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6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heme/theme6.xml" ContentType="application/vnd.openxmlformats-officedocument.theme+xml"/>
  <Override PartName="/ppt/tags/tag55.xml" ContentType="application/vnd.openxmlformats-officedocument.presentationml.tags+xml"/>
  <Override PartName="/ppt/notesSlides/notesSlide1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.xml" ContentType="application/vnd.openxmlformats-officedocument.presentationml.notesSlide+xml"/>
  <Override PartName="/ppt/tags/tag58.xml" ContentType="application/vnd.openxmlformats-officedocument.presentationml.tags+xml"/>
  <Override PartName="/ppt/notesSlides/notesSlide3.xml" ContentType="application/vnd.openxmlformats-officedocument.presentationml.notesSlide+xml"/>
  <Override PartName="/ppt/comments/modernComment_12D1_4D15FAB7.xml" ContentType="application/vnd.ms-powerpoint.comments+xml"/>
  <Override PartName="/ppt/tags/tag59.xml" ContentType="application/vnd.openxmlformats-officedocument.presentationml.tags+xml"/>
  <Override PartName="/ppt/notesSlides/notesSlide4.xml" ContentType="application/vnd.openxmlformats-officedocument.presentationml.notesSlide+xml"/>
  <Override PartName="/ppt/comments/modernComment_12E5_2EFEAEC6.xml" ContentType="application/vnd.ms-powerpoint.comments+xml"/>
  <Override PartName="/ppt/tags/tag60.xml" ContentType="application/vnd.openxmlformats-officedocument.presentationml.tags+xml"/>
  <Override PartName="/ppt/notesSlides/notesSlide5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6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7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8.xml" ContentType="application/vnd.openxmlformats-officedocument.presentationml.notesSlide+xml"/>
  <Override PartName="/ppt/tags/tag149.xml" ContentType="application/vnd.openxmlformats-officedocument.presentationml.tags+xml"/>
  <Override PartName="/ppt/notesSlides/notesSlide9.xml" ContentType="application/vnd.openxmlformats-officedocument.presentationml.notesSlide+xml"/>
  <Override PartName="/ppt/tags/tag150.xml" ContentType="application/vnd.openxmlformats-officedocument.presentationml.tags+xml"/>
  <Override PartName="/ppt/notesSlides/notesSlide10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11.xml" ContentType="application/vnd.openxmlformats-officedocument.presentationml.notesSlide+xml"/>
  <Override PartName="/ppt/tags/tag155.xml" ContentType="application/vnd.openxmlformats-officedocument.presentationml.tags+xml"/>
  <Override PartName="/ppt/notesSlides/notesSlide12.xml" ContentType="application/vnd.openxmlformats-officedocument.presentationml.notesSlide+xml"/>
  <Override PartName="/ppt/tags/tag156.xml" ContentType="application/vnd.openxmlformats-officedocument.presentationml.tags+xml"/>
  <Override PartName="/ppt/notesSlides/notesSlide13.xml" ContentType="application/vnd.openxmlformats-officedocument.presentationml.notesSlide+xml"/>
  <Override PartName="/ppt/tags/tag157.xml" ContentType="application/vnd.openxmlformats-officedocument.presentationml.tags+xml"/>
  <Override PartName="/ppt/notesSlides/notesSlide14.xml" ContentType="application/vnd.openxmlformats-officedocument.presentationml.notesSlide+xml"/>
  <Override PartName="/ppt/tags/tag158.xml" ContentType="application/vnd.openxmlformats-officedocument.presentationml.tags+xml"/>
  <Override PartName="/ppt/notesSlides/notesSlide15.xml" ContentType="application/vnd.openxmlformats-officedocument.presentationml.notesSlide+xml"/>
  <Override PartName="/ppt/tags/tag159.xml" ContentType="application/vnd.openxmlformats-officedocument.presentationml.tags+xml"/>
  <Override PartName="/ppt/notesSlides/notesSlide16.xml" ContentType="application/vnd.openxmlformats-officedocument.presentationml.notesSlide+xml"/>
  <Override PartName="/ppt/tags/tag160.xml" ContentType="application/vnd.openxmlformats-officedocument.presentationml.tags+xml"/>
  <Override PartName="/ppt/notesSlides/notesSlide17.xml" ContentType="application/vnd.openxmlformats-officedocument.presentationml.notesSlide+xml"/>
  <Override PartName="/ppt/tags/tag161.xml" ContentType="application/vnd.openxmlformats-officedocument.presentationml.tags+xml"/>
  <Override PartName="/ppt/notesSlides/notesSlide18.xml" ContentType="application/vnd.openxmlformats-officedocument.presentationml.notesSlide+xml"/>
  <Override PartName="/ppt/tags/tag162.xml" ContentType="application/vnd.openxmlformats-officedocument.presentationml.tags+xml"/>
  <Override PartName="/ppt/notesSlides/notesSlide19.xml" ContentType="application/vnd.openxmlformats-officedocument.presentationml.notesSlide+xml"/>
  <Override PartName="/ppt/tags/tag163.xml" ContentType="application/vnd.openxmlformats-officedocument.presentationml.tags+xml"/>
  <Override PartName="/ppt/notesSlides/notesSlide20.xml" ContentType="application/vnd.openxmlformats-officedocument.presentationml.notesSlide+xml"/>
  <Override PartName="/ppt/tags/tag164.xml" ContentType="application/vnd.openxmlformats-officedocument.presentationml.tags+xml"/>
  <Override PartName="/ppt/notesSlides/notesSlide21.xml" ContentType="application/vnd.openxmlformats-officedocument.presentationml.notesSlide+xml"/>
  <Override PartName="/ppt/tags/tag165.xml" ContentType="application/vnd.openxmlformats-officedocument.presentationml.tags+xml"/>
  <Override PartName="/ppt/notesSlides/notesSlide22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23.xml" ContentType="application/vnd.openxmlformats-officedocument.presentationml.notesSlide+xml"/>
  <Override PartName="/ppt/tags/tag168.xml" ContentType="application/vnd.openxmlformats-officedocument.presentationml.tags+xml"/>
  <Override PartName="/ppt/notesSlides/notesSlide24.xml" ContentType="application/vnd.openxmlformats-officedocument.presentationml.notesSlide+xml"/>
  <Override PartName="/ppt/tags/tag169.xml" ContentType="application/vnd.openxmlformats-officedocument.presentationml.tags+xml"/>
  <Override PartName="/ppt/notesSlides/notesSlide25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comments/modernComment_12FA_B7B35762.xml" ContentType="application/vnd.ms-powerpoint.comments+xml"/>
  <Override PartName="/ppt/tags/tag173.xml" ContentType="application/vnd.openxmlformats-officedocument.presentationml.tags+xml"/>
  <Override PartName="/ppt/notesSlides/notesSlide26.xml" ContentType="application/vnd.openxmlformats-officedocument.presentationml.notesSlide+xml"/>
  <Override PartName="/ppt/tags/tag174.xml" ContentType="application/vnd.openxmlformats-officedocument.presentationml.tags+xml"/>
  <Override PartName="/ppt/notesSlides/notesSlide27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28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29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30.xml" ContentType="application/vnd.openxmlformats-officedocument.presentationml.notesSlide+xml"/>
  <Override PartName="/ppt/tags/tag183.xml" ContentType="application/vnd.openxmlformats-officedocument.presentationml.tags+xml"/>
  <Override PartName="/ppt/notesSlides/notesSlide31.xml" ContentType="application/vnd.openxmlformats-officedocument.presentationml.notesSlide+xml"/>
  <Override PartName="/ppt/tags/tag184.xml" ContentType="application/vnd.openxmlformats-officedocument.presentationml.tags+xml"/>
  <Override PartName="/ppt/notesSlides/notesSlide32.xml" ContentType="application/vnd.openxmlformats-officedocument.presentationml.notesSlide+xml"/>
  <Override PartName="/ppt/tags/tag185.xml" ContentType="application/vnd.openxmlformats-officedocument.presentationml.tags+xml"/>
  <Override PartName="/ppt/notesSlides/notesSlide33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34.xml" ContentType="application/vnd.openxmlformats-officedocument.presentationml.notesSlide+xml"/>
  <Override PartName="/ppt/tags/tag188.xml" ContentType="application/vnd.openxmlformats-officedocument.presentationml.tags+xml"/>
  <Override PartName="/ppt/notesSlides/notesSlide35.xml" ContentType="application/vnd.openxmlformats-officedocument.presentationml.notesSlide+xml"/>
  <Override PartName="/ppt/tags/tag189.xml" ContentType="application/vnd.openxmlformats-officedocument.presentationml.tags+xml"/>
  <Override PartName="/ppt/notesSlides/notesSlide36.xml" ContentType="application/vnd.openxmlformats-officedocument.presentationml.notesSlide+xml"/>
  <Override PartName="/ppt/tags/tag190.xml" ContentType="application/vnd.openxmlformats-officedocument.presentationml.tags+xml"/>
  <Override PartName="/ppt/notesSlides/notesSlide37.xml" ContentType="application/vnd.openxmlformats-officedocument.presentationml.notesSlide+xml"/>
  <Override PartName="/ppt/tags/tag191.xml" ContentType="application/vnd.openxmlformats-officedocument.presentationml.tags+xml"/>
  <Override PartName="/ppt/notesSlides/notesSlide38.xml" ContentType="application/vnd.openxmlformats-officedocument.presentationml.notesSlide+xml"/>
  <Override PartName="/ppt/tags/tag192.xml" ContentType="application/vnd.openxmlformats-officedocument.presentationml.tags+xml"/>
  <Override PartName="/ppt/notesSlides/notesSlide39.xml" ContentType="application/vnd.openxmlformats-officedocument.presentationml.notesSlide+xml"/>
  <Override PartName="/ppt/tags/tag193.xml" ContentType="application/vnd.openxmlformats-officedocument.presentationml.tags+xml"/>
  <Override PartName="/ppt/notesSlides/notesSlide40.xml" ContentType="application/vnd.openxmlformats-officedocument.presentationml.notesSlide+xml"/>
  <Override PartName="/ppt/tags/tag194.xml" ContentType="application/vnd.openxmlformats-officedocument.presentationml.tags+xml"/>
  <Override PartName="/ppt/notesSlides/notesSlide41.xml" ContentType="application/vnd.openxmlformats-officedocument.presentationml.notesSlide+xml"/>
  <Override PartName="/ppt/tags/tag195.xml" ContentType="application/vnd.openxmlformats-officedocument.presentationml.tags+xml"/>
  <Override PartName="/ppt/notesSlides/notesSlide42.xml" ContentType="application/vnd.openxmlformats-officedocument.presentationml.notesSlide+xml"/>
  <Override PartName="/ppt/tags/tag196.xml" ContentType="application/vnd.openxmlformats-officedocument.presentationml.tags+xml"/>
  <Override PartName="/ppt/notesSlides/notesSlide43.xml" ContentType="application/vnd.openxmlformats-officedocument.presentationml.notesSlide+xml"/>
  <Override PartName="/ppt/tags/tag197.xml" ContentType="application/vnd.openxmlformats-officedocument.presentationml.tags+xml"/>
  <Override PartName="/ppt/notesSlides/notesSlide44.xml" ContentType="application/vnd.openxmlformats-officedocument.presentationml.notesSlide+xml"/>
  <Override PartName="/ppt/tags/tag198.xml" ContentType="application/vnd.openxmlformats-officedocument.presentationml.tags+xml"/>
  <Override PartName="/ppt/notesSlides/notesSlide4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4"/>
    <p:sldMasterId id="2147483683" r:id="rId5"/>
    <p:sldMasterId id="2147483691" r:id="rId6"/>
    <p:sldMasterId id="2147483698" r:id="rId7"/>
    <p:sldMasterId id="2147483706" r:id="rId8"/>
  </p:sldMasterIdLst>
  <p:notesMasterIdLst>
    <p:notesMasterId r:id="rId76"/>
  </p:notesMasterIdLst>
  <p:sldIdLst>
    <p:sldId id="378" r:id="rId9"/>
    <p:sldId id="1525" r:id="rId10"/>
    <p:sldId id="4769" r:id="rId11"/>
    <p:sldId id="4817" r:id="rId12"/>
    <p:sldId id="4837" r:id="rId13"/>
    <p:sldId id="4843" r:id="rId14"/>
    <p:sldId id="4840" r:id="rId15"/>
    <p:sldId id="4838" r:id="rId16"/>
    <p:sldId id="4846" r:id="rId17"/>
    <p:sldId id="4839" r:id="rId18"/>
    <p:sldId id="4830" r:id="rId19"/>
    <p:sldId id="4825" r:id="rId20"/>
    <p:sldId id="4824" r:id="rId21"/>
    <p:sldId id="4822" r:id="rId22"/>
    <p:sldId id="4826" r:id="rId23"/>
    <p:sldId id="4841" r:id="rId24"/>
    <p:sldId id="4819" r:id="rId25"/>
    <p:sldId id="4808" r:id="rId26"/>
    <p:sldId id="4847" r:id="rId27"/>
    <p:sldId id="4848" r:id="rId28"/>
    <p:sldId id="4849" r:id="rId29"/>
    <p:sldId id="4850" r:id="rId30"/>
    <p:sldId id="4851" r:id="rId31"/>
    <p:sldId id="4852" r:id="rId32"/>
    <p:sldId id="4888" r:id="rId33"/>
    <p:sldId id="4869" r:id="rId34"/>
    <p:sldId id="4868" r:id="rId35"/>
    <p:sldId id="4870" r:id="rId36"/>
    <p:sldId id="4857" r:id="rId37"/>
    <p:sldId id="4864" r:id="rId38"/>
    <p:sldId id="4883" r:id="rId39"/>
    <p:sldId id="4862" r:id="rId40"/>
    <p:sldId id="4886" r:id="rId41"/>
    <p:sldId id="4889" r:id="rId42"/>
    <p:sldId id="4887" r:id="rId43"/>
    <p:sldId id="4859" r:id="rId44"/>
    <p:sldId id="4890" r:id="rId45"/>
    <p:sldId id="4860" r:id="rId46"/>
    <p:sldId id="4853" r:id="rId47"/>
    <p:sldId id="4855" r:id="rId48"/>
    <p:sldId id="4858" r:id="rId49"/>
    <p:sldId id="4867" r:id="rId50"/>
    <p:sldId id="4891" r:id="rId51"/>
    <p:sldId id="4892" r:id="rId52"/>
    <p:sldId id="4893" r:id="rId53"/>
    <p:sldId id="4894" r:id="rId54"/>
    <p:sldId id="4895" r:id="rId55"/>
    <p:sldId id="4896" r:id="rId56"/>
    <p:sldId id="4897" r:id="rId57"/>
    <p:sldId id="4898" r:id="rId58"/>
    <p:sldId id="4899" r:id="rId59"/>
    <p:sldId id="4900" r:id="rId60"/>
    <p:sldId id="4912" r:id="rId61"/>
    <p:sldId id="4916" r:id="rId62"/>
    <p:sldId id="4917" r:id="rId63"/>
    <p:sldId id="4918" r:id="rId64"/>
    <p:sldId id="4919" r:id="rId65"/>
    <p:sldId id="4901" r:id="rId66"/>
    <p:sldId id="4920" r:id="rId67"/>
    <p:sldId id="4921" r:id="rId68"/>
    <p:sldId id="4902" r:id="rId69"/>
    <p:sldId id="4904" r:id="rId70"/>
    <p:sldId id="4908" r:id="rId71"/>
    <p:sldId id="4903" r:id="rId72"/>
    <p:sldId id="4906" r:id="rId73"/>
    <p:sldId id="4922" r:id="rId74"/>
    <p:sldId id="4923" r:id="rId75"/>
  </p:sldIdLst>
  <p:sldSz cx="12192000" cy="6858000"/>
  <p:notesSz cx="6858000" cy="9144000"/>
  <p:custDataLst>
    <p:tags r:id="rId7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Milestone Update" id="{0E844827-BF6A-BC4F-B648-82B59F9917A3}">
          <p14:sldIdLst>
            <p14:sldId id="378"/>
            <p14:sldId id="1525"/>
            <p14:sldId id="4769"/>
            <p14:sldId id="4817"/>
            <p14:sldId id="4837"/>
            <p14:sldId id="4843"/>
            <p14:sldId id="4840"/>
            <p14:sldId id="4838"/>
            <p14:sldId id="4846"/>
            <p14:sldId id="4839"/>
            <p14:sldId id="4830"/>
            <p14:sldId id="4825"/>
            <p14:sldId id="4824"/>
            <p14:sldId id="4822"/>
            <p14:sldId id="4826"/>
            <p14:sldId id="4841"/>
            <p14:sldId id="4819"/>
            <p14:sldId id="4808"/>
          </p14:sldIdLst>
        </p14:section>
        <p14:section name="Addiotional Features Update Presentation with itestra" id="{4E8C0877-1B0C-7A49-B6CC-B2EA4B16CDD9}">
          <p14:sldIdLst>
            <p14:sldId id="4847"/>
            <p14:sldId id="4848"/>
            <p14:sldId id="4849"/>
            <p14:sldId id="4850"/>
            <p14:sldId id="4851"/>
          </p14:sldIdLst>
        </p14:section>
        <p14:section name="Second Milestone Meeting" id="{9A71B1C9-C17C-F541-BD5A-C9AFE5748C51}">
          <p14:sldIdLst>
            <p14:sldId id="4852"/>
            <p14:sldId id="4888"/>
            <p14:sldId id="4869"/>
            <p14:sldId id="4868"/>
            <p14:sldId id="4870"/>
            <p14:sldId id="4857"/>
            <p14:sldId id="4864"/>
            <p14:sldId id="4883"/>
            <p14:sldId id="4862"/>
            <p14:sldId id="4886"/>
            <p14:sldId id="4889"/>
            <p14:sldId id="4887"/>
            <p14:sldId id="4859"/>
            <p14:sldId id="4890"/>
            <p14:sldId id="4860"/>
            <p14:sldId id="4853"/>
            <p14:sldId id="4855"/>
            <p14:sldId id="4858"/>
            <p14:sldId id="4867"/>
          </p14:sldIdLst>
        </p14:section>
        <p14:section name="Third Update Presentation" id="{FFEF9504-2D55-BB44-8D1E-6844D175109E}">
          <p14:sldIdLst>
            <p14:sldId id="4891"/>
            <p14:sldId id="4892"/>
            <p14:sldId id="4893"/>
            <p14:sldId id="4894"/>
            <p14:sldId id="4895"/>
            <p14:sldId id="4896"/>
            <p14:sldId id="4897"/>
            <p14:sldId id="4898"/>
            <p14:sldId id="4899"/>
          </p14:sldIdLst>
        </p14:section>
        <p14:section name="Final Presentation" id="{99693B44-4334-2548-82C7-E83CF11EAF29}">
          <p14:sldIdLst>
            <p14:sldId id="4900"/>
            <p14:sldId id="4912"/>
            <p14:sldId id="4916"/>
            <p14:sldId id="4917"/>
            <p14:sldId id="4918"/>
            <p14:sldId id="4919"/>
            <p14:sldId id="4901"/>
            <p14:sldId id="4920"/>
            <p14:sldId id="4921"/>
            <p14:sldId id="4902"/>
            <p14:sldId id="4904"/>
            <p14:sldId id="4908"/>
            <p14:sldId id="4903"/>
            <p14:sldId id="4906"/>
            <p14:sldId id="4922"/>
            <p14:sldId id="49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141DC03-D830-87BF-BB07-D6626E894D4C}" name="Julia Riehemann" initials="JR" userId="S::julia.riehemann@tum.de::1d2cb279-cb42-43c8-86fd-f90b93ec48de" providerId="AD"/>
  <p188:author id="{4FDA1315-D8A4-8CED-95B9-87E5B6DBBACF}" name="Luca Fober" initials="LF" userId="S::luca.fober@tum.de::1a32ed9b-7684-4f1d-8f3c-880ce60ece07" providerId="AD"/>
  <p188:author id="{43504A8A-3591-E371-A88F-709DB802D279}" name="Selin Yildiz" initials="SY" userId="S::selin.yildiz@tum.de::4a0cf6be-b6c6-402e-8158-03a76c363a99" providerId="AD"/>
  <p188:author id="{06433794-702C-69DF-B724-B72645862912}" name="Susanna Heidbrink" initials="SH" userId="S::susanna.heidbrink@tum.de::54c3931f-4454-4e2a-85f6-14fd6701c277" providerId="AD"/>
  <p188:author id="{8D5282B0-925A-B210-8B41-B356288777D4}" name="Franca Ennerst" initials="FE" userId="S::franca.ennerst@tum.de::feb898ef-20de-4f79-b74b-aa1df9a4df17" providerId="AD"/>
  <p188:author id="{7F66ECC9-D54C-3449-A94E-74076DEEE699}" name="Laura Leschke" initials="LL" userId="S::ge52rel@tum.de::cbe50641-a83f-4b13-b8ef-c3bee84c3305" providerId="AD"/>
  <p188:author id="{F35FC8DD-CACE-975B-5C9B-3D6BD937094F}" name="Kai Kirsch" initials="KK" userId="S::kai.kirsch@tum.de::94ec1ff8-2ea1-430e-aa4d-a6788357d35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2"/>
    <p:restoredTop sz="94640"/>
  </p:normalViewPr>
  <p:slideViewPr>
    <p:cSldViewPr snapToGrid="0">
      <p:cViewPr>
        <p:scale>
          <a:sx n="158" d="100"/>
          <a:sy n="158" d="100"/>
        </p:scale>
        <p:origin x="-48" y="-1984"/>
      </p:cViewPr>
      <p:guideLst>
        <p:guide orient="horz" pos="95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3.xml"/><Relationship Id="rId82" Type="http://schemas.microsoft.com/office/2018/10/relationships/authors" Target="author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tags" Target="tags/tag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/Relationships>
</file>

<file path=ppt/comments/modernComment_12D1_4D15FA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21F832B-31EA-4BAD-A436-7C8A5E36152F}" authorId="{7F66ECC9-D54C-3449-A94E-74076DEEE699}" status="resolved" created="2024-05-09T21:25:46.889" complete="100000">
    <pc:sldMkLst xmlns:pc="http://schemas.microsoft.com/office/powerpoint/2013/main/command">
      <pc:docMk/>
      <pc:sldMk cId="1293286071" sldId="4817"/>
    </pc:sldMkLst>
    <p188:replyLst>
      <p188:reply id="{46CE3261-4B37-4947-AFC5-828DCDCE1110}" authorId="{7F66ECC9-D54C-3449-A94E-74076DEEE699}" created="2024-05-09T21:26:19.561">
        <p188:txBody>
          <a:bodyPr/>
          <a:lstStyle/>
          <a:p>
            <a:r>
              <a:rPr lang="de-DE"/>
              <a:t>Or should be group the user stories differently anyway?</a:t>
            </a:r>
          </a:p>
        </p188:txBody>
      </p188:reply>
      <p188:reply id="{EB00C254-73C1-0045-AA8F-7C2AE5832452}" authorId="{43504A8A-3591-E371-A88F-709DB802D279}" created="2024-05-10T12:59:45.520">
        <p188:txBody>
          <a:bodyPr/>
          <a:lstStyle/>
          <a:p>
            <a:r>
              <a:rPr lang="de-DE"/>
              <a:t>No, its fine. Thank you and done</a:t>
            </a:r>
          </a:p>
        </p188:txBody>
      </p188:reply>
    </p188:replyLst>
    <p188:txBody>
      <a:bodyPr/>
      <a:lstStyle/>
      <a:p>
        <a:r>
          <a:rPr lang="de-DE"/>
          <a:t>Does someone have a better name for the Epic?</a:t>
        </a:r>
      </a:p>
    </p188:txBody>
  </p188:cm>
  <p188:cm id="{35E5ED53-F6B4-48F4-AFB6-1F8BDFA6CC3D}" authorId="{7F66ECC9-D54C-3449-A94E-74076DEEE699}" status="resolved" created="2024-05-11T08:20:52.058" complete="100000">
    <pc:sldMkLst xmlns:pc="http://schemas.microsoft.com/office/powerpoint/2013/main/command">
      <pc:docMk/>
      <pc:sldMk cId="1293286071" sldId="4817"/>
    </pc:sldMkLst>
    <p188:replyLst>
      <p188:reply id="{026C7C51-2BB1-144D-9DCD-C2BBA35E18D5}" authorId="{43504A8A-3591-E371-A88F-709DB802D279}" created="2024-05-12T12:48:29.181">
        <p188:txBody>
          <a:bodyPr/>
          <a:lstStyle/>
          <a:p>
            <a:r>
              <a:rPr lang="de-DE"/>
              <a:t>I think it is fine like this</a:t>
            </a:r>
          </a:p>
        </p188:txBody>
      </p188:reply>
    </p188:replyLst>
    <p188:txBody>
      <a:bodyPr/>
      <a:lstStyle/>
      <a:p>
        <a:r>
          <a:rPr lang="de-DE"/>
          <a:t>Should we split these stories up onto two slides?</a:t>
        </a:r>
      </a:p>
    </p188:txBody>
  </p188:cm>
  <p188:cm id="{6F18EF70-1115-48FF-8329-7CCABE888DA1}" authorId="{7F66ECC9-D54C-3449-A94E-74076DEEE699}" status="resolved" created="2024-05-11T08:40:46.391" complete="100000">
    <pc:sldMkLst xmlns:pc="http://schemas.microsoft.com/office/powerpoint/2013/main/command">
      <pc:docMk/>
      <pc:sldMk cId="1293286071" sldId="4817"/>
    </pc:sldMkLst>
    <p188:replyLst>
      <p188:reply id="{AB2CC512-472A-A94B-9E37-BEE51D14560A}" authorId="{43504A8A-3591-E371-A88F-709DB802D279}" created="2024-05-12T12:48:32.536">
        <p188:txBody>
          <a:bodyPr/>
          <a:lstStyle/>
          <a:p>
            <a:r>
              <a:rPr lang="de-DE"/>
              <a:t>Done</a:t>
            </a:r>
          </a:p>
        </p188:txBody>
      </p188:reply>
    </p188:replyLst>
    <p188:txBody>
      <a:bodyPr/>
      <a:lstStyle/>
      <a:p>
        <a:r>
          <a:rPr lang="de-DE"/>
          <a:t>Does someone have an idea how to fix the small inconsistencies between the stories and the bullet point? We have that a few times on this and the next slides.</a:t>
        </a:r>
      </a:p>
    </p188:txBody>
  </p188:cm>
</p188:cmLst>
</file>

<file path=ppt/comments/modernComment_12E5_2EFEAE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7F38EC-F6CA-074D-9753-916BCFCFCF8B}" authorId="{7F66ECC9-D54C-3449-A94E-74076DEEE699}" status="resolved" created="2024-05-09T21:25:46.889">
    <pc:sldMkLst xmlns:pc="http://schemas.microsoft.com/office/powerpoint/2013/main/command">
      <pc:docMk/>
      <pc:sldMk cId="1293286071" sldId="4817"/>
    </pc:sldMkLst>
    <p188:replyLst>
      <p188:reply id="{46CE3261-4B37-4947-AFC5-828DCDCE1110}" authorId="{7F66ECC9-D54C-3449-A94E-74076DEEE699}" created="2024-05-09T21:26:19.561">
        <p188:txBody>
          <a:bodyPr/>
          <a:lstStyle/>
          <a:p>
            <a:r>
              <a:rPr lang="de-DE"/>
              <a:t>Or should be group the user stories differently anyway?</a:t>
            </a:r>
          </a:p>
        </p188:txBody>
      </p188:reply>
      <p188:reply id="{EB00C254-73C1-0045-AA8F-7C2AE5832452}" authorId="{43504A8A-3591-E371-A88F-709DB802D279}" created="2024-05-10T12:59:45.520">
        <p188:txBody>
          <a:bodyPr/>
          <a:lstStyle/>
          <a:p>
            <a:r>
              <a:rPr lang="de-DE"/>
              <a:t>No, its fine. Thank you and done</a:t>
            </a:r>
          </a:p>
        </p188:txBody>
      </p188:reply>
    </p188:replyLst>
    <p188:txBody>
      <a:bodyPr/>
      <a:lstStyle/>
      <a:p>
        <a:r>
          <a:rPr lang="de-DE"/>
          <a:t>Does someone have a better name for the Epic?</a:t>
        </a:r>
      </a:p>
    </p188:txBody>
  </p188:cm>
  <p188:cm id="{F30BFBB7-474B-C042-B97A-46AC6C3599A5}" authorId="{7F66ECC9-D54C-3449-A94E-74076DEEE699}" status="resolved" created="2024-05-11T08:20:52.058">
    <pc:sldMkLst xmlns:pc="http://schemas.microsoft.com/office/powerpoint/2013/main/command">
      <pc:docMk/>
      <pc:sldMk cId="1293286071" sldId="4817"/>
    </pc:sldMkLst>
    <p188:replyLst>
      <p188:reply id="{026C7C51-2BB1-144D-9DCD-C2BBA35E18D5}" authorId="{43504A8A-3591-E371-A88F-709DB802D279}" created="2024-05-12T12:48:29.181">
        <p188:txBody>
          <a:bodyPr/>
          <a:lstStyle/>
          <a:p>
            <a:r>
              <a:rPr lang="de-DE"/>
              <a:t>I think it is fine like this</a:t>
            </a:r>
          </a:p>
        </p188:txBody>
      </p188:reply>
    </p188:replyLst>
    <p188:txBody>
      <a:bodyPr/>
      <a:lstStyle/>
      <a:p>
        <a:r>
          <a:rPr lang="de-DE"/>
          <a:t>Should we split these stories up onto two slides?</a:t>
        </a:r>
      </a:p>
    </p188:txBody>
  </p188:cm>
  <p188:cm id="{6B4B8DAA-C16C-6A4C-9632-6DF42F1F5BCE}" authorId="{7F66ECC9-D54C-3449-A94E-74076DEEE699}" status="resolved" created="2024-05-11T08:40:46.391">
    <pc:sldMkLst xmlns:pc="http://schemas.microsoft.com/office/powerpoint/2013/main/command">
      <pc:docMk/>
      <pc:sldMk cId="1293286071" sldId="4817"/>
    </pc:sldMkLst>
    <p188:replyLst>
      <p188:reply id="{AB2CC512-472A-A94B-9E37-BEE51D14560A}" authorId="{43504A8A-3591-E371-A88F-709DB802D279}" created="2024-05-12T12:48:32.536">
        <p188:txBody>
          <a:bodyPr/>
          <a:lstStyle/>
          <a:p>
            <a:r>
              <a:rPr lang="de-DE"/>
              <a:t>Done</a:t>
            </a:r>
          </a:p>
        </p188:txBody>
      </p188:reply>
    </p188:replyLst>
    <p188:txBody>
      <a:bodyPr/>
      <a:lstStyle/>
      <a:p>
        <a:r>
          <a:rPr lang="de-DE"/>
          <a:t>Does someone have an idea how to fix the small inconsistencies between the stories and the bullet point? We have that a few times on this and the next slides.</a:t>
        </a:r>
      </a:p>
    </p188:txBody>
  </p188:cm>
</p188:cmLst>
</file>

<file path=ppt/comments/modernComment_12FA_B7B3576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8D7BF6D-F721-4629-AC1C-3FC7F2A8C2C2}" authorId="{7F66ECC9-D54C-3449-A94E-74076DEEE699}" created="2024-06-16T11:42:13.84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081983842" sldId="4858"/>
      <ac:spMk id="26" creationId="{AEEE61C3-BF25-8929-98BB-557C2F47EFDE}"/>
    </ac:deMkLst>
    <p188:replyLst>
      <p188:reply id="{0236EEB2-78A3-412A-937F-4A91B7F7F332}" authorId="{7F66ECC9-D54C-3449-A94E-74076DEEE699}" created="2024-06-16T11:54:23.314">
        <p188:txBody>
          <a:bodyPr/>
          <a:lstStyle/>
          <a:p>
            <a:r>
              <a:rPr lang="de-DE"/>
              <a:t>How about finish MVP in general instead, naming a few examples?</a:t>
            </a:r>
          </a:p>
        </p188:txBody>
      </p188:reply>
      <p188:reply id="{7591CBCB-4E98-D043-8AB5-69791AE694F7}" authorId="{4FDA1315-D8A4-8CED-95B9-87E5B6DBBACF}" created="2024-06-16T11:55:25.248">
        <p188:txBody>
          <a:bodyPr/>
          <a:lstStyle/>
          <a:p>
            <a:r>
              <a:rPr lang="de-DE"/>
              <a:t>I like, can you formulate a suggestion pls?
</a:t>
            </a:r>
          </a:p>
        </p188:txBody>
      </p188:reply>
      <p188:reply id="{09FC7091-F060-4A96-B749-C84B77CE3724}" authorId="{7F66ECC9-D54C-3449-A94E-74076DEEE699}" created="2024-06-16T13:17:14.691">
        <p188:txBody>
          <a:bodyPr/>
          <a:lstStyle/>
          <a:p>
            <a:r>
              <a:rPr lang="de-DE"/>
              <a:t>Changed it now</a:t>
            </a:r>
          </a:p>
        </p188:txBody>
      </p188:reply>
    </p188:replyLst>
    <p188:txBody>
      <a:bodyPr/>
      <a:lstStyle/>
      <a:p>
        <a:r>
          <a:rPr lang="de-DE"/>
          <a:t>Should we call it roll-out/deploying?</a:t>
        </a:r>
      </a:p>
    </p188:txBody>
  </p188:cm>
  <p188:cm id="{3619F952-28DF-4198-9977-05C019D22D59}" authorId="{7F66ECC9-D54C-3449-A94E-74076DEEE699}" created="2024-06-16T14:01:50.58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081983842" sldId="4858"/>
      <ac:spMk id="24" creationId="{95D64CD4-161F-F63F-46C9-8330155D3469}"/>
      <ac:txMk cp="92" len="3">
        <ac:context len="156" hash="453676850"/>
      </ac:txMk>
    </ac:txMkLst>
    <p188:pos x="781050" y="736600"/>
    <p188:txBody>
      <a:bodyPr/>
      <a:lstStyle/>
      <a:p>
        <a:r>
          <a:rPr lang="de-DE"/>
          <a:t>verify?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0F7A3-ADB4-6147-B440-1A555511312F}" type="datetimeFigureOut">
              <a:rPr lang="de-DE" smtClean="0"/>
              <a:t>14.08.24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2BA16-057B-9A48-A564-08EF324ADE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759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are open for your input and your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954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Before we dive deeper into what </a:t>
            </a:r>
            <a:r>
              <a:rPr lang="en-US" b="1" noProof="0"/>
              <a:t>efficient staffing process </a:t>
            </a:r>
            <a:r>
              <a:rPr lang="en-US" noProof="0" dirty="0"/>
              <a:t>actually means: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Short outlook of what we want to </a:t>
            </a:r>
            <a:r>
              <a:rPr lang="en-US" noProof="0" dirty="0" err="1"/>
              <a:t>dicuss</a:t>
            </a:r>
            <a:r>
              <a:rPr lang="en-US" noProof="0" dirty="0"/>
              <a:t> today: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we are coming from</a:t>
            </a:r>
            <a:r>
              <a:rPr lang="en-US" noProof="0"/>
              <a:t> our</a:t>
            </a:r>
            <a:r>
              <a:rPr lang="en-US" noProof="0" dirty="0"/>
              <a:t> initial situation, </a:t>
            </a:r>
            <a:r>
              <a:rPr lang="en-US" noProof="0"/>
              <a:t>we will present you</a:t>
            </a:r>
            <a:endParaRPr lang="en-US" noProof="0" dirty="0"/>
          </a:p>
          <a:p>
            <a:pPr marL="628650" lvl="1" indent="-171450">
              <a:buFontTx/>
              <a:buChar char="-"/>
            </a:pPr>
            <a:r>
              <a:rPr lang="en-US" noProof="0" dirty="0"/>
              <a:t>Our Solution approach: which consists out of</a:t>
            </a:r>
          </a:p>
          <a:p>
            <a:pPr marL="1085850" lvl="2" indent="-171450">
              <a:buFontTx/>
              <a:buChar char="-"/>
            </a:pPr>
            <a:r>
              <a:rPr lang="en-US" noProof="0" dirty="0"/>
              <a:t>first </a:t>
            </a:r>
            <a:r>
              <a:rPr lang="en-US" noProof="0" dirty="0" err="1"/>
              <a:t>unterstanding</a:t>
            </a:r>
            <a:r>
              <a:rPr lang="en-US" noProof="0" dirty="0"/>
              <a:t> company &amp; customer problem, agreeing on a solution approach</a:t>
            </a:r>
          </a:p>
          <a:p>
            <a:pPr marL="1085850" lvl="2" indent="-171450">
              <a:buFontTx/>
              <a:buChar char="-"/>
            </a:pPr>
            <a:r>
              <a:rPr lang="en-US" noProof="0" dirty="0"/>
              <a:t>Requirements engineering: refine key requirements iteratively in regular meetings with Noah and Tobias, our customer</a:t>
            </a:r>
          </a:p>
          <a:p>
            <a:pPr marL="1085850" lvl="2" indent="-171450">
              <a:buFontTx/>
              <a:buChar char="-"/>
            </a:pPr>
            <a:r>
              <a:rPr lang="en-US" noProof="0" dirty="0"/>
              <a:t>develop user stories</a:t>
            </a:r>
          </a:p>
          <a:p>
            <a:pPr marL="1085850" lvl="2" indent="-171450">
              <a:buFontTx/>
              <a:buChar char="-"/>
            </a:pPr>
            <a:r>
              <a:rPr lang="en-US" noProof="0" dirty="0"/>
              <a:t>Agree on MVP &amp; Post-MVP requirements</a:t>
            </a:r>
          </a:p>
          <a:p>
            <a:pPr marL="1085850" lvl="2" indent="-171450">
              <a:buFontTx/>
              <a:buChar char="-"/>
            </a:pPr>
            <a:r>
              <a:rPr lang="en-US" noProof="0" dirty="0"/>
              <a:t>Develop UI Drafts </a:t>
            </a:r>
          </a:p>
          <a:p>
            <a:pPr marL="1085850" lvl="2" indent="-171450">
              <a:buFontTx/>
              <a:buChar char="-"/>
            </a:pPr>
            <a:r>
              <a:rPr lang="en-US" noProof="0" dirty="0"/>
              <a:t>Agree on Tech-Stack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Begin implementing: insights in the current status of project &amp; show short video 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Lastly: Present Next Steps</a:t>
            </a:r>
          </a:p>
          <a:p>
            <a:pPr marL="1085850" lvl="2" indent="-171450">
              <a:buFontTx/>
              <a:buChar char="-"/>
            </a:pPr>
            <a:endParaRPr lang="en-US" noProof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672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err="1"/>
              <a:t>Itestra</a:t>
            </a:r>
            <a:r>
              <a:rPr lang="en-US" noProof="0" dirty="0"/>
              <a:t>, an IT service provider, </a:t>
            </a:r>
            <a:r>
              <a:rPr lang="en-US" noProof="0" dirty="0" err="1"/>
              <a:t>usw</a:t>
            </a:r>
            <a:r>
              <a:rPr lang="en-US" noProof="0" dirty="0"/>
              <a:t>. experiencing rapid growth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company expands: project staffing has become increasingly complex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Customer problem</a:t>
            </a:r>
            <a:r>
              <a:rPr lang="en-US" noProof="0"/>
              <a:t>, which we identified in our first meetings</a:t>
            </a:r>
            <a:endParaRPr lang="en-US" noProof="0" dirty="0"/>
          </a:p>
          <a:p>
            <a:pPr marL="628650" lvl="1" indent="-171450">
              <a:buFontTx/>
              <a:buChar char="-"/>
            </a:pPr>
            <a:r>
              <a:rPr lang="en-US" noProof="0" dirty="0"/>
              <a:t>1. </a:t>
            </a:r>
            <a:r>
              <a:rPr lang="en-US" noProof="0" dirty="0" err="1"/>
              <a:t>inefficency</a:t>
            </a:r>
            <a:endParaRPr lang="en-US" noProof="0" dirty="0"/>
          </a:p>
          <a:p>
            <a:pPr marL="628650" lvl="1" indent="-171450">
              <a:buFontTx/>
              <a:buChar char="-"/>
            </a:pPr>
            <a:r>
              <a:rPr lang="en-US" noProof="0" dirty="0"/>
              <a:t>2. systematic documentation</a:t>
            </a:r>
            <a:r>
              <a:rPr lang="en-US" noProof="0"/>
              <a:t>: lack of transparency on who is the best person to allocate to a project</a:t>
            </a:r>
            <a:endParaRPr lang="en-US" noProof="0" dirty="0"/>
          </a:p>
          <a:p>
            <a:pPr marL="628650" lvl="1" indent="-171450">
              <a:buFontTx/>
              <a:buChar char="-"/>
            </a:pPr>
            <a:r>
              <a:rPr lang="en-US" noProof="0" dirty="0"/>
              <a:t>3. scalability</a:t>
            </a:r>
            <a:r>
              <a:rPr lang="en-US" noProof="0"/>
              <a:t> as </a:t>
            </a:r>
            <a:r>
              <a:rPr lang="en-US" noProof="0" err="1"/>
              <a:t>itestra</a:t>
            </a:r>
            <a:r>
              <a:rPr lang="en-US" noProof="0"/>
              <a:t> grows</a:t>
            </a:r>
            <a:endParaRPr lang="en-US" noProof="0" dirty="0"/>
          </a:p>
          <a:p>
            <a:pPr marL="171450" lvl="0" indent="-171450">
              <a:buFontTx/>
              <a:buChar char="-"/>
            </a:pPr>
            <a:r>
              <a:rPr lang="en-US" noProof="0" dirty="0"/>
              <a:t>Overall issue: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Staffing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heavily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relies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on Tobias and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his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team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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bottleneck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&amp; potential </a:t>
            </a:r>
            <a:r>
              <a:rPr lang="de-DE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delays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024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Now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prepared</a:t>
            </a:r>
            <a:r>
              <a:rPr lang="de-DE"/>
              <a:t> a 1min </a:t>
            </a:r>
            <a:r>
              <a:rPr lang="de-DE" err="1"/>
              <a:t>demo</a:t>
            </a:r>
            <a:r>
              <a:rPr lang="de-DE"/>
              <a:t> </a:t>
            </a:r>
            <a:r>
              <a:rPr lang="de-DE" err="1"/>
              <a:t>video</a:t>
            </a:r>
            <a:r>
              <a:rPr lang="de-DE"/>
              <a:t>, </a:t>
            </a:r>
            <a:r>
              <a:rPr lang="de-DE" err="1"/>
              <a:t>showcasing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real </a:t>
            </a:r>
            <a:r>
              <a:rPr lang="de-DE" err="1"/>
              <a:t>functioning</a:t>
            </a:r>
            <a:r>
              <a:rPr lang="de-DE"/>
              <a:t> web </a:t>
            </a:r>
            <a:r>
              <a:rPr lang="de-DE" err="1"/>
              <a:t>app</a:t>
            </a:r>
            <a:r>
              <a:rPr lang="de-DE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411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We propose: </a:t>
            </a:r>
            <a:r>
              <a:rPr lang="en-US" noProof="0" dirty="0" err="1"/>
              <a:t>scalabe</a:t>
            </a:r>
            <a:r>
              <a:rPr lang="en-US" noProof="0" dirty="0"/>
              <a:t> web </a:t>
            </a:r>
            <a:r>
              <a:rPr lang="en-US" b="0" i="0" u="none" strike="noStrike" noProof="0" dirty="0">
                <a:solidFill>
                  <a:srgbClr val="000000"/>
                </a:solidFill>
                <a:effectLst/>
                <a:latin typeface="-webkit-standard"/>
              </a:rPr>
              <a:t>application </a:t>
            </a:r>
            <a:r>
              <a:rPr lang="en-US" b="0" i="0" u="none" strike="noStrike" noProof="0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 </a:t>
            </a:r>
            <a:r>
              <a:rPr lang="en-US" b="0" i="0" u="none" strike="noStrike" noProof="0" dirty="0">
                <a:solidFill>
                  <a:srgbClr val="000000"/>
                </a:solidFill>
                <a:effectLst/>
                <a:latin typeface="-webkit-standard"/>
              </a:rPr>
              <a:t>facilitates team staffing &amp; employee allocation</a:t>
            </a:r>
          </a:p>
          <a:p>
            <a:pPr marL="171450" indent="-171450">
              <a:buFontTx/>
              <a:buChar char="-"/>
            </a:pPr>
            <a:r>
              <a:rPr lang="en-US" b="0" i="0" u="none" strike="noStrike" noProof="0" dirty="0">
                <a:solidFill>
                  <a:srgbClr val="000000"/>
                </a:solidFill>
                <a:effectLst/>
                <a:latin typeface="-webkit-standard"/>
              </a:rPr>
              <a:t>3 focus areas of our solution: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1. Optimize resource utilization by ensuring the right employees are assigned to the right projects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2. Enhance employee satisfaction and development by considering personal growth needs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3. Support </a:t>
            </a:r>
            <a:r>
              <a:rPr lang="en-US" noProof="0" dirty="0" err="1"/>
              <a:t>Itestra’s</a:t>
            </a:r>
            <a:r>
              <a:rPr lang="en-US" noProof="0" dirty="0"/>
              <a:t> organizational growth with efficient staffing processes.</a:t>
            </a:r>
          </a:p>
          <a:p>
            <a:pPr marL="171450" lvl="0" indent="-171450">
              <a:buFontTx/>
              <a:buChar char="-"/>
            </a:pPr>
            <a:r>
              <a:rPr lang="en-US" noProof="0" dirty="0"/>
              <a:t>Key goal: scalable, app </a:t>
            </a:r>
            <a:r>
              <a:rPr lang="en-US" noProof="0" dirty="0" err="1"/>
              <a:t>etc</a:t>
            </a:r>
            <a:endParaRPr lang="en-US" noProof="0" dirty="0"/>
          </a:p>
          <a:p>
            <a:pPr marL="628650" lvl="1" indent="-171450">
              <a:buFontTx/>
              <a:buChar char="-"/>
            </a:pPr>
            <a:endParaRPr lang="en-US" noProof="0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915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important challenge here: </a:t>
            </a:r>
            <a:r>
              <a:rPr lang="en-US" sz="12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requirements engineering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because of m</a:t>
            </a: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interesting criteria for staffing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e.g.  Personal interest of employees &amp; Long-term development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610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171450" algn="l" defTabSz="914400" rtl="0" eaLnBrk="1" latinLnBrk="0" hangingPunct="1">
              <a:buFontTx/>
              <a:buChar char="-"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 challenge: accurately capturing requirement</a:t>
            </a:r>
          </a:p>
          <a:p>
            <a:pPr indent="-171450" algn="l" defTabSz="914400" rtl="0" eaLnBrk="1" latinLnBrk="0" hangingPunct="1">
              <a:buFontTx/>
              <a:buChar char="-"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Steps taken iteratively:</a:t>
            </a:r>
          </a:p>
          <a:p>
            <a:pPr lvl="1" indent="-171450" algn="l" defTabSz="914400" rtl="0" eaLnBrk="1" latinLnBrk="0" hangingPunct="1">
              <a:buFontTx/>
              <a:buChar char="-"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project scope and stakeholders through initial kick-off meetings:</a:t>
            </a:r>
          </a:p>
          <a:p>
            <a:pPr lvl="2" indent="-171450" algn="l" defTabSz="914400" rtl="0" eaLnBrk="1" latinLnBrk="0" hangingPunct="1">
              <a:buFontTx/>
              <a:buChar char="-"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staffing needs (project </a:t>
            </a:r>
            <a:r>
              <a:rPr lang="en-US" sz="1200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infos</a:t>
            </a: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timeline </a:t>
            </a:r>
            <a:r>
              <a:rPr lang="en-US" sz="1200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</a:p>
          <a:p>
            <a:pPr lvl="2" indent="-171450" algn="l" defTabSz="914400" rtl="0" eaLnBrk="1" latinLnBrk="0" hangingPunct="1">
              <a:buFontTx/>
              <a:buChar char="-"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system users &amp; roles (Employees vs project leads)</a:t>
            </a:r>
          </a:p>
          <a:p>
            <a:pPr lvl="1" indent="-171450" algn="l" defTabSz="914400" rtl="0" eaLnBrk="1" latinLnBrk="0" hangingPunct="1">
              <a:buFontTx/>
              <a:buChar char="-"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Gather detailed requirements and identify key issues</a:t>
            </a:r>
          </a:p>
          <a:p>
            <a:pPr lvl="2" indent="-171450" algn="l" defTabSz="914400" rtl="0" eaLnBrk="1" latinLnBrk="0" hangingPunct="1">
              <a:buFontTx/>
              <a:buChar char="-"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Came down to 2 points. Augmented matching &amp; skills matrix </a:t>
            </a:r>
          </a:p>
          <a:p>
            <a:pPr lvl="2" indent="-171450" algn="l" defTabSz="914400" rtl="0" eaLnBrk="1" latinLnBrk="0" hangingPunct="1">
              <a:buFontTx/>
              <a:buChar char="-"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meaning profiles with skillsets will be shown in project management interface</a:t>
            </a:r>
          </a:p>
          <a:p>
            <a:pPr lvl="2" indent="-171450" algn="l" defTabSz="914400" rtl="0" eaLnBrk="1" latinLnBrk="0" hangingPunct="1">
              <a:buFontTx/>
              <a:buChar char="-"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Focus on what this means later on</a:t>
            </a:r>
          </a:p>
          <a:p>
            <a:pPr lvl="1" indent="-171450" algn="l" defTabSz="914400" rtl="0" eaLnBrk="1" latinLnBrk="0" hangingPunct="1">
              <a:buFontTx/>
              <a:buChar char="-"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Prioritize requirements: distinguishing between must-haves and nice-to-haves</a:t>
            </a:r>
          </a:p>
          <a:p>
            <a:pPr marL="0" indent="-171450" algn="l" defTabSz="914400" rtl="0" eaLnBrk="1" latinLnBrk="0" hangingPunct="1">
              <a:buFontTx/>
              <a:buChar char="-"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end: Created a refined list of requirements to address inefficiencies and bottlenecks in the staffing process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09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171450" algn="l" defTabSz="914400" rtl="0" eaLnBrk="1" latinLnBrk="0" hangingPunct="1">
              <a:buFontTx/>
              <a:buChar char="-"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Introducing </a:t>
            </a:r>
            <a:r>
              <a:rPr lang="en-US" sz="1200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Tobiahs</a:t>
            </a: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our typical user</a:t>
            </a:r>
          </a:p>
          <a:p>
            <a:pPr lvl="1" indent="-171450" algn="l" defTabSz="914400" rtl="0" eaLnBrk="1" latinLnBrk="0" hangingPunct="1">
              <a:buFontTx/>
              <a:buChar char="-"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Needs to assign the right employees to projects efficiently</a:t>
            </a:r>
          </a:p>
          <a:p>
            <a:pPr lvl="1" indent="-171450" algn="l" defTabSz="914400" rtl="0" eaLnBrk="1" latinLnBrk="0" hangingPunct="1">
              <a:buFontTx/>
              <a:buChar char="-"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 quick access to suitable candidates based on their skills</a:t>
            </a:r>
          </a:p>
          <a:p>
            <a:pPr indent="-171450" algn="l" defTabSz="914400" rtl="0" eaLnBrk="1" latinLnBrk="0" hangingPunct="1">
              <a:buFontTx/>
              <a:buChar char="-"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Based on his requirements: developed necessary pages</a:t>
            </a:r>
          </a:p>
          <a:p>
            <a:pPr indent="-171450" algn="l" defTabSz="914400" rtl="0" eaLnBrk="1" latinLnBrk="0" hangingPunct="1">
              <a:buFontTx/>
              <a:buChar char="-"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 features Noah needs:</a:t>
            </a:r>
          </a:p>
          <a:p>
            <a:pPr lvl="1" indent="-171450" algn="l" defTabSz="914400" rtl="0" eaLnBrk="1" latinLnBrk="0" hangingPunct="1">
              <a:buFontTx/>
              <a:buChar char="-"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overview for effective oversight</a:t>
            </a:r>
          </a:p>
          <a:p>
            <a:pPr lvl="2" indent="-171450" algn="l" defTabSz="914400" rtl="0" eaLnBrk="1" latinLnBrk="0" hangingPunct="1">
              <a:buFontTx/>
              <a:buChar char="-"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management interface for accurate project data</a:t>
            </a:r>
          </a:p>
          <a:p>
            <a:pPr lvl="2" indent="-171450" algn="l" defTabSz="914400" rtl="0" eaLnBrk="1" latinLnBrk="0" hangingPunct="1">
              <a:buFontTx/>
              <a:buChar char="-"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Team matching interface to find suitable employees</a:t>
            </a:r>
          </a:p>
          <a:p>
            <a:pPr lvl="1" indent="-171450" algn="l" defTabSz="914400" rtl="0" eaLnBrk="1" latinLnBrk="0" hangingPunct="1">
              <a:buFontTx/>
              <a:buChar char="-"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Employee overview for skill and location tracking</a:t>
            </a:r>
          </a:p>
          <a:p>
            <a:pPr lvl="2" indent="-171450" algn="l" defTabSz="914400" rtl="0" eaLnBrk="1" latinLnBrk="0" hangingPunct="1">
              <a:buFontTx/>
              <a:buChar char="-"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Employee profiles for updating skills and details</a:t>
            </a:r>
          </a:p>
          <a:p>
            <a:pPr lvl="1" indent="-171450" algn="l" defTabSz="914400" rtl="0" eaLnBrk="1" latinLnBrk="0" hangingPunct="1">
              <a:buFontTx/>
              <a:buChar char="-"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Authentication and login for secure access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206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ea typeface="Calibri"/>
                <a:cs typeface="+mn-lt"/>
              </a:rPr>
              <a:t>MVP Bullet 1: </a:t>
            </a:r>
            <a:r>
              <a:rPr lang="en-US" sz="1200" b="1">
                <a:ea typeface="+mn-lt"/>
                <a:cs typeface="+mn-lt"/>
              </a:rPr>
              <a:t>Enhanced project and employee management </a:t>
            </a:r>
            <a:r>
              <a:rPr lang="en-US" sz="1200">
                <a:ea typeface="+mn-lt"/>
                <a:cs typeface="+mn-lt"/>
              </a:rPr>
              <a:t>capabilities</a:t>
            </a:r>
            <a:endParaRPr lang="en-US">
              <a:ea typeface="Calibri"/>
              <a:cs typeface="+mn-lt"/>
            </a:endParaRPr>
          </a:p>
          <a:p>
            <a:r>
              <a:rPr lang="de-DE" b="0"/>
              <a:t>To </a:t>
            </a:r>
            <a:r>
              <a:rPr lang="de-DE" b="0" err="1"/>
              <a:t>combine</a:t>
            </a:r>
            <a:r>
              <a:rPr lang="de-DE" b="0"/>
              <a:t> all 3 </a:t>
            </a:r>
            <a:r>
              <a:rPr lang="de-DE" b="0" err="1"/>
              <a:t>perspectives</a:t>
            </a:r>
            <a:r>
              <a:rPr lang="de-DE" b="0"/>
              <a:t>:</a:t>
            </a:r>
          </a:p>
          <a:p>
            <a:r>
              <a:rPr lang="de-DE" b="0"/>
              <a:t>- </a:t>
            </a:r>
            <a:r>
              <a:rPr lang="de-DE" b="0" err="1"/>
              <a:t>company</a:t>
            </a:r>
            <a:r>
              <a:rPr lang="de-DE" b="0"/>
              <a:t> (</a:t>
            </a:r>
            <a:r>
              <a:rPr lang="de-DE" b="0" err="1"/>
              <a:t>focus</a:t>
            </a:r>
            <a:r>
              <a:rPr lang="de-DE" b="0"/>
              <a:t> on </a:t>
            </a:r>
            <a:r>
              <a:rPr lang="de-DE" b="0" err="1"/>
              <a:t>important</a:t>
            </a:r>
            <a:r>
              <a:rPr lang="de-DE" b="0"/>
              <a:t> / urgent </a:t>
            </a:r>
            <a:r>
              <a:rPr lang="de-DE" b="0" err="1"/>
              <a:t>projects</a:t>
            </a:r>
            <a:r>
              <a:rPr lang="de-DE" b="0"/>
              <a:t>, </a:t>
            </a:r>
            <a:r>
              <a:rPr lang="de-DE" b="0" err="1"/>
              <a:t>achieve</a:t>
            </a:r>
            <a:r>
              <a:rPr lang="de-DE" b="0"/>
              <a:t> 100% </a:t>
            </a:r>
            <a:r>
              <a:rPr lang="de-DE" b="0" err="1"/>
              <a:t>employee</a:t>
            </a:r>
            <a:r>
              <a:rPr lang="de-DE" b="0"/>
              <a:t> </a:t>
            </a:r>
            <a:r>
              <a:rPr lang="de-DE" b="0" err="1"/>
              <a:t>work</a:t>
            </a:r>
            <a:r>
              <a:rPr lang="de-DE" b="0"/>
              <a:t> </a:t>
            </a:r>
            <a:r>
              <a:rPr lang="de-DE" b="0" err="1"/>
              <a:t>load</a:t>
            </a:r>
            <a:r>
              <a:rPr lang="de-DE" b="0"/>
              <a:t>)</a:t>
            </a:r>
          </a:p>
          <a:p>
            <a:r>
              <a:rPr lang="de-DE" b="0"/>
              <a:t>- </a:t>
            </a:r>
            <a:r>
              <a:rPr lang="de-DE" b="0" err="1"/>
              <a:t>Employees</a:t>
            </a:r>
            <a:r>
              <a:rPr lang="de-DE" b="0"/>
              <a:t> </a:t>
            </a:r>
            <a:r>
              <a:rPr lang="de-DE" b="0" err="1"/>
              <a:t>are</a:t>
            </a:r>
            <a:r>
              <a:rPr lang="de-DE" b="0"/>
              <a:t> happy &amp; personal </a:t>
            </a:r>
            <a:r>
              <a:rPr lang="de-DE" b="0" err="1"/>
              <a:t>development</a:t>
            </a:r>
            <a:endParaRPr lang="de-DE" b="0"/>
          </a:p>
          <a:p>
            <a:r>
              <a:rPr lang="de-DE" b="0"/>
              <a:t>- Projects </a:t>
            </a:r>
            <a:r>
              <a:rPr lang="de-DE" b="0" err="1"/>
              <a:t>are</a:t>
            </a:r>
            <a:r>
              <a:rPr lang="de-DE" b="0"/>
              <a:t> </a:t>
            </a:r>
            <a:r>
              <a:rPr lang="de-DE" b="0" err="1"/>
              <a:t>successfull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2BA16-057B-9A48-A564-08EF324ADE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42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stated we had the overarching goals: </a:t>
            </a:r>
            <a:r>
              <a:rPr lang="de-DE" sz="1200" b="0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Create a </a:t>
            </a:r>
            <a:r>
              <a:rPr lang="de-DE" sz="1200" b="0" noProof="1">
                <a:solidFill>
                  <a:schemeClr val="tx1"/>
                </a:solidFill>
              </a:rPr>
              <a:t>powerful</a:t>
            </a:r>
            <a:r>
              <a:rPr lang="de-DE" sz="1200" b="0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de-DE" sz="1200" b="0" noProof="1">
                <a:solidFill>
                  <a:schemeClr val="bg2"/>
                </a:solidFill>
              </a:rPr>
              <a:t>scalable</a:t>
            </a:r>
            <a:r>
              <a:rPr lang="de-DE" sz="1200" b="0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 Web-Application that supports </a:t>
            </a:r>
            <a:r>
              <a:rPr lang="de-DE" sz="1200" b="0" noProof="1">
                <a:solidFill>
                  <a:schemeClr val="bg2"/>
                </a:solidFill>
              </a:rPr>
              <a:t>Team Staffing </a:t>
            </a:r>
            <a:r>
              <a:rPr lang="de-DE" sz="1200" b="0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and </a:t>
            </a:r>
            <a:r>
              <a:rPr lang="de-DE" sz="1200" b="0" noProof="1">
                <a:solidFill>
                  <a:schemeClr val="bg2"/>
                </a:solidFill>
              </a:rPr>
              <a:t>Employee Allocation </a:t>
            </a:r>
            <a:r>
              <a:rPr lang="de-DE" sz="1200" b="0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on software-projects at itestra</a:t>
            </a:r>
          </a:p>
          <a:p>
            <a:pPr marL="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kern="1200" noProof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Goals unter anderem</a:t>
            </a:r>
          </a:p>
          <a:p>
            <a:pPr lvl="1" indent="-171450" algn="l" defTabSz="914400" rtl="0" eaLnBrk="1" latinLnBrk="0" hangingPunct="1">
              <a:buFontTx/>
              <a:buChar char="-"/>
            </a:pPr>
            <a:r>
              <a:rPr lang="en-US" sz="1200" b="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 and accelerate the project staffing workflow</a:t>
            </a:r>
          </a:p>
          <a:p>
            <a:pPr marL="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kern="1200" noProof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However: difficult to achieve and break down</a:t>
            </a:r>
          </a:p>
          <a:p>
            <a:pPr marL="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kern="1200" noProof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Need to: develop milestones, define sprints and especially agree on MVP and Post-MVP requirements</a:t>
            </a:r>
          </a:p>
          <a:p>
            <a:pPr marL="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kern="1200" noProof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Therefore: developed 3 step appraoch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kern="1200" noProof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1. very basic: </a:t>
            </a:r>
            <a:r>
              <a:rPr lang="en-US" sz="1200" b="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 user interface for manual matching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develop augmented matching meaning manual matching capability in web app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 being part of MVP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Post-MVP: We aim to Provide a one-click automated matching algorithm for efficiency</a:t>
            </a:r>
            <a:endParaRPr lang="de-DE" sz="1200" b="0" kern="1200" noProof="1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495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itchFamily="2" charset="2"/>
              <a:buChar char="-"/>
            </a:pPr>
            <a:r>
              <a:rPr lang="en-US" noProof="0" dirty="0"/>
              <a:t>Overall based on requirements, we have developed UI drafts ensuring all important </a:t>
            </a:r>
            <a:r>
              <a:rPr lang="en-US" noProof="0" dirty="0" err="1"/>
              <a:t>infos</a:t>
            </a:r>
            <a:r>
              <a:rPr lang="en-US" noProof="0" dirty="0"/>
              <a:t> for MVP are </a:t>
            </a:r>
            <a:r>
              <a:rPr lang="en-US" noProof="0" dirty="0" err="1"/>
              <a:t>inclued</a:t>
            </a:r>
            <a:endParaRPr lang="en-US" noProof="0" dirty="0"/>
          </a:p>
          <a:p>
            <a:pPr marL="171450" indent="-171450">
              <a:buFont typeface="Symbol" pitchFamily="2" charset="2"/>
              <a:buChar char="-"/>
            </a:pPr>
            <a:r>
              <a:rPr lang="en-US" noProof="0" dirty="0"/>
              <a:t>Agreed on those Figma drafts iteratively in close cooperation with customer Noah   </a:t>
            </a:r>
          </a:p>
          <a:p>
            <a:pPr marL="171450" indent="-171450">
              <a:buFont typeface="Symbol" pitchFamily="2" charset="2"/>
              <a:buChar char="-"/>
            </a:pPr>
            <a:r>
              <a:rPr lang="en-US" noProof="0" dirty="0"/>
              <a:t>Key criteria for project overview:</a:t>
            </a:r>
          </a:p>
          <a:p>
            <a:pPr marL="628650" lvl="1" indent="-171450">
              <a:buFont typeface="Symbol" pitchFamily="2" charset="2"/>
              <a:buChar char="-"/>
            </a:pPr>
            <a:r>
              <a:rPr lang="en-US" noProof="0" dirty="0"/>
              <a:t>See all projects </a:t>
            </a:r>
          </a:p>
          <a:p>
            <a:pPr marL="628650" lvl="1" indent="-171450">
              <a:buFont typeface="Symbol" pitchFamily="2" charset="2"/>
              <a:buChar char="-"/>
            </a:pPr>
            <a:r>
              <a:rPr lang="en-US" noProof="0" dirty="0"/>
              <a:t>See staffing rates: in a user friendly way (green where no need to do something, red </a:t>
            </a:r>
            <a:r>
              <a:rPr lang="en-US" noProof="0" dirty="0" err="1"/>
              <a:t>etc</a:t>
            </a:r>
            <a:r>
              <a:rPr lang="en-US" noProof="0" dirty="0"/>
              <a:t>)</a:t>
            </a:r>
          </a:p>
          <a:p>
            <a:pPr marL="628650" lvl="1" indent="-171450">
              <a:buFont typeface="Symbol" pitchFamily="2" charset="2"/>
              <a:buChar char="-"/>
            </a:pPr>
            <a:r>
              <a:rPr lang="de-DE" dirty="0"/>
              <a:t>View </a:t>
            </a:r>
            <a:r>
              <a:rPr lang="de-DE" dirty="0" err="1"/>
              <a:t>allocated</a:t>
            </a:r>
            <a:r>
              <a:rPr lang="de-DE" dirty="0"/>
              <a:t> </a:t>
            </a:r>
            <a:r>
              <a:rPr lang="de-DE" dirty="0" err="1"/>
              <a:t>employees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demand</a:t>
            </a:r>
            <a:r>
              <a:rPr lang="de-DE" dirty="0"/>
              <a:t> 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674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4514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5652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203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5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506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488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352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#1 ADMIN: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- Key Actions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: Create,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edit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or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delete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user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accounts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- Input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details</a:t>
            </a:r>
            <a:endParaRPr lang="de-DE" b="0" i="0">
              <a:solidFill>
                <a:srgbClr val="ECECEC"/>
              </a:solidFill>
              <a:effectLst/>
              <a:highlight>
                <a:srgbClr val="212121"/>
              </a:highlight>
              <a:latin typeface="Söhne" panose="020B0503030202060203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i="0">
              <a:solidFill>
                <a:srgbClr val="ECECEC"/>
              </a:solidFill>
              <a:effectLst/>
              <a:highlight>
                <a:srgbClr val="212121"/>
              </a:highlight>
              <a:latin typeface="Söhne" panose="020B0503030202060203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#2 EMPLOYEE: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- Key Actions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: Update own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skillset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--&gt;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later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important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for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matching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/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correct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team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allocation</a:t>
            </a:r>
            <a:endParaRPr lang="de-DE" b="0" i="0">
              <a:solidFill>
                <a:srgbClr val="ECECEC"/>
              </a:solidFill>
              <a:effectLst/>
              <a:highlight>
                <a:srgbClr val="212121"/>
              </a:highlight>
              <a:latin typeface="Söhne" panose="020B0503030202060203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i="0">
              <a:solidFill>
                <a:srgbClr val="ECECEC"/>
              </a:solidFill>
              <a:effectLst/>
              <a:highlight>
                <a:srgbClr val="212121"/>
              </a:highlight>
              <a:latin typeface="Söhne" panose="020B0503030202060203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#3 EMPLOYEE/ADMIN: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- Key Actions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: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Maintain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an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overview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of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active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projects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(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of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an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employee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i="0">
              <a:solidFill>
                <a:srgbClr val="ECECEC"/>
              </a:solidFill>
              <a:effectLst/>
              <a:highlight>
                <a:srgbClr val="212121"/>
              </a:highlight>
              <a:latin typeface="Söhne" panose="020B0503030202060203" pitchFamily="34" charset="77"/>
            </a:endParaRP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2BA16-057B-9A48-A564-08EF324ADED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5900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9547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952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6870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597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7951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1779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1270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4992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951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#1 REGIONAL HEAD (1):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- Key Actions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: Create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new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projects,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define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skill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requirements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and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other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project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details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(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timeline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,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priority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i="0">
              <a:solidFill>
                <a:srgbClr val="ECECEC"/>
              </a:solidFill>
              <a:effectLst/>
              <a:highlight>
                <a:srgbClr val="212121"/>
              </a:highlight>
              <a:latin typeface="Söhne" panose="020B0503030202060203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#2 REGIONAL HEAD (2):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- Key Actions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: Edit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project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details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like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changing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skills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and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priority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i="0">
              <a:solidFill>
                <a:srgbClr val="ECECEC"/>
              </a:solidFill>
              <a:effectLst/>
              <a:highlight>
                <a:srgbClr val="212121"/>
              </a:highlight>
              <a:latin typeface="Söhne" panose="020B0503030202060203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#3 ADMIN: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- Key Actions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: View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project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details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, check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staffing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status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- Goal: Manage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project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progress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and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resource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allocation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effectively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.</a:t>
            </a:r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2BA16-057B-9A48-A564-08EF324ADED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7186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746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358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4283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3529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2175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2BA16-057B-9A48-A564-08EF324ADED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047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#1 ADMIN (1):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1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Key Actions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: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Assign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employees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to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projects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(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depending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on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the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required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skillset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and upon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the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employees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time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availability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i="0">
              <a:solidFill>
                <a:srgbClr val="ECECEC"/>
              </a:solidFill>
              <a:effectLst/>
              <a:highlight>
                <a:srgbClr val="212121"/>
              </a:highlight>
              <a:latin typeface="Söhne" panose="020B0503030202060203" pitchFamily="34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/>
              <a:t>#2 ADMIN (2):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1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Key Actions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: See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suggestions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for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employees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who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has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the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correct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project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skills</a:t>
            </a:r>
            <a:endParaRPr lang="de-DE" b="0" i="0">
              <a:solidFill>
                <a:srgbClr val="ECECEC"/>
              </a:solidFill>
              <a:effectLst/>
              <a:highlight>
                <a:srgbClr val="212121"/>
              </a:highlight>
              <a:latin typeface="Söhne" panose="020B0503030202060203" pitchFamily="34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Goal:</a:t>
            </a:r>
            <a:r>
              <a:rPr lang="de-DE" b="0" i="0">
                <a:solidFill>
                  <a:schemeClr val="tx1"/>
                </a:solidFill>
                <a:effectLst/>
                <a:highlight>
                  <a:srgbClr val="212121"/>
                </a:highlight>
                <a:latin typeface="+mn-lt"/>
              </a:rPr>
              <a:t> Form </a:t>
            </a:r>
            <a:r>
              <a:rPr lang="de-DE" b="0" i="0" err="1">
                <a:solidFill>
                  <a:schemeClr val="tx1"/>
                </a:solidFill>
                <a:effectLst/>
                <a:highlight>
                  <a:srgbClr val="212121"/>
                </a:highlight>
                <a:latin typeface="+mn-lt"/>
              </a:rPr>
              <a:t>good</a:t>
            </a:r>
            <a:r>
              <a:rPr lang="de-DE" b="0" i="0">
                <a:solidFill>
                  <a:schemeClr val="tx1"/>
                </a:solidFill>
                <a:effectLst/>
                <a:highlight>
                  <a:srgbClr val="212121"/>
                </a:highlight>
                <a:latin typeface="+mn-lt"/>
              </a:rPr>
              <a:t> </a:t>
            </a:r>
            <a:r>
              <a:rPr lang="de-DE" b="0" i="0" err="1">
                <a:solidFill>
                  <a:schemeClr val="tx1"/>
                </a:solidFill>
                <a:effectLst/>
                <a:highlight>
                  <a:srgbClr val="212121"/>
                </a:highlight>
                <a:latin typeface="+mn-lt"/>
              </a:rPr>
              <a:t>teams</a:t>
            </a:r>
            <a:r>
              <a:rPr lang="de-DE" b="0" i="0">
                <a:solidFill>
                  <a:schemeClr val="tx1"/>
                </a:solidFill>
                <a:effectLst/>
                <a:highlight>
                  <a:srgbClr val="212121"/>
                </a:highlight>
                <a:latin typeface="+mn-lt"/>
              </a:rPr>
              <a:t> and </a:t>
            </a:r>
            <a:r>
              <a:rPr lang="de-DE" b="0" i="0" err="1">
                <a:solidFill>
                  <a:schemeClr val="tx1"/>
                </a:solidFill>
                <a:effectLst/>
                <a:highlight>
                  <a:srgbClr val="212121"/>
                </a:highlight>
                <a:latin typeface="+mn-lt"/>
              </a:rPr>
              <a:t>efficient</a:t>
            </a:r>
            <a:r>
              <a:rPr lang="de-DE" b="0" i="0">
                <a:solidFill>
                  <a:schemeClr val="tx1"/>
                </a:solidFill>
                <a:effectLst/>
                <a:highlight>
                  <a:srgbClr val="212121"/>
                </a:highlight>
                <a:latin typeface="+mn-lt"/>
              </a:rPr>
              <a:t> </a:t>
            </a:r>
            <a:r>
              <a:rPr lang="de-DE" b="0" i="0" err="1">
                <a:solidFill>
                  <a:schemeClr val="tx1"/>
                </a:solidFill>
                <a:effectLst/>
                <a:highlight>
                  <a:srgbClr val="212121"/>
                </a:highlight>
                <a:latin typeface="+mn-lt"/>
              </a:rPr>
              <a:t>resource</a:t>
            </a:r>
            <a:r>
              <a:rPr lang="de-DE" b="0" i="0">
                <a:solidFill>
                  <a:schemeClr val="tx1"/>
                </a:solidFill>
                <a:effectLst/>
                <a:highlight>
                  <a:srgbClr val="212121"/>
                </a:highlight>
                <a:latin typeface="+mn-lt"/>
              </a:rPr>
              <a:t> </a:t>
            </a:r>
            <a:r>
              <a:rPr lang="de-DE" b="0" i="0" err="1">
                <a:solidFill>
                  <a:schemeClr val="tx1"/>
                </a:solidFill>
                <a:effectLst/>
                <a:highlight>
                  <a:srgbClr val="212121"/>
                </a:highlight>
                <a:latin typeface="+mn-lt"/>
              </a:rPr>
              <a:t>allocation</a:t>
            </a:r>
            <a:endParaRPr lang="de-DE" b="0" i="0">
              <a:solidFill>
                <a:srgbClr val="ECECEC"/>
              </a:solidFill>
              <a:effectLst/>
              <a:highlight>
                <a:srgbClr val="212121"/>
              </a:highlight>
              <a:latin typeface="Söhne" panose="020B0503030202060203" pitchFamily="34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All 3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perspectives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</a:t>
            </a:r>
            <a:r>
              <a:rPr lang="de-D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are</a:t>
            </a: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 relevant: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 panose="020B0503030202060203" pitchFamily="34" charset="77"/>
              </a:rPr>
              <a:t>1) </a:t>
            </a:r>
            <a:r>
              <a:rPr lang="de-DE" b="1" err="1"/>
              <a:t>company</a:t>
            </a:r>
            <a:r>
              <a:rPr lang="de-DE"/>
              <a:t> </a:t>
            </a:r>
            <a:r>
              <a:rPr lang="de-DE" err="1"/>
              <a:t>successful</a:t>
            </a:r>
            <a:r>
              <a:rPr lang="de-DE"/>
              <a:t> </a:t>
            </a:r>
            <a:r>
              <a:rPr lang="de-DE" err="1"/>
              <a:t>projects</a:t>
            </a:r>
            <a:r>
              <a:rPr lang="de-DE"/>
              <a:t> (</a:t>
            </a:r>
            <a:r>
              <a:rPr lang="de-DE" err="1"/>
              <a:t>focus</a:t>
            </a:r>
            <a:r>
              <a:rPr lang="de-DE"/>
              <a:t> on </a:t>
            </a:r>
            <a:r>
              <a:rPr lang="de-DE" err="1"/>
              <a:t>important</a:t>
            </a:r>
            <a:r>
              <a:rPr lang="de-DE"/>
              <a:t> / urgent </a:t>
            </a:r>
            <a:r>
              <a:rPr lang="de-DE" err="1"/>
              <a:t>projects</a:t>
            </a:r>
            <a:r>
              <a:rPr lang="de-DE"/>
              <a:t>, </a:t>
            </a:r>
            <a:r>
              <a:rPr lang="de-DE" err="1"/>
              <a:t>achieve</a:t>
            </a:r>
            <a:r>
              <a:rPr lang="de-DE"/>
              <a:t> 100% </a:t>
            </a:r>
            <a:r>
              <a:rPr lang="de-DE" err="1"/>
              <a:t>employee</a:t>
            </a:r>
            <a:r>
              <a:rPr lang="de-DE"/>
              <a:t> </a:t>
            </a:r>
            <a:r>
              <a:rPr lang="de-DE" err="1"/>
              <a:t>work</a:t>
            </a:r>
            <a:r>
              <a:rPr lang="de-DE"/>
              <a:t> </a:t>
            </a:r>
            <a:r>
              <a:rPr lang="de-DE" err="1"/>
              <a:t>load</a:t>
            </a:r>
            <a:r>
              <a:rPr lang="de-DE"/>
              <a:t>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1"/>
              <a:t>2) </a:t>
            </a:r>
            <a:r>
              <a:rPr lang="de-DE" b="1" err="1"/>
              <a:t>employee</a:t>
            </a:r>
            <a:r>
              <a:rPr lang="de-DE"/>
              <a:t> happy </a:t>
            </a:r>
            <a:r>
              <a:rPr lang="de-DE" err="1"/>
              <a:t>employees</a:t>
            </a:r>
            <a:r>
              <a:rPr lang="de-DE"/>
              <a:t> &amp; </a:t>
            </a:r>
            <a:r>
              <a:rPr lang="de-DE" err="1"/>
              <a:t>foster</a:t>
            </a:r>
            <a:r>
              <a:rPr lang="de-DE"/>
              <a:t> personal </a:t>
            </a:r>
            <a:r>
              <a:rPr lang="de-DE" err="1"/>
              <a:t>development</a:t>
            </a:r>
            <a:endParaRPr lang="de-DE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1"/>
              <a:t>3) </a:t>
            </a:r>
            <a:r>
              <a:rPr lang="de-DE" b="1" err="1"/>
              <a:t>project</a:t>
            </a:r>
            <a:endParaRPr lang="de-DE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i="0">
              <a:solidFill>
                <a:srgbClr val="ECECEC"/>
              </a:solidFill>
              <a:effectLst/>
              <a:highlight>
                <a:srgbClr val="212121"/>
              </a:highlight>
              <a:latin typeface="Söhne" panose="020B0503030202060203" pitchFamily="34" charset="77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2BA16-057B-9A48-A564-08EF324ADED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5962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</a:t>
            </a:r>
            <a:r>
              <a:rPr lang="de-DE" err="1"/>
              <a:t>www.figma.com</a:t>
            </a:r>
            <a:r>
              <a:rPr lang="de-DE"/>
              <a:t>/</a:t>
            </a:r>
            <a:r>
              <a:rPr lang="de-DE" err="1"/>
              <a:t>proto</a:t>
            </a:r>
            <a:r>
              <a:rPr lang="de-DE"/>
              <a:t>/GtcOGkFhjzv8Wv9IZNF9aI/Project-UI%2FUX-First-Draft?node-id=7-100&amp;t=YKw0MRZVMb0nHAC4-9&amp;scaling=</a:t>
            </a:r>
            <a:r>
              <a:rPr lang="de-DE" err="1"/>
              <a:t>min-zoom&amp;page-id</a:t>
            </a:r>
            <a:r>
              <a:rPr lang="de-DE"/>
              <a:t>=0%3A1&amp;starting-point-node-id=7%3A100&amp;show-proto-sidebar=1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2BA16-057B-9A48-A564-08EF324ADED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53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Staffing</a:t>
            </a:r>
            <a:r>
              <a:rPr lang="de-DE"/>
              <a:t> Rate = Minimal Project </a:t>
            </a:r>
            <a:r>
              <a:rPr lang="de-DE" err="1"/>
              <a:t>Boundry</a:t>
            </a:r>
            <a:r>
              <a:rPr lang="de-DE"/>
              <a:t> (to </a:t>
            </a:r>
            <a:r>
              <a:rPr lang="de-DE" err="1"/>
              <a:t>fulfil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project</a:t>
            </a:r>
            <a:r>
              <a:rPr lang="de-DE"/>
              <a:t> </a:t>
            </a:r>
            <a:r>
              <a:rPr lang="de-DE" err="1"/>
              <a:t>target</a:t>
            </a:r>
            <a:r>
              <a:rPr lang="de-DE"/>
              <a:t>)</a:t>
            </a:r>
          </a:p>
          <a:p>
            <a:r>
              <a:rPr lang="de-DE"/>
              <a:t>Dream Project </a:t>
            </a:r>
            <a:r>
              <a:rPr lang="de-DE" err="1"/>
              <a:t>Boundry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higher</a:t>
            </a:r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2BA16-057B-9A48-A564-08EF324ADED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545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/>
              <a:t>Code Project Setup:</a:t>
            </a:r>
          </a:p>
          <a:p>
            <a:r>
              <a:rPr lang="de-DE"/>
              <a:t>- Code and </a:t>
            </a:r>
            <a:r>
              <a:rPr lang="de-DE" err="1"/>
              <a:t>TechStack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We</a:t>
            </a:r>
            <a:r>
              <a:rPr lang="de-DE"/>
              <a:t> will </a:t>
            </a:r>
            <a:r>
              <a:rPr lang="de-DE" err="1"/>
              <a:t>use</a:t>
            </a:r>
            <a:r>
              <a:rPr lang="de-DE"/>
              <a:t> </a:t>
            </a:r>
            <a:r>
              <a:rPr lang="de-DE" b="1"/>
              <a:t>Docker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containaization</a:t>
            </a:r>
            <a:r>
              <a:rPr lang="de-DE"/>
              <a:t> </a:t>
            </a:r>
            <a:r>
              <a:rPr lang="de-DE" err="1"/>
              <a:t>tool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We</a:t>
            </a:r>
            <a:r>
              <a:rPr lang="de-DE"/>
              <a:t> will </a:t>
            </a:r>
            <a:r>
              <a:rPr lang="de-DE" b="1" err="1"/>
              <a:t>create</a:t>
            </a:r>
            <a:r>
              <a:rPr lang="de-DE" b="1"/>
              <a:t> </a:t>
            </a:r>
            <a:r>
              <a:rPr lang="de-DE" b="1" err="1"/>
              <a:t>dummy</a:t>
            </a:r>
            <a:r>
              <a:rPr lang="de-DE" b="1"/>
              <a:t> </a:t>
            </a:r>
            <a:r>
              <a:rPr lang="de-DE" b="1" err="1"/>
              <a:t>data</a:t>
            </a:r>
            <a:r>
              <a:rPr lang="de-DE" b="1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employees</a:t>
            </a:r>
            <a:r>
              <a:rPr lang="de-DE"/>
              <a:t> and </a:t>
            </a:r>
            <a:r>
              <a:rPr lang="de-DE" err="1"/>
              <a:t>projects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b="1" err="1"/>
              <a:t>Documentation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application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2BA16-057B-9A48-A564-08EF324ADED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769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are open for your input and your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2BA16-057B-9A48-A564-08EF324ADE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5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2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8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9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0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6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2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3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4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6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7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48.xml"/><Relationship Id="rId4" Type="http://schemas.openxmlformats.org/officeDocument/2006/relationships/image" Target="../media/image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9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0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1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905087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5EC556E-A1B3-0A42-B876-66928F5D9A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95385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de-DE" sz="800" b="0" i="0" baseline="0">
              <a:latin typeface="Verdana" panose="020B0604030504040204" pitchFamily="34" charset="0"/>
              <a:ea typeface="+mn-ea"/>
              <a:sym typeface="Verdana" panose="020B0604030504040204" pitchFamily="34" charset="0"/>
            </a:endParaRPr>
          </a:p>
        </p:txBody>
      </p:sp>
      <p:sp>
        <p:nvSpPr>
          <p:cNvPr id="5" name="Textplatzhalter 18">
            <a:extLst>
              <a:ext uri="{FF2B5EF4-FFF2-40B4-BE49-F238E27FC236}">
                <a16:creationId xmlns:a16="http://schemas.microsoft.com/office/drawing/2014/main" id="{E8E7DC20-E413-6B47-AC23-A60296FA9B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7503" y="912764"/>
            <a:ext cx="10564825" cy="288000"/>
          </a:xfrm>
          <a:prstGeom prst="rect">
            <a:avLst/>
          </a:prstGeom>
        </p:spPr>
        <p:txBody>
          <a:bodyPr lIns="90000" rIns="90000" anchor="t">
            <a:noAutofit/>
          </a:bodyPr>
          <a:lstStyle>
            <a:lvl1pPr marL="0" indent="0">
              <a:buNone/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Subtitle, One Line (Font Size14)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6C801D-5CBB-AB59-DE1A-540E718002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04" y="228600"/>
            <a:ext cx="10564825" cy="686916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Mastertitelformat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bearbeiten</a:t>
            </a:r>
            <a:endParaRPr lang="en-US"/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2E137B01-CD1A-4436-76A2-6E68909B5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503" y="1600199"/>
            <a:ext cx="11676994" cy="4428000"/>
          </a:xfrm>
          <a:prstGeom prst="rect">
            <a:avLst/>
          </a:prstGeom>
        </p:spPr>
        <p:txBody>
          <a:bodyPr lIns="90000" tIns="0" rIns="90000" bIns="0"/>
          <a:lstStyle>
            <a:lvl1pPr marL="285750" indent="-285750">
              <a:buClr>
                <a:schemeClr val="bg2"/>
              </a:buClr>
              <a:buFont typeface="Wingdings" pitchFamily="2" charset="2"/>
              <a:buChar char="§"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DC4F4ED3-E04B-20A4-06D5-48C3B07BC4B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7503" y="6169447"/>
            <a:ext cx="11676994" cy="263488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Fußzeile für Quellen, Anmerkungen, etc.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CDA9A3-01DC-42D0-55BD-4538D68AA90E}"/>
              </a:ext>
            </a:extLst>
          </p:cNvPr>
          <p:cNvSpPr txBox="1"/>
          <p:nvPr userDrawn="1"/>
        </p:nvSpPr>
        <p:spPr>
          <a:xfrm>
            <a:off x="1330036" y="6626431"/>
            <a:ext cx="6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de-DE" sz="160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46717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905087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5EC556E-A1B3-0A42-B876-66928F5D9A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95385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de-DE" sz="800" b="0" i="0" baseline="0">
              <a:latin typeface="Verdana" panose="020B0604030504040204" pitchFamily="34" charset="0"/>
              <a:ea typeface="+mn-ea"/>
              <a:sym typeface="Verdana" panose="020B0604030504040204" pitchFamily="34" charset="0"/>
            </a:endParaRPr>
          </a:p>
        </p:txBody>
      </p:sp>
      <p:sp>
        <p:nvSpPr>
          <p:cNvPr id="5" name="Textplatzhalter 18">
            <a:extLst>
              <a:ext uri="{FF2B5EF4-FFF2-40B4-BE49-F238E27FC236}">
                <a16:creationId xmlns:a16="http://schemas.microsoft.com/office/drawing/2014/main" id="{E8E7DC20-E413-6B47-AC23-A60296FA9B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7503" y="912764"/>
            <a:ext cx="10564825" cy="288000"/>
          </a:xfrm>
          <a:prstGeom prst="rect">
            <a:avLst/>
          </a:prstGeom>
        </p:spPr>
        <p:txBody>
          <a:bodyPr lIns="90000" rIns="90000" anchor="t">
            <a:noAutofit/>
          </a:bodyPr>
          <a:lstStyle>
            <a:lvl1pPr marL="0" indent="0">
              <a:buNone/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Subtitle, One Line (Font Size14)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6C801D-5CBB-AB59-DE1A-540E718002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04" y="228600"/>
            <a:ext cx="10564825" cy="686916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Mastertitelformat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bearbeiten</a:t>
            </a:r>
            <a:endParaRPr lang="en-US"/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2E137B01-CD1A-4436-76A2-6E68909B5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503" y="1600199"/>
            <a:ext cx="11676994" cy="4428000"/>
          </a:xfrm>
          <a:prstGeom prst="rect">
            <a:avLst/>
          </a:prstGeom>
        </p:spPr>
        <p:txBody>
          <a:bodyPr lIns="90000" tIns="0" rIns="90000" bIns="0"/>
          <a:lstStyle>
            <a:lvl1pPr marL="285750" indent="-285750">
              <a:buClr>
                <a:schemeClr val="bg2"/>
              </a:buClr>
              <a:buFont typeface="Wingdings" pitchFamily="2" charset="2"/>
              <a:buChar char="§"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DC4F4ED3-E04B-20A4-06D5-48C3B07BC4B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7503" y="6169447"/>
            <a:ext cx="11676994" cy="263488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Fußzeile für Quellen, Anmerkungen, etc.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CDA9A3-01DC-42D0-55BD-4538D68AA90E}"/>
              </a:ext>
            </a:extLst>
          </p:cNvPr>
          <p:cNvSpPr txBox="1"/>
          <p:nvPr userDrawn="1"/>
        </p:nvSpPr>
        <p:spPr>
          <a:xfrm>
            <a:off x="1330036" y="6626431"/>
            <a:ext cx="6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de-DE" sz="160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1042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00417945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5EC556E-A1B3-0A42-B876-66928F5D9A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95385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de-DE" sz="800" b="0" i="0" baseline="0">
              <a:latin typeface="Verdana" panose="020B0604030504040204" pitchFamily="34" charset="0"/>
              <a:ea typeface="+mn-ea"/>
              <a:sym typeface="Verdana" panose="020B0604030504040204" pitchFamily="34" charset="0"/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2E137B01-CD1A-4436-76A2-6E68909B5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503" y="1600199"/>
            <a:ext cx="5726608" cy="4428000"/>
          </a:xfrm>
          <a:prstGeom prst="rect">
            <a:avLst/>
          </a:prstGeom>
        </p:spPr>
        <p:txBody>
          <a:bodyPr wrap="square" lIns="90000" tIns="0" rIns="90000" bIns="0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49B8A2A-AC03-74A5-40F8-5DBE694219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7503" y="6144934"/>
            <a:ext cx="11676994" cy="2879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Fußzeile für Quellen, Anmerkungen, etc.</a:t>
            </a:r>
          </a:p>
        </p:txBody>
      </p:sp>
      <p:sp>
        <p:nvSpPr>
          <p:cNvPr id="14" name="Holder 3">
            <a:extLst>
              <a:ext uri="{FF2B5EF4-FFF2-40B4-BE49-F238E27FC236}">
                <a16:creationId xmlns:a16="http://schemas.microsoft.com/office/drawing/2014/main" id="{244444FB-A305-33D0-9A05-F9B9E656F4B3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07890" y="1600199"/>
            <a:ext cx="5726607" cy="4428000"/>
          </a:xfrm>
          <a:prstGeom prst="rect">
            <a:avLst/>
          </a:prstGeom>
        </p:spPr>
        <p:txBody>
          <a:bodyPr wrap="square" lIns="90000" tIns="0" rIns="90000" bIns="0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platzhalter 18">
            <a:extLst>
              <a:ext uri="{FF2B5EF4-FFF2-40B4-BE49-F238E27FC236}">
                <a16:creationId xmlns:a16="http://schemas.microsoft.com/office/drawing/2014/main" id="{7B254A1B-6952-D5D8-9C4A-C0A82BBA928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7503" y="912764"/>
            <a:ext cx="10564825" cy="288000"/>
          </a:xfrm>
          <a:prstGeom prst="rect">
            <a:avLst/>
          </a:prstGeom>
        </p:spPr>
        <p:txBody>
          <a:bodyPr lIns="90000" rIns="90000" anchor="t">
            <a:noAutofit/>
          </a:bodyPr>
          <a:lstStyle>
            <a:lvl1pPr marL="0" indent="0">
              <a:buNone/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Subtitle, One Line (Font Size14)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0F551B-4F4D-AB0A-8AA0-AB17622CAE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04" y="228600"/>
            <a:ext cx="10564825" cy="686916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Mastertitelformat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EB1DFA1-A6CC-6F69-8140-364CE34478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235837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EB1DFA1-A6CC-6F69-8140-364CE34478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en-US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80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en-US" noProof="0"/>
              <a:t>Referent</a:t>
            </a:r>
            <a:br>
              <a:rPr lang="en-US" noProof="0"/>
            </a:br>
            <a:r>
              <a:rPr lang="en-US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033245" y="6473314"/>
            <a:ext cx="2736099" cy="365125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698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or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kt 15" hidden="1">
            <a:extLst>
              <a:ext uri="{FF2B5EF4-FFF2-40B4-BE49-F238E27FC236}">
                <a16:creationId xmlns:a16="http://schemas.microsoft.com/office/drawing/2014/main" id="{FB430ACF-8630-3219-00BE-2B924D0C98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074978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6" name="Objekt 15" hidden="1">
                        <a:extLst>
                          <a:ext uri="{FF2B5EF4-FFF2-40B4-BE49-F238E27FC236}">
                            <a16:creationId xmlns:a16="http://schemas.microsoft.com/office/drawing/2014/main" id="{FB430ACF-8630-3219-00BE-2B924D0C98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Layoutschutz" hidden="1"/>
          <p:cNvSpPr>
            <a:spLocks/>
          </p:cNvSpPr>
          <p:nvPr userDrawn="1">
            <p:custDataLst>
              <p:tags r:id="rId2"/>
            </p:custDataLst>
          </p:nvPr>
        </p:nvSpPr>
        <p:spPr>
          <a:xfrm>
            <a:off x="488947" y="1413933"/>
            <a:ext cx="11224684" cy="4707467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de-DE">
              <a:solidFill>
                <a:srgbClr val="666666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BD47C19-1C4E-B425-0998-CD5A2BDA3DD6}"/>
              </a:ext>
            </a:extLst>
          </p:cNvPr>
          <p:cNvGrpSpPr/>
          <p:nvPr userDrawn="1"/>
        </p:nvGrpSpPr>
        <p:grpSpPr>
          <a:xfrm>
            <a:off x="8023755" y="3781700"/>
            <a:ext cx="3220940" cy="2240802"/>
            <a:chOff x="8025125" y="1373085"/>
            <a:chExt cx="3156397" cy="224080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Freihandform: Form 26">
              <a:extLst>
                <a:ext uri="{FF2B5EF4-FFF2-40B4-BE49-F238E27FC236}">
                  <a16:creationId xmlns:a16="http://schemas.microsoft.com/office/drawing/2014/main" id="{2DE4AC34-2D3A-59F5-2975-D26BAB1B728E}"/>
                </a:ext>
              </a:extLst>
            </p:cNvPr>
            <p:cNvSpPr>
              <a:spLocks/>
            </p:cNvSpPr>
            <p:nvPr userDrawn="1"/>
          </p:nvSpPr>
          <p:spPr>
            <a:xfrm>
              <a:off x="8025125" y="1373085"/>
              <a:ext cx="3156397" cy="2240802"/>
            </a:xfrm>
            <a:custGeom>
              <a:avLst/>
              <a:gdLst>
                <a:gd name="connsiteX0" fmla="*/ 4003925 w 4013865"/>
                <a:gd name="connsiteY0" fmla="*/ 0 h 1961937"/>
                <a:gd name="connsiteX1" fmla="*/ 4013865 w 4013865"/>
                <a:gd name="connsiteY1" fmla="*/ 0 h 1961937"/>
                <a:gd name="connsiteX2" fmla="*/ 4003925 w 4013865"/>
                <a:gd name="connsiteY2" fmla="*/ 133382 h 1961937"/>
                <a:gd name="connsiteX3" fmla="*/ 309444 w 4013865"/>
                <a:gd name="connsiteY3" fmla="*/ 0 h 1961937"/>
                <a:gd name="connsiteX4" fmla="*/ 3664101 w 4013865"/>
                <a:gd name="connsiteY4" fmla="*/ 0 h 1961937"/>
                <a:gd name="connsiteX5" fmla="*/ 3570036 w 4013865"/>
                <a:gd name="connsiteY5" fmla="*/ 1961937 h 1961937"/>
                <a:gd name="connsiteX6" fmla="*/ 0 w 4013865"/>
                <a:gd name="connsiteY6" fmla="*/ 1961937 h 1961937"/>
                <a:gd name="connsiteX0" fmla="*/ 4003925 w 4013865"/>
                <a:gd name="connsiteY0" fmla="*/ 30560 h 1992497"/>
                <a:gd name="connsiteX1" fmla="*/ 4013865 w 4013865"/>
                <a:gd name="connsiteY1" fmla="*/ 30560 h 1992497"/>
                <a:gd name="connsiteX2" fmla="*/ 4003925 w 4013865"/>
                <a:gd name="connsiteY2" fmla="*/ 163942 h 1992497"/>
                <a:gd name="connsiteX3" fmla="*/ 4003925 w 4013865"/>
                <a:gd name="connsiteY3" fmla="*/ 30560 h 1992497"/>
                <a:gd name="connsiteX4" fmla="*/ 463859 w 4013865"/>
                <a:gd name="connsiteY4" fmla="*/ 0 h 1992497"/>
                <a:gd name="connsiteX5" fmla="*/ 3664101 w 4013865"/>
                <a:gd name="connsiteY5" fmla="*/ 30560 h 1992497"/>
                <a:gd name="connsiteX6" fmla="*/ 3570036 w 4013865"/>
                <a:gd name="connsiteY6" fmla="*/ 1992497 h 1992497"/>
                <a:gd name="connsiteX7" fmla="*/ 0 w 4013865"/>
                <a:gd name="connsiteY7" fmla="*/ 1992497 h 1992497"/>
                <a:gd name="connsiteX8" fmla="*/ 463859 w 4013865"/>
                <a:gd name="connsiteY8" fmla="*/ 0 h 1992497"/>
                <a:gd name="connsiteX0" fmla="*/ 4003925 w 4013865"/>
                <a:gd name="connsiteY0" fmla="*/ 10187 h 1972124"/>
                <a:gd name="connsiteX1" fmla="*/ 4013865 w 4013865"/>
                <a:gd name="connsiteY1" fmla="*/ 10187 h 1972124"/>
                <a:gd name="connsiteX2" fmla="*/ 4003925 w 4013865"/>
                <a:gd name="connsiteY2" fmla="*/ 143569 h 1972124"/>
                <a:gd name="connsiteX3" fmla="*/ 4003925 w 4013865"/>
                <a:gd name="connsiteY3" fmla="*/ 10187 h 1972124"/>
                <a:gd name="connsiteX4" fmla="*/ 479301 w 4013865"/>
                <a:gd name="connsiteY4" fmla="*/ 0 h 1972124"/>
                <a:gd name="connsiteX5" fmla="*/ 3664101 w 4013865"/>
                <a:gd name="connsiteY5" fmla="*/ 10187 h 1972124"/>
                <a:gd name="connsiteX6" fmla="*/ 3570036 w 4013865"/>
                <a:gd name="connsiteY6" fmla="*/ 1972124 h 1972124"/>
                <a:gd name="connsiteX7" fmla="*/ 0 w 4013865"/>
                <a:gd name="connsiteY7" fmla="*/ 1972124 h 1972124"/>
                <a:gd name="connsiteX8" fmla="*/ 479301 w 4013865"/>
                <a:gd name="connsiteY8" fmla="*/ 0 h 197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3865" h="1972124">
                  <a:moveTo>
                    <a:pt x="4003925" y="10187"/>
                  </a:moveTo>
                  <a:lnTo>
                    <a:pt x="4013865" y="10187"/>
                  </a:lnTo>
                  <a:lnTo>
                    <a:pt x="4003925" y="143569"/>
                  </a:lnTo>
                  <a:lnTo>
                    <a:pt x="4003925" y="10187"/>
                  </a:lnTo>
                  <a:close/>
                  <a:moveTo>
                    <a:pt x="479301" y="0"/>
                  </a:moveTo>
                  <a:lnTo>
                    <a:pt x="3664101" y="10187"/>
                  </a:lnTo>
                  <a:lnTo>
                    <a:pt x="3570036" y="1972124"/>
                  </a:lnTo>
                  <a:lnTo>
                    <a:pt x="0" y="1972124"/>
                  </a:lnTo>
                  <a:cubicBezTo>
                    <a:pt x="103148" y="1318145"/>
                    <a:pt x="376153" y="653979"/>
                    <a:pt x="479301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Parallelogramm 21">
              <a:extLst>
                <a:ext uri="{FF2B5EF4-FFF2-40B4-BE49-F238E27FC236}">
                  <a16:creationId xmlns:a16="http://schemas.microsoft.com/office/drawing/2014/main" id="{6EF20266-BE6E-5B1F-AE31-B96ACFC26C3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025125" y="1377958"/>
              <a:ext cx="414428" cy="2229228"/>
            </a:xfrm>
            <a:prstGeom prst="parallelogram">
              <a:avLst>
                <a:gd name="adj" fmla="val 8680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</p:grpSp>
      <p:sp>
        <p:nvSpPr>
          <p:cNvPr id="11" name="Bildplatzhalter 38">
            <a:extLst>
              <a:ext uri="{FF2B5EF4-FFF2-40B4-BE49-F238E27FC236}">
                <a16:creationId xmlns:a16="http://schemas.microsoft.com/office/drawing/2014/main" id="{9334F60E-92A0-6E91-4EDB-75C6DC37CC2C}"/>
              </a:ext>
            </a:extLst>
          </p:cNvPr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9822829" y="3784972"/>
            <a:ext cx="1892921" cy="2232430"/>
          </a:xfrm>
          <a:prstGeom prst="parallelogram">
            <a:avLst>
              <a:gd name="adj" fmla="val 1647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tx2">
                  <a:alpha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50" i="1">
                <a:solidFill>
                  <a:schemeClr val="tx2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de-DE"/>
              <a:t>Bild (Projekt- </a:t>
            </a:r>
            <a:r>
              <a:rPr lang="de-DE" err="1"/>
              <a:t>mitglied</a:t>
            </a:r>
            <a:r>
              <a:rPr lang="de-DE"/>
              <a:t>)</a:t>
            </a:r>
          </a:p>
          <a:p>
            <a:r>
              <a:rPr lang="de-DE"/>
              <a:t>Transparenz auf 0% stellen</a:t>
            </a:r>
          </a:p>
        </p:txBody>
      </p:sp>
      <p:sp>
        <p:nvSpPr>
          <p:cNvPr id="12" name="Textplatzhalter 48">
            <a:extLst>
              <a:ext uri="{FF2B5EF4-FFF2-40B4-BE49-F238E27FC236}">
                <a16:creationId xmlns:a16="http://schemas.microsoft.com/office/drawing/2014/main" id="{5E88AA45-A4C5-C062-3D93-8B5904E5918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99462" y="3932193"/>
            <a:ext cx="1323367" cy="458425"/>
          </a:xfrm>
        </p:spPr>
        <p:txBody>
          <a:bodyPr lIns="36000" rIns="36000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13" name="Textplatzhalter 48">
            <a:extLst>
              <a:ext uri="{FF2B5EF4-FFF2-40B4-BE49-F238E27FC236}">
                <a16:creationId xmlns:a16="http://schemas.microsoft.com/office/drawing/2014/main" id="{12C02122-CFBA-7CAC-1C92-C0DD24FD7D5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00766" y="4485125"/>
            <a:ext cx="1284841" cy="1411820"/>
          </a:xfrm>
        </p:spPr>
        <p:txBody>
          <a:bodyPr lIns="36000" rIns="3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B.Sc. Aktueller Studiengang  </a:t>
            </a:r>
          </a:p>
          <a:p>
            <a:pPr lvl="0"/>
            <a:r>
              <a:rPr lang="de-DE"/>
              <a:t>Schwerpunkt/</a:t>
            </a:r>
            <a:r>
              <a:rPr lang="de-DE" err="1"/>
              <a:t>e</a:t>
            </a:r>
            <a:r>
              <a:rPr lang="de-DE"/>
              <a:t>: </a:t>
            </a:r>
            <a:r>
              <a:rPr lang="de-DE" err="1"/>
              <a:t>Empirical</a:t>
            </a:r>
            <a:r>
              <a:rPr lang="de-DE"/>
              <a:t> Economics</a:t>
            </a:r>
          </a:p>
          <a:p>
            <a:pPr lvl="0"/>
            <a:r>
              <a:rPr lang="de-DE"/>
              <a:t>B.Sc. Zweiter Studiengang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9679310-B566-8E36-0F4E-2BB4063BA748}"/>
              </a:ext>
            </a:extLst>
          </p:cNvPr>
          <p:cNvGrpSpPr/>
          <p:nvPr userDrawn="1"/>
        </p:nvGrpSpPr>
        <p:grpSpPr>
          <a:xfrm>
            <a:off x="4276631" y="3781700"/>
            <a:ext cx="3220940" cy="2240802"/>
            <a:chOff x="8025125" y="1373085"/>
            <a:chExt cx="3156397" cy="224080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F436348E-8677-8455-A39A-6F4C2E123E78}"/>
                </a:ext>
              </a:extLst>
            </p:cNvPr>
            <p:cNvSpPr>
              <a:spLocks/>
            </p:cNvSpPr>
            <p:nvPr userDrawn="1"/>
          </p:nvSpPr>
          <p:spPr>
            <a:xfrm>
              <a:off x="8025125" y="1373085"/>
              <a:ext cx="3156397" cy="2240802"/>
            </a:xfrm>
            <a:custGeom>
              <a:avLst/>
              <a:gdLst>
                <a:gd name="connsiteX0" fmla="*/ 4003925 w 4013865"/>
                <a:gd name="connsiteY0" fmla="*/ 0 h 1961937"/>
                <a:gd name="connsiteX1" fmla="*/ 4013865 w 4013865"/>
                <a:gd name="connsiteY1" fmla="*/ 0 h 1961937"/>
                <a:gd name="connsiteX2" fmla="*/ 4003925 w 4013865"/>
                <a:gd name="connsiteY2" fmla="*/ 133382 h 1961937"/>
                <a:gd name="connsiteX3" fmla="*/ 309444 w 4013865"/>
                <a:gd name="connsiteY3" fmla="*/ 0 h 1961937"/>
                <a:gd name="connsiteX4" fmla="*/ 3664101 w 4013865"/>
                <a:gd name="connsiteY4" fmla="*/ 0 h 1961937"/>
                <a:gd name="connsiteX5" fmla="*/ 3570036 w 4013865"/>
                <a:gd name="connsiteY5" fmla="*/ 1961937 h 1961937"/>
                <a:gd name="connsiteX6" fmla="*/ 0 w 4013865"/>
                <a:gd name="connsiteY6" fmla="*/ 1961937 h 1961937"/>
                <a:gd name="connsiteX0" fmla="*/ 4003925 w 4013865"/>
                <a:gd name="connsiteY0" fmla="*/ 30560 h 1992497"/>
                <a:gd name="connsiteX1" fmla="*/ 4013865 w 4013865"/>
                <a:gd name="connsiteY1" fmla="*/ 30560 h 1992497"/>
                <a:gd name="connsiteX2" fmla="*/ 4003925 w 4013865"/>
                <a:gd name="connsiteY2" fmla="*/ 163942 h 1992497"/>
                <a:gd name="connsiteX3" fmla="*/ 4003925 w 4013865"/>
                <a:gd name="connsiteY3" fmla="*/ 30560 h 1992497"/>
                <a:gd name="connsiteX4" fmla="*/ 463859 w 4013865"/>
                <a:gd name="connsiteY4" fmla="*/ 0 h 1992497"/>
                <a:gd name="connsiteX5" fmla="*/ 3664101 w 4013865"/>
                <a:gd name="connsiteY5" fmla="*/ 30560 h 1992497"/>
                <a:gd name="connsiteX6" fmla="*/ 3570036 w 4013865"/>
                <a:gd name="connsiteY6" fmla="*/ 1992497 h 1992497"/>
                <a:gd name="connsiteX7" fmla="*/ 0 w 4013865"/>
                <a:gd name="connsiteY7" fmla="*/ 1992497 h 1992497"/>
                <a:gd name="connsiteX8" fmla="*/ 463859 w 4013865"/>
                <a:gd name="connsiteY8" fmla="*/ 0 h 1992497"/>
                <a:gd name="connsiteX0" fmla="*/ 4003925 w 4013865"/>
                <a:gd name="connsiteY0" fmla="*/ 10187 h 1972124"/>
                <a:gd name="connsiteX1" fmla="*/ 4013865 w 4013865"/>
                <a:gd name="connsiteY1" fmla="*/ 10187 h 1972124"/>
                <a:gd name="connsiteX2" fmla="*/ 4003925 w 4013865"/>
                <a:gd name="connsiteY2" fmla="*/ 143569 h 1972124"/>
                <a:gd name="connsiteX3" fmla="*/ 4003925 w 4013865"/>
                <a:gd name="connsiteY3" fmla="*/ 10187 h 1972124"/>
                <a:gd name="connsiteX4" fmla="*/ 479301 w 4013865"/>
                <a:gd name="connsiteY4" fmla="*/ 0 h 1972124"/>
                <a:gd name="connsiteX5" fmla="*/ 3664101 w 4013865"/>
                <a:gd name="connsiteY5" fmla="*/ 10187 h 1972124"/>
                <a:gd name="connsiteX6" fmla="*/ 3570036 w 4013865"/>
                <a:gd name="connsiteY6" fmla="*/ 1972124 h 1972124"/>
                <a:gd name="connsiteX7" fmla="*/ 0 w 4013865"/>
                <a:gd name="connsiteY7" fmla="*/ 1972124 h 1972124"/>
                <a:gd name="connsiteX8" fmla="*/ 479301 w 4013865"/>
                <a:gd name="connsiteY8" fmla="*/ 0 h 197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3865" h="1972124">
                  <a:moveTo>
                    <a:pt x="4003925" y="10187"/>
                  </a:moveTo>
                  <a:lnTo>
                    <a:pt x="4013865" y="10187"/>
                  </a:lnTo>
                  <a:lnTo>
                    <a:pt x="4003925" y="143569"/>
                  </a:lnTo>
                  <a:lnTo>
                    <a:pt x="4003925" y="10187"/>
                  </a:lnTo>
                  <a:close/>
                  <a:moveTo>
                    <a:pt x="479301" y="0"/>
                  </a:moveTo>
                  <a:lnTo>
                    <a:pt x="3664101" y="10187"/>
                  </a:lnTo>
                  <a:lnTo>
                    <a:pt x="3570036" y="1972124"/>
                  </a:lnTo>
                  <a:lnTo>
                    <a:pt x="0" y="1972124"/>
                  </a:lnTo>
                  <a:cubicBezTo>
                    <a:pt x="103148" y="1318145"/>
                    <a:pt x="376153" y="653979"/>
                    <a:pt x="479301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Parallelogramm 21">
              <a:extLst>
                <a:ext uri="{FF2B5EF4-FFF2-40B4-BE49-F238E27FC236}">
                  <a16:creationId xmlns:a16="http://schemas.microsoft.com/office/drawing/2014/main" id="{930B84C8-F898-3B4C-EEBB-A6C934A1FF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025125" y="1377958"/>
              <a:ext cx="414428" cy="2229228"/>
            </a:xfrm>
            <a:prstGeom prst="parallelogram">
              <a:avLst>
                <a:gd name="adj" fmla="val 8680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>
                <a:solidFill>
                  <a:schemeClr val="accent5"/>
                </a:solidFill>
              </a:endParaRPr>
            </a:p>
          </p:txBody>
        </p:sp>
      </p:grpSp>
      <p:sp>
        <p:nvSpPr>
          <p:cNvPr id="29" name="Bildplatzhalter 38">
            <a:extLst>
              <a:ext uri="{FF2B5EF4-FFF2-40B4-BE49-F238E27FC236}">
                <a16:creationId xmlns:a16="http://schemas.microsoft.com/office/drawing/2014/main" id="{213ED87A-BAA3-884F-D8FC-50CB9F3497BA}"/>
              </a:ext>
            </a:extLst>
          </p:cNvPr>
          <p:cNvSpPr>
            <a:spLocks noGrp="1" noChangeAspect="1"/>
          </p:cNvSpPr>
          <p:nvPr>
            <p:ph type="pic" sz="quarter" idx="56" hasCustomPrompt="1"/>
          </p:nvPr>
        </p:nvSpPr>
        <p:spPr>
          <a:xfrm>
            <a:off x="6075705" y="3784972"/>
            <a:ext cx="1892921" cy="2232430"/>
          </a:xfrm>
          <a:prstGeom prst="parallelogram">
            <a:avLst>
              <a:gd name="adj" fmla="val 1647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tx2">
                  <a:alpha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50" i="1">
                <a:solidFill>
                  <a:schemeClr val="tx2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de-DE"/>
              <a:t>Bild (Projekt- </a:t>
            </a:r>
            <a:r>
              <a:rPr lang="de-DE" err="1"/>
              <a:t>mitglied</a:t>
            </a:r>
            <a:r>
              <a:rPr lang="de-DE"/>
              <a:t>)</a:t>
            </a:r>
          </a:p>
          <a:p>
            <a:r>
              <a:rPr lang="de-DE"/>
              <a:t>Transparenz auf 0% stellen</a:t>
            </a:r>
          </a:p>
        </p:txBody>
      </p:sp>
      <p:sp>
        <p:nvSpPr>
          <p:cNvPr id="30" name="Textplatzhalter 48">
            <a:extLst>
              <a:ext uri="{FF2B5EF4-FFF2-40B4-BE49-F238E27FC236}">
                <a16:creationId xmlns:a16="http://schemas.microsoft.com/office/drawing/2014/main" id="{2786C7F2-BDB0-84F3-231C-6FA59D12FD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752338" y="3932193"/>
            <a:ext cx="1323367" cy="458425"/>
          </a:xfrm>
        </p:spPr>
        <p:txBody>
          <a:bodyPr lIns="36000" rIns="36000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1" name="Textplatzhalter 48">
            <a:extLst>
              <a:ext uri="{FF2B5EF4-FFF2-40B4-BE49-F238E27FC236}">
                <a16:creationId xmlns:a16="http://schemas.microsoft.com/office/drawing/2014/main" id="{DC3CF90D-AA9E-9EF2-F8D5-E973AE4DBEC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753642" y="4485125"/>
            <a:ext cx="1284841" cy="1411820"/>
          </a:xfrm>
        </p:spPr>
        <p:txBody>
          <a:bodyPr lIns="36000" rIns="3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B.Sc. Aktueller Studiengang  </a:t>
            </a:r>
          </a:p>
          <a:p>
            <a:pPr lvl="0"/>
            <a:r>
              <a:rPr lang="de-DE"/>
              <a:t>Schwerpunkt/</a:t>
            </a:r>
            <a:r>
              <a:rPr lang="de-DE" err="1"/>
              <a:t>e</a:t>
            </a:r>
            <a:r>
              <a:rPr lang="de-DE"/>
              <a:t>: </a:t>
            </a:r>
            <a:r>
              <a:rPr lang="de-DE" err="1"/>
              <a:t>Empirical</a:t>
            </a:r>
            <a:r>
              <a:rPr lang="de-DE"/>
              <a:t> Economics</a:t>
            </a:r>
          </a:p>
          <a:p>
            <a:pPr lvl="0"/>
            <a:r>
              <a:rPr lang="de-DE"/>
              <a:t>B.Sc. Zweiter Studiengang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FE67213-0D5E-41CD-8FC6-CD0ADE74C98E}"/>
              </a:ext>
            </a:extLst>
          </p:cNvPr>
          <p:cNvGrpSpPr/>
          <p:nvPr userDrawn="1"/>
        </p:nvGrpSpPr>
        <p:grpSpPr>
          <a:xfrm>
            <a:off x="491832" y="3781700"/>
            <a:ext cx="3220940" cy="2240802"/>
            <a:chOff x="8025125" y="1373085"/>
            <a:chExt cx="3156397" cy="224080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3" name="Freihandform: Form 26">
              <a:extLst>
                <a:ext uri="{FF2B5EF4-FFF2-40B4-BE49-F238E27FC236}">
                  <a16:creationId xmlns:a16="http://schemas.microsoft.com/office/drawing/2014/main" id="{6BC67B68-3ABE-8A40-B00A-04DAFBD41198}"/>
                </a:ext>
              </a:extLst>
            </p:cNvPr>
            <p:cNvSpPr>
              <a:spLocks/>
            </p:cNvSpPr>
            <p:nvPr userDrawn="1"/>
          </p:nvSpPr>
          <p:spPr>
            <a:xfrm>
              <a:off x="8025125" y="1373085"/>
              <a:ext cx="3156397" cy="2240802"/>
            </a:xfrm>
            <a:custGeom>
              <a:avLst/>
              <a:gdLst>
                <a:gd name="connsiteX0" fmla="*/ 4003925 w 4013865"/>
                <a:gd name="connsiteY0" fmla="*/ 0 h 1961937"/>
                <a:gd name="connsiteX1" fmla="*/ 4013865 w 4013865"/>
                <a:gd name="connsiteY1" fmla="*/ 0 h 1961937"/>
                <a:gd name="connsiteX2" fmla="*/ 4003925 w 4013865"/>
                <a:gd name="connsiteY2" fmla="*/ 133382 h 1961937"/>
                <a:gd name="connsiteX3" fmla="*/ 309444 w 4013865"/>
                <a:gd name="connsiteY3" fmla="*/ 0 h 1961937"/>
                <a:gd name="connsiteX4" fmla="*/ 3664101 w 4013865"/>
                <a:gd name="connsiteY4" fmla="*/ 0 h 1961937"/>
                <a:gd name="connsiteX5" fmla="*/ 3570036 w 4013865"/>
                <a:gd name="connsiteY5" fmla="*/ 1961937 h 1961937"/>
                <a:gd name="connsiteX6" fmla="*/ 0 w 4013865"/>
                <a:gd name="connsiteY6" fmla="*/ 1961937 h 1961937"/>
                <a:gd name="connsiteX0" fmla="*/ 4003925 w 4013865"/>
                <a:gd name="connsiteY0" fmla="*/ 30560 h 1992497"/>
                <a:gd name="connsiteX1" fmla="*/ 4013865 w 4013865"/>
                <a:gd name="connsiteY1" fmla="*/ 30560 h 1992497"/>
                <a:gd name="connsiteX2" fmla="*/ 4003925 w 4013865"/>
                <a:gd name="connsiteY2" fmla="*/ 163942 h 1992497"/>
                <a:gd name="connsiteX3" fmla="*/ 4003925 w 4013865"/>
                <a:gd name="connsiteY3" fmla="*/ 30560 h 1992497"/>
                <a:gd name="connsiteX4" fmla="*/ 463859 w 4013865"/>
                <a:gd name="connsiteY4" fmla="*/ 0 h 1992497"/>
                <a:gd name="connsiteX5" fmla="*/ 3664101 w 4013865"/>
                <a:gd name="connsiteY5" fmla="*/ 30560 h 1992497"/>
                <a:gd name="connsiteX6" fmla="*/ 3570036 w 4013865"/>
                <a:gd name="connsiteY6" fmla="*/ 1992497 h 1992497"/>
                <a:gd name="connsiteX7" fmla="*/ 0 w 4013865"/>
                <a:gd name="connsiteY7" fmla="*/ 1992497 h 1992497"/>
                <a:gd name="connsiteX8" fmla="*/ 463859 w 4013865"/>
                <a:gd name="connsiteY8" fmla="*/ 0 h 1992497"/>
                <a:gd name="connsiteX0" fmla="*/ 4003925 w 4013865"/>
                <a:gd name="connsiteY0" fmla="*/ 10187 h 1972124"/>
                <a:gd name="connsiteX1" fmla="*/ 4013865 w 4013865"/>
                <a:gd name="connsiteY1" fmla="*/ 10187 h 1972124"/>
                <a:gd name="connsiteX2" fmla="*/ 4003925 w 4013865"/>
                <a:gd name="connsiteY2" fmla="*/ 143569 h 1972124"/>
                <a:gd name="connsiteX3" fmla="*/ 4003925 w 4013865"/>
                <a:gd name="connsiteY3" fmla="*/ 10187 h 1972124"/>
                <a:gd name="connsiteX4" fmla="*/ 479301 w 4013865"/>
                <a:gd name="connsiteY4" fmla="*/ 0 h 1972124"/>
                <a:gd name="connsiteX5" fmla="*/ 3664101 w 4013865"/>
                <a:gd name="connsiteY5" fmla="*/ 10187 h 1972124"/>
                <a:gd name="connsiteX6" fmla="*/ 3570036 w 4013865"/>
                <a:gd name="connsiteY6" fmla="*/ 1972124 h 1972124"/>
                <a:gd name="connsiteX7" fmla="*/ 0 w 4013865"/>
                <a:gd name="connsiteY7" fmla="*/ 1972124 h 1972124"/>
                <a:gd name="connsiteX8" fmla="*/ 479301 w 4013865"/>
                <a:gd name="connsiteY8" fmla="*/ 0 h 197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3865" h="1972124">
                  <a:moveTo>
                    <a:pt x="4003925" y="10187"/>
                  </a:moveTo>
                  <a:lnTo>
                    <a:pt x="4013865" y="10187"/>
                  </a:lnTo>
                  <a:lnTo>
                    <a:pt x="4003925" y="143569"/>
                  </a:lnTo>
                  <a:lnTo>
                    <a:pt x="4003925" y="10187"/>
                  </a:lnTo>
                  <a:close/>
                  <a:moveTo>
                    <a:pt x="479301" y="0"/>
                  </a:moveTo>
                  <a:lnTo>
                    <a:pt x="3664101" y="10187"/>
                  </a:lnTo>
                  <a:lnTo>
                    <a:pt x="3570036" y="1972124"/>
                  </a:lnTo>
                  <a:lnTo>
                    <a:pt x="0" y="1972124"/>
                  </a:lnTo>
                  <a:cubicBezTo>
                    <a:pt x="103148" y="1318145"/>
                    <a:pt x="376153" y="653979"/>
                    <a:pt x="479301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Parallelogramm 21">
              <a:extLst>
                <a:ext uri="{FF2B5EF4-FFF2-40B4-BE49-F238E27FC236}">
                  <a16:creationId xmlns:a16="http://schemas.microsoft.com/office/drawing/2014/main" id="{C8EE8DCF-4AD4-1855-B8CC-7527B3B5AB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025125" y="1377958"/>
              <a:ext cx="414428" cy="2229228"/>
            </a:xfrm>
            <a:prstGeom prst="parallelogram">
              <a:avLst>
                <a:gd name="adj" fmla="val 8680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</p:grpSp>
      <p:sp>
        <p:nvSpPr>
          <p:cNvPr id="35" name="Bildplatzhalter 38">
            <a:extLst>
              <a:ext uri="{FF2B5EF4-FFF2-40B4-BE49-F238E27FC236}">
                <a16:creationId xmlns:a16="http://schemas.microsoft.com/office/drawing/2014/main" id="{500AB0CD-E981-20DD-22C2-858C34C24ECA}"/>
              </a:ext>
            </a:extLst>
          </p:cNvPr>
          <p:cNvSpPr>
            <a:spLocks noGrp="1" noChangeAspect="1"/>
          </p:cNvSpPr>
          <p:nvPr>
            <p:ph type="pic" sz="quarter" idx="59" hasCustomPrompt="1"/>
          </p:nvPr>
        </p:nvSpPr>
        <p:spPr>
          <a:xfrm>
            <a:off x="2290906" y="3784972"/>
            <a:ext cx="1892921" cy="2232430"/>
          </a:xfrm>
          <a:prstGeom prst="parallelogram">
            <a:avLst>
              <a:gd name="adj" fmla="val 1647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tx2">
                  <a:alpha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50" i="1">
                <a:solidFill>
                  <a:schemeClr val="tx2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de-DE"/>
              <a:t>Bild (Projekt- </a:t>
            </a:r>
            <a:r>
              <a:rPr lang="de-DE" err="1"/>
              <a:t>mitglied</a:t>
            </a:r>
            <a:r>
              <a:rPr lang="de-DE"/>
              <a:t>)</a:t>
            </a:r>
          </a:p>
          <a:p>
            <a:r>
              <a:rPr lang="de-DE"/>
              <a:t>Transparenz auf 0% stellen</a:t>
            </a:r>
          </a:p>
        </p:txBody>
      </p:sp>
      <p:sp>
        <p:nvSpPr>
          <p:cNvPr id="36" name="Textplatzhalter 48">
            <a:extLst>
              <a:ext uri="{FF2B5EF4-FFF2-40B4-BE49-F238E27FC236}">
                <a16:creationId xmlns:a16="http://schemas.microsoft.com/office/drawing/2014/main" id="{68E808E5-A000-CF2F-C25A-36A769F2964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67539" y="3932193"/>
            <a:ext cx="1323367" cy="458425"/>
          </a:xfrm>
        </p:spPr>
        <p:txBody>
          <a:bodyPr lIns="36000" rIns="36000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7" name="Textplatzhalter 48">
            <a:extLst>
              <a:ext uri="{FF2B5EF4-FFF2-40B4-BE49-F238E27FC236}">
                <a16:creationId xmlns:a16="http://schemas.microsoft.com/office/drawing/2014/main" id="{F3E8776F-F5AB-B99C-60A4-46DCC9C6F8B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68843" y="4485125"/>
            <a:ext cx="1284841" cy="1411820"/>
          </a:xfrm>
        </p:spPr>
        <p:txBody>
          <a:bodyPr lIns="36000" rIns="3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B.Sc. Aktueller Studiengang  </a:t>
            </a:r>
          </a:p>
          <a:p>
            <a:pPr lvl="0"/>
            <a:r>
              <a:rPr lang="de-DE"/>
              <a:t>Schwerpunkt/</a:t>
            </a:r>
            <a:r>
              <a:rPr lang="de-DE" err="1"/>
              <a:t>e</a:t>
            </a:r>
            <a:r>
              <a:rPr lang="de-DE"/>
              <a:t>: </a:t>
            </a:r>
            <a:r>
              <a:rPr lang="de-DE" err="1"/>
              <a:t>Empirical</a:t>
            </a:r>
            <a:r>
              <a:rPr lang="de-DE"/>
              <a:t> Economics</a:t>
            </a:r>
          </a:p>
          <a:p>
            <a:pPr lvl="0"/>
            <a:r>
              <a:rPr lang="de-DE"/>
              <a:t>B.Sc. Zweiter Studiengang</a:t>
            </a:r>
          </a:p>
        </p:txBody>
      </p:sp>
      <p:sp>
        <p:nvSpPr>
          <p:cNvPr id="3" name="Textplatzhalter 18">
            <a:extLst>
              <a:ext uri="{FF2B5EF4-FFF2-40B4-BE49-F238E27FC236}">
                <a16:creationId xmlns:a16="http://schemas.microsoft.com/office/drawing/2014/main" id="{10A29BD0-064B-EA26-033E-9E7B1C34E4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7503" y="912764"/>
            <a:ext cx="10564825" cy="288000"/>
          </a:xfrm>
          <a:prstGeom prst="rect">
            <a:avLst/>
          </a:prstGeom>
        </p:spPr>
        <p:txBody>
          <a:bodyPr lIns="90000" rIns="90000" anchor="t">
            <a:noAutofit/>
          </a:bodyPr>
          <a:lstStyle>
            <a:lvl1pPr marL="0" indent="0">
              <a:buNone/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Subtitle, One Line (Font Size14)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3A70E19-0726-CF2B-EDFF-6277B5DFFC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04" y="228600"/>
            <a:ext cx="10564825" cy="686916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Mastertitelformat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23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FBAE40"/>
          </p15:clr>
        </p15:guide>
        <p15:guide id="2" pos="7380">
          <p15:clr>
            <a:srgbClr val="FBAE40"/>
          </p15:clr>
        </p15:guide>
        <p15:guide id="3" orient="horz" pos="218">
          <p15:clr>
            <a:srgbClr val="FBAE40"/>
          </p15:clr>
        </p15:guide>
        <p15:guide id="4" orient="horz" pos="662">
          <p15:clr>
            <a:srgbClr val="FBAE40"/>
          </p15:clr>
        </p15:guide>
        <p15:guide id="5" orient="horz" pos="2183">
          <p15:clr>
            <a:srgbClr val="FBAE40"/>
          </p15:clr>
        </p15:guide>
        <p15:guide id="6" orient="horz" pos="3857">
          <p15:clr>
            <a:srgbClr val="FBAE40"/>
          </p15:clr>
        </p15:guide>
        <p15:guide id="7" orient="horz" pos="4040">
          <p15:clr>
            <a:srgbClr val="FBAE40"/>
          </p15:clr>
        </p15:guide>
        <p15:guide id="8" orient="horz" pos="42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2931942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5EC556E-A1B3-0A42-B876-66928F5D9A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95385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de-DE" sz="800" b="0" i="0" baseline="0">
              <a:latin typeface="Verdana" panose="020B0604030504040204" pitchFamily="34" charset="0"/>
              <a:ea typeface="+mn-ea"/>
              <a:sym typeface="Verdan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4B21B-E669-344C-B2C2-CB4135A71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160918"/>
            <a:ext cx="11224684" cy="701474"/>
          </a:xfrm>
        </p:spPr>
        <p:txBody>
          <a:bodyPr vert="horz"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Textplatzhalter 18">
            <a:extLst>
              <a:ext uri="{FF2B5EF4-FFF2-40B4-BE49-F238E27FC236}">
                <a16:creationId xmlns:a16="http://schemas.microsoft.com/office/drawing/2014/main" id="{7F18AE4C-ED38-CB2E-2530-70A91A40CD5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8948" y="835498"/>
            <a:ext cx="11224684" cy="257986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Subtitle, One Line (Font Size14)</a:t>
            </a:r>
          </a:p>
        </p:txBody>
      </p:sp>
    </p:spTree>
    <p:extLst>
      <p:ext uri="{BB962C8B-B14F-4D97-AF65-F5344CB8AC3E}">
        <p14:creationId xmlns:p14="http://schemas.microsoft.com/office/powerpoint/2010/main" val="258927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01">
          <p15:clr>
            <a:srgbClr val="FBAE40"/>
          </p15:clr>
        </p15:guide>
        <p15:guide id="3" orient="horz" pos="777">
          <p15:clr>
            <a:srgbClr val="FBAE40"/>
          </p15:clr>
        </p15:guide>
        <p15:guide id="4" orient="horz" pos="390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7215538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5EC556E-A1B3-0A42-B876-66928F5D9A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95385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de-DE" sz="800" b="0" i="0" baseline="0">
              <a:latin typeface="Verdana" panose="020B0604030504040204" pitchFamily="34" charset="0"/>
              <a:ea typeface="+mn-ea"/>
              <a:sym typeface="Verdana" panose="020B0604030504040204" pitchFamily="34" charset="0"/>
            </a:endParaRPr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3AB0EA26-F09D-E145-B826-CF5F600C30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077" y="832378"/>
            <a:ext cx="11307323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200" b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Subtitle, One Line (Font Size14)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4B21B-E669-344C-B2C2-CB4135A7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D10E72-EF7E-429C-B4DE-D4419501E0C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42913" y="1233488"/>
            <a:ext cx="11307762" cy="49672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de-DE"/>
              <a:t>Platzhalter für Bild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56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01">
          <p15:clr>
            <a:srgbClr val="FBAE40"/>
          </p15:clr>
        </p15:guide>
        <p15:guide id="3" orient="horz" pos="777">
          <p15:clr>
            <a:srgbClr val="FBAE40"/>
          </p15:clr>
        </p15:guide>
        <p15:guide id="4" orient="horz" pos="390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7141911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5EC556E-A1B3-0A42-B876-66928F5D9A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95385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de-DE" sz="800" b="0" i="0" baseline="0">
              <a:latin typeface="Verdana" panose="020B0604030504040204" pitchFamily="34" charset="0"/>
              <a:ea typeface="+mn-ea"/>
              <a:sym typeface="Verdana" panose="020B0604030504040204" pitchFamily="34" charset="0"/>
            </a:endParaRPr>
          </a:p>
        </p:txBody>
      </p:sp>
      <p:sp>
        <p:nvSpPr>
          <p:cNvPr id="5" name="Textplatzhalter 18">
            <a:extLst>
              <a:ext uri="{FF2B5EF4-FFF2-40B4-BE49-F238E27FC236}">
                <a16:creationId xmlns:a16="http://schemas.microsoft.com/office/drawing/2014/main" id="{E8E7DC20-E413-6B47-AC23-A60296FA9B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7503" y="912764"/>
            <a:ext cx="10564825" cy="288000"/>
          </a:xfrm>
          <a:prstGeom prst="rect">
            <a:avLst/>
          </a:prstGeom>
        </p:spPr>
        <p:txBody>
          <a:bodyPr lIns="72000" rIns="90000" anchor="t">
            <a:noAutofit/>
          </a:bodyPr>
          <a:lstStyle>
            <a:lvl1pPr marL="0" indent="0">
              <a:buNone/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Subtitle, One Line (Font Size14)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6C801D-5CBB-AB59-DE1A-540E718002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04" y="228600"/>
            <a:ext cx="10564825" cy="686916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Mastertitelformat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bearbeiten</a:t>
            </a:r>
            <a:endParaRPr lang="en-US"/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2E137B01-CD1A-4436-76A2-6E68909B5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503" y="1600199"/>
            <a:ext cx="11676994" cy="4428000"/>
          </a:xfrm>
          <a:prstGeom prst="rect">
            <a:avLst/>
          </a:prstGeom>
        </p:spPr>
        <p:txBody>
          <a:bodyPr lIns="90000" tIns="0" rIns="90000" bIns="0"/>
          <a:lstStyle>
            <a:lvl1pPr marL="285750" indent="-285750">
              <a:buClr>
                <a:schemeClr val="bg2"/>
              </a:buClr>
              <a:buFont typeface="Wingdings" pitchFamily="2" charset="2"/>
              <a:buChar char="§"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DC4F4ED3-E04B-20A4-06D5-48C3B07BC4B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7503" y="6169447"/>
            <a:ext cx="11676994" cy="263488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Fußzeile für Quellen, Anmerkungen, etc.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CDA9A3-01DC-42D0-55BD-4538D68AA90E}"/>
              </a:ext>
            </a:extLst>
          </p:cNvPr>
          <p:cNvSpPr txBox="1"/>
          <p:nvPr userDrawn="1"/>
        </p:nvSpPr>
        <p:spPr>
          <a:xfrm>
            <a:off x="1330036" y="6626431"/>
            <a:ext cx="6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de-DE" sz="160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87134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00417945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5EC556E-A1B3-0A42-B876-66928F5D9A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95385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de-DE" sz="800" b="0" i="0" baseline="0">
              <a:latin typeface="Verdana" panose="020B0604030504040204" pitchFamily="34" charset="0"/>
              <a:ea typeface="+mn-ea"/>
              <a:sym typeface="Verdana" panose="020B0604030504040204" pitchFamily="34" charset="0"/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2E137B01-CD1A-4436-76A2-6E68909B5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503" y="1600199"/>
            <a:ext cx="5726608" cy="4428000"/>
          </a:xfrm>
          <a:prstGeom prst="rect">
            <a:avLst/>
          </a:prstGeom>
        </p:spPr>
        <p:txBody>
          <a:bodyPr wrap="square" lIns="90000" tIns="0" rIns="90000" bIns="0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49B8A2A-AC03-74A5-40F8-5DBE694219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7503" y="6144934"/>
            <a:ext cx="11676994" cy="2879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Fußzeile für Quellen, Anmerkungen, etc.</a:t>
            </a:r>
          </a:p>
        </p:txBody>
      </p:sp>
      <p:sp>
        <p:nvSpPr>
          <p:cNvPr id="14" name="Holder 3">
            <a:extLst>
              <a:ext uri="{FF2B5EF4-FFF2-40B4-BE49-F238E27FC236}">
                <a16:creationId xmlns:a16="http://schemas.microsoft.com/office/drawing/2014/main" id="{244444FB-A305-33D0-9A05-F9B9E656F4B3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07890" y="1600199"/>
            <a:ext cx="5726607" cy="4428000"/>
          </a:xfrm>
          <a:prstGeom prst="rect">
            <a:avLst/>
          </a:prstGeom>
        </p:spPr>
        <p:txBody>
          <a:bodyPr wrap="square" lIns="90000" tIns="0" rIns="90000" bIns="0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platzhalter 18">
            <a:extLst>
              <a:ext uri="{FF2B5EF4-FFF2-40B4-BE49-F238E27FC236}">
                <a16:creationId xmlns:a16="http://schemas.microsoft.com/office/drawing/2014/main" id="{7B254A1B-6952-D5D8-9C4A-C0A82BBA928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7503" y="912764"/>
            <a:ext cx="10564825" cy="288000"/>
          </a:xfrm>
          <a:prstGeom prst="rect">
            <a:avLst/>
          </a:prstGeom>
        </p:spPr>
        <p:txBody>
          <a:bodyPr lIns="72000" rIns="90000" anchor="t">
            <a:noAutofit/>
          </a:bodyPr>
          <a:lstStyle>
            <a:lvl1pPr marL="0" indent="0">
              <a:buNone/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Subtitle, One Line (Font Size14)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0F551B-4F4D-AB0A-8AA0-AB17622CAE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04" y="228600"/>
            <a:ext cx="10564825" cy="686916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Mastertitelformat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628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Ausgangslage/Zielsetz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7117792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5EC556E-A1B3-0A42-B876-66928F5D9A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95385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de-DE" sz="800" b="0" i="0" baseline="0">
              <a:latin typeface="Verdana" panose="020B0604030504040204" pitchFamily="34" charset="0"/>
              <a:ea typeface="+mn-ea"/>
              <a:sym typeface="Verdana" panose="020B060403050404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FE190B-94E6-6E4E-B012-95E78DCC7662}"/>
              </a:ext>
            </a:extLst>
          </p:cNvPr>
          <p:cNvGrpSpPr/>
          <p:nvPr userDrawn="1"/>
        </p:nvGrpSpPr>
        <p:grpSpPr>
          <a:xfrm>
            <a:off x="672637" y="1646462"/>
            <a:ext cx="10846722" cy="4533184"/>
            <a:chOff x="683640" y="1634406"/>
            <a:chExt cx="10846722" cy="453318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1" name="Rechteck 3">
              <a:extLst>
                <a:ext uri="{FF2B5EF4-FFF2-40B4-BE49-F238E27FC236}">
                  <a16:creationId xmlns:a16="http://schemas.microsoft.com/office/drawing/2014/main" id="{46445BAA-77A2-B54C-B175-34ABCB76AB01}"/>
                </a:ext>
              </a:extLst>
            </p:cNvPr>
            <p:cNvSpPr/>
            <p:nvPr userDrawn="1"/>
          </p:nvSpPr>
          <p:spPr>
            <a:xfrm>
              <a:off x="683640" y="1865612"/>
              <a:ext cx="10846722" cy="4070773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" name="Gerader Verbinder 4">
              <a:extLst>
                <a:ext uri="{FF2B5EF4-FFF2-40B4-BE49-F238E27FC236}">
                  <a16:creationId xmlns:a16="http://schemas.microsoft.com/office/drawing/2014/main" id="{A19A7660-F5D6-A943-8A7B-3DF0CE8CF55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602058" y="1634406"/>
              <a:ext cx="987885" cy="4533184"/>
            </a:xfrm>
            <a:prstGeom prst="line">
              <a:avLst/>
            </a:prstGeom>
            <a:grpFill/>
            <a:ln w="6350" cap="flat" cmpd="sng" algn="ctr">
              <a:solidFill>
                <a:srgbClr val="44546A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grpSp>
          <p:nvGrpSpPr>
            <p:cNvPr id="24" name="Gruppieren 11">
              <a:extLst>
                <a:ext uri="{FF2B5EF4-FFF2-40B4-BE49-F238E27FC236}">
                  <a16:creationId xmlns:a16="http://schemas.microsoft.com/office/drawing/2014/main" id="{9EE128A7-EFF5-F34A-BD1B-EF5117C02B88}"/>
                </a:ext>
              </a:extLst>
            </p:cNvPr>
            <p:cNvGrpSpPr/>
            <p:nvPr userDrawn="1"/>
          </p:nvGrpSpPr>
          <p:grpSpPr>
            <a:xfrm>
              <a:off x="5774691" y="3609628"/>
              <a:ext cx="642617" cy="642617"/>
              <a:chOff x="5774691" y="3734066"/>
              <a:chExt cx="642617" cy="642617"/>
            </a:xfrm>
            <a:grpFill/>
          </p:grpSpPr>
          <p:sp>
            <p:nvSpPr>
              <p:cNvPr id="25" name="Ellipse 5">
                <a:extLst>
                  <a:ext uri="{FF2B5EF4-FFF2-40B4-BE49-F238E27FC236}">
                    <a16:creationId xmlns:a16="http://schemas.microsoft.com/office/drawing/2014/main" id="{9223B659-E0D3-4D4D-AE4A-DF9CA6D82449}"/>
                  </a:ext>
                </a:extLst>
              </p:cNvPr>
              <p:cNvSpPr/>
              <p:nvPr/>
            </p:nvSpPr>
            <p:spPr>
              <a:xfrm>
                <a:off x="5774691" y="3734066"/>
                <a:ext cx="642617" cy="642617"/>
              </a:xfrm>
              <a:prstGeom prst="ellipse">
                <a:avLst/>
              </a:prstGeom>
              <a:grpFill/>
              <a:ln w="762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Pfeil: Chevron 6">
                <a:extLst>
                  <a:ext uri="{FF2B5EF4-FFF2-40B4-BE49-F238E27FC236}">
                    <a16:creationId xmlns:a16="http://schemas.microsoft.com/office/drawing/2014/main" id="{E7FD01B6-EDF9-8842-ADA0-30A6662A26EE}"/>
                  </a:ext>
                </a:extLst>
              </p:cNvPr>
              <p:cNvSpPr/>
              <p:nvPr/>
            </p:nvSpPr>
            <p:spPr>
              <a:xfrm>
                <a:off x="5989710" y="3922027"/>
                <a:ext cx="246232" cy="303214"/>
              </a:xfrm>
              <a:prstGeom prst="chevron">
                <a:avLst>
                  <a:gd name="adj" fmla="val 54603"/>
                </a:avLst>
              </a:prstGeom>
              <a:solidFill>
                <a:schemeClr val="bg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EBBA61-7706-8844-818D-751FBC4B7785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72641" y="1596420"/>
            <a:ext cx="5315415" cy="269875"/>
          </a:xfrm>
        </p:spPr>
        <p:txBody>
          <a:bodyPr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GB" err="1"/>
              <a:t>Ausgangslage</a:t>
            </a:r>
            <a:endParaRPr lang="en-GB"/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A0855C8B-8101-9A4F-9D89-24568890D5F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03945" y="1585048"/>
            <a:ext cx="5315416" cy="269875"/>
          </a:xfrm>
        </p:spPr>
        <p:txBody>
          <a:bodyPr>
            <a:no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GB" err="1"/>
              <a:t>Zielsetzung</a:t>
            </a:r>
            <a:endParaRPr lang="en-GB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5FEC7A31-623F-FD46-B14D-F24C388C0F0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36625" y="2184503"/>
            <a:ext cx="4438650" cy="3457575"/>
          </a:xfrm>
        </p:spPr>
        <p:txBody>
          <a:bodyPr/>
          <a:lstStyle>
            <a:lvl1pPr marL="171450" indent="-171450">
              <a:buFont typeface="Wingdings" pitchFamily="2" charset="2"/>
              <a:buChar char="§"/>
              <a:defRPr/>
            </a:lvl1pPr>
          </a:lstStyle>
          <a:p>
            <a:pPr lvl="0"/>
            <a:r>
              <a:rPr lang="de-DE"/>
              <a:t>____________________________________________________________________</a:t>
            </a:r>
          </a:p>
          <a:p>
            <a:pPr lvl="0"/>
            <a:r>
              <a:rPr lang="de-DE"/>
              <a:t>______________________________________________________</a:t>
            </a:r>
          </a:p>
          <a:p>
            <a:pPr lvl="0"/>
            <a:r>
              <a:rPr lang="de-DE"/>
              <a:t>__________________________________________________________</a:t>
            </a:r>
          </a:p>
          <a:p>
            <a:pPr lvl="0"/>
            <a:r>
              <a:rPr lang="de-DE"/>
              <a:t>_____________________________________________________</a:t>
            </a:r>
          </a:p>
          <a:p>
            <a:pPr lvl="0"/>
            <a:r>
              <a:rPr lang="de-DE"/>
              <a:t>______________________________________________________________________________________________</a:t>
            </a:r>
          </a:p>
          <a:p>
            <a:pPr lvl="0"/>
            <a:r>
              <a:rPr lang="de-DE"/>
              <a:t>________________________________________________________________________________________________</a:t>
            </a:r>
          </a:p>
        </p:txBody>
      </p:sp>
      <p:sp>
        <p:nvSpPr>
          <p:cNvPr id="35" name="Content Placeholder 33">
            <a:extLst>
              <a:ext uri="{FF2B5EF4-FFF2-40B4-BE49-F238E27FC236}">
                <a16:creationId xmlns:a16="http://schemas.microsoft.com/office/drawing/2014/main" id="{ECC312CB-2151-B14B-A82F-2CE76CBEED4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751575" y="2184266"/>
            <a:ext cx="4438650" cy="3457575"/>
          </a:xfrm>
        </p:spPr>
        <p:txBody>
          <a:bodyPr/>
          <a:lstStyle>
            <a:lvl1pPr marL="171450" indent="-171450">
              <a:buFont typeface="Wingdings" pitchFamily="2" charset="2"/>
              <a:buChar char="§"/>
              <a:defRPr/>
            </a:lvl1pPr>
          </a:lstStyle>
          <a:p>
            <a:pPr lvl="0"/>
            <a:r>
              <a:rPr lang="de-DE"/>
              <a:t>____________________________________________________________________</a:t>
            </a:r>
          </a:p>
          <a:p>
            <a:pPr lvl="0"/>
            <a:r>
              <a:rPr lang="de-DE"/>
              <a:t>______________________________________________________</a:t>
            </a:r>
          </a:p>
          <a:p>
            <a:pPr lvl="0"/>
            <a:r>
              <a:rPr lang="de-DE"/>
              <a:t>__________________________________________________________</a:t>
            </a:r>
          </a:p>
          <a:p>
            <a:pPr lvl="0"/>
            <a:r>
              <a:rPr lang="de-DE"/>
              <a:t>_____________________________________________________</a:t>
            </a:r>
          </a:p>
          <a:p>
            <a:pPr lvl="0"/>
            <a:r>
              <a:rPr lang="de-DE"/>
              <a:t>______________________________________________________________________________________________</a:t>
            </a:r>
          </a:p>
          <a:p>
            <a:pPr lvl="0"/>
            <a:r>
              <a:rPr lang="de-DE"/>
              <a:t>________________________________________________________________________________________________</a:t>
            </a:r>
          </a:p>
        </p:txBody>
      </p:sp>
      <p:sp>
        <p:nvSpPr>
          <p:cNvPr id="9" name="Textplatzhalter 18">
            <a:extLst>
              <a:ext uri="{FF2B5EF4-FFF2-40B4-BE49-F238E27FC236}">
                <a16:creationId xmlns:a16="http://schemas.microsoft.com/office/drawing/2014/main" id="{75EFD115-37D8-9712-88F5-480D12478F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7503" y="912764"/>
            <a:ext cx="10564825" cy="288000"/>
          </a:xfrm>
          <a:prstGeom prst="rect">
            <a:avLst/>
          </a:prstGeom>
        </p:spPr>
        <p:txBody>
          <a:bodyPr lIns="90000" rIns="90000" anchor="t">
            <a:noAutofit/>
          </a:bodyPr>
          <a:lstStyle>
            <a:lvl1pPr marL="0" indent="0">
              <a:buNone/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Subtitle, One Line (Font Size14)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8014F87-BFB3-E723-2D4A-6676AE38F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04" y="228600"/>
            <a:ext cx="10564825" cy="686916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Mastertitelformat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bearbeiten</a:t>
            </a:r>
            <a:endParaRPr lang="en-US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6C09C5A-4C11-C4C5-BD71-E34E19854C31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57503" y="6144934"/>
            <a:ext cx="11676994" cy="2879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Fußzeile für Quellen, Anmerkungen, etc.</a:t>
            </a:r>
          </a:p>
        </p:txBody>
      </p:sp>
    </p:spTree>
    <p:extLst>
      <p:ext uri="{BB962C8B-B14F-4D97-AF65-F5344CB8AC3E}">
        <p14:creationId xmlns:p14="http://schemas.microsoft.com/office/powerpoint/2010/main" val="1173676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EB1DFA1-A6CC-6F69-8140-364CE34478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235837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EB1DFA1-A6CC-6F69-8140-364CE34478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en-US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80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en-US" noProof="0"/>
              <a:t>Referent</a:t>
            </a:r>
            <a:br>
              <a:rPr lang="en-US" noProof="0"/>
            </a:br>
            <a:r>
              <a:rPr lang="en-US" noProof="0"/>
              <a:t>Ort, Datum (Schreibweise: 00. Januar 2015)</a:t>
            </a:r>
          </a:p>
        </p:txBody>
      </p:sp>
    </p:spTree>
    <p:extLst>
      <p:ext uri="{BB962C8B-B14F-4D97-AF65-F5344CB8AC3E}">
        <p14:creationId xmlns:p14="http://schemas.microsoft.com/office/powerpoint/2010/main" val="486198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00417945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5EC556E-A1B3-0A42-B876-66928F5D9A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95385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de-DE" sz="800" b="0" i="0" baseline="0">
              <a:latin typeface="Verdana" panose="020B0604030504040204" pitchFamily="34" charset="0"/>
              <a:ea typeface="+mn-ea"/>
              <a:sym typeface="Verdana" panose="020B0604030504040204" pitchFamily="34" charset="0"/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2E137B01-CD1A-4436-76A2-6E68909B5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503" y="1600199"/>
            <a:ext cx="5726608" cy="4428000"/>
          </a:xfrm>
          <a:prstGeom prst="rect">
            <a:avLst/>
          </a:prstGeom>
        </p:spPr>
        <p:txBody>
          <a:bodyPr wrap="square" lIns="90000" tIns="0" rIns="90000" bIns="0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49B8A2A-AC03-74A5-40F8-5DBE694219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7503" y="6144934"/>
            <a:ext cx="11676994" cy="2879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Fußzeile für Quellen, Anmerkungen, etc.</a:t>
            </a:r>
          </a:p>
        </p:txBody>
      </p:sp>
      <p:sp>
        <p:nvSpPr>
          <p:cNvPr id="14" name="Holder 3">
            <a:extLst>
              <a:ext uri="{FF2B5EF4-FFF2-40B4-BE49-F238E27FC236}">
                <a16:creationId xmlns:a16="http://schemas.microsoft.com/office/drawing/2014/main" id="{244444FB-A305-33D0-9A05-F9B9E656F4B3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07890" y="1600199"/>
            <a:ext cx="5726607" cy="4428000"/>
          </a:xfrm>
          <a:prstGeom prst="rect">
            <a:avLst/>
          </a:prstGeom>
        </p:spPr>
        <p:txBody>
          <a:bodyPr wrap="square" lIns="90000" tIns="0" rIns="90000" bIns="0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platzhalter 18">
            <a:extLst>
              <a:ext uri="{FF2B5EF4-FFF2-40B4-BE49-F238E27FC236}">
                <a16:creationId xmlns:a16="http://schemas.microsoft.com/office/drawing/2014/main" id="{7B254A1B-6952-D5D8-9C4A-C0A82BBA928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7503" y="912764"/>
            <a:ext cx="10564825" cy="288000"/>
          </a:xfrm>
          <a:prstGeom prst="rect">
            <a:avLst/>
          </a:prstGeom>
        </p:spPr>
        <p:txBody>
          <a:bodyPr lIns="90000" rIns="90000" anchor="t">
            <a:noAutofit/>
          </a:bodyPr>
          <a:lstStyle>
            <a:lvl1pPr marL="0" indent="0">
              <a:buNone/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Subtitle, One Line (Font Size14)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0F551B-4F4D-AB0A-8AA0-AB17622CAE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04" y="228600"/>
            <a:ext cx="10564825" cy="686916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Mastertitelformat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77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or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kt 15" hidden="1">
            <a:extLst>
              <a:ext uri="{FF2B5EF4-FFF2-40B4-BE49-F238E27FC236}">
                <a16:creationId xmlns:a16="http://schemas.microsoft.com/office/drawing/2014/main" id="{FB430ACF-8630-3219-00BE-2B924D0C98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074978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6" name="Objekt 15" hidden="1">
                        <a:extLst>
                          <a:ext uri="{FF2B5EF4-FFF2-40B4-BE49-F238E27FC236}">
                            <a16:creationId xmlns:a16="http://schemas.microsoft.com/office/drawing/2014/main" id="{FB430ACF-8630-3219-00BE-2B924D0C98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Layoutschutz" hidden="1"/>
          <p:cNvSpPr>
            <a:spLocks/>
          </p:cNvSpPr>
          <p:nvPr userDrawn="1">
            <p:custDataLst>
              <p:tags r:id="rId2"/>
            </p:custDataLst>
          </p:nvPr>
        </p:nvSpPr>
        <p:spPr>
          <a:xfrm>
            <a:off x="488947" y="1413933"/>
            <a:ext cx="11224684" cy="4707467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de-DE">
              <a:solidFill>
                <a:srgbClr val="666666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BD47C19-1C4E-B425-0998-CD5A2BDA3DD6}"/>
              </a:ext>
            </a:extLst>
          </p:cNvPr>
          <p:cNvGrpSpPr/>
          <p:nvPr userDrawn="1"/>
        </p:nvGrpSpPr>
        <p:grpSpPr>
          <a:xfrm>
            <a:off x="8023755" y="3781700"/>
            <a:ext cx="3220940" cy="2240802"/>
            <a:chOff x="8025125" y="1373085"/>
            <a:chExt cx="3156397" cy="224080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Freihandform: Form 26">
              <a:extLst>
                <a:ext uri="{FF2B5EF4-FFF2-40B4-BE49-F238E27FC236}">
                  <a16:creationId xmlns:a16="http://schemas.microsoft.com/office/drawing/2014/main" id="{2DE4AC34-2D3A-59F5-2975-D26BAB1B728E}"/>
                </a:ext>
              </a:extLst>
            </p:cNvPr>
            <p:cNvSpPr>
              <a:spLocks/>
            </p:cNvSpPr>
            <p:nvPr userDrawn="1"/>
          </p:nvSpPr>
          <p:spPr>
            <a:xfrm>
              <a:off x="8025125" y="1373085"/>
              <a:ext cx="3156397" cy="2240802"/>
            </a:xfrm>
            <a:custGeom>
              <a:avLst/>
              <a:gdLst>
                <a:gd name="connsiteX0" fmla="*/ 4003925 w 4013865"/>
                <a:gd name="connsiteY0" fmla="*/ 0 h 1961937"/>
                <a:gd name="connsiteX1" fmla="*/ 4013865 w 4013865"/>
                <a:gd name="connsiteY1" fmla="*/ 0 h 1961937"/>
                <a:gd name="connsiteX2" fmla="*/ 4003925 w 4013865"/>
                <a:gd name="connsiteY2" fmla="*/ 133382 h 1961937"/>
                <a:gd name="connsiteX3" fmla="*/ 309444 w 4013865"/>
                <a:gd name="connsiteY3" fmla="*/ 0 h 1961937"/>
                <a:gd name="connsiteX4" fmla="*/ 3664101 w 4013865"/>
                <a:gd name="connsiteY4" fmla="*/ 0 h 1961937"/>
                <a:gd name="connsiteX5" fmla="*/ 3570036 w 4013865"/>
                <a:gd name="connsiteY5" fmla="*/ 1961937 h 1961937"/>
                <a:gd name="connsiteX6" fmla="*/ 0 w 4013865"/>
                <a:gd name="connsiteY6" fmla="*/ 1961937 h 1961937"/>
                <a:gd name="connsiteX0" fmla="*/ 4003925 w 4013865"/>
                <a:gd name="connsiteY0" fmla="*/ 30560 h 1992497"/>
                <a:gd name="connsiteX1" fmla="*/ 4013865 w 4013865"/>
                <a:gd name="connsiteY1" fmla="*/ 30560 h 1992497"/>
                <a:gd name="connsiteX2" fmla="*/ 4003925 w 4013865"/>
                <a:gd name="connsiteY2" fmla="*/ 163942 h 1992497"/>
                <a:gd name="connsiteX3" fmla="*/ 4003925 w 4013865"/>
                <a:gd name="connsiteY3" fmla="*/ 30560 h 1992497"/>
                <a:gd name="connsiteX4" fmla="*/ 463859 w 4013865"/>
                <a:gd name="connsiteY4" fmla="*/ 0 h 1992497"/>
                <a:gd name="connsiteX5" fmla="*/ 3664101 w 4013865"/>
                <a:gd name="connsiteY5" fmla="*/ 30560 h 1992497"/>
                <a:gd name="connsiteX6" fmla="*/ 3570036 w 4013865"/>
                <a:gd name="connsiteY6" fmla="*/ 1992497 h 1992497"/>
                <a:gd name="connsiteX7" fmla="*/ 0 w 4013865"/>
                <a:gd name="connsiteY7" fmla="*/ 1992497 h 1992497"/>
                <a:gd name="connsiteX8" fmla="*/ 463859 w 4013865"/>
                <a:gd name="connsiteY8" fmla="*/ 0 h 1992497"/>
                <a:gd name="connsiteX0" fmla="*/ 4003925 w 4013865"/>
                <a:gd name="connsiteY0" fmla="*/ 10187 h 1972124"/>
                <a:gd name="connsiteX1" fmla="*/ 4013865 w 4013865"/>
                <a:gd name="connsiteY1" fmla="*/ 10187 h 1972124"/>
                <a:gd name="connsiteX2" fmla="*/ 4003925 w 4013865"/>
                <a:gd name="connsiteY2" fmla="*/ 143569 h 1972124"/>
                <a:gd name="connsiteX3" fmla="*/ 4003925 w 4013865"/>
                <a:gd name="connsiteY3" fmla="*/ 10187 h 1972124"/>
                <a:gd name="connsiteX4" fmla="*/ 479301 w 4013865"/>
                <a:gd name="connsiteY4" fmla="*/ 0 h 1972124"/>
                <a:gd name="connsiteX5" fmla="*/ 3664101 w 4013865"/>
                <a:gd name="connsiteY5" fmla="*/ 10187 h 1972124"/>
                <a:gd name="connsiteX6" fmla="*/ 3570036 w 4013865"/>
                <a:gd name="connsiteY6" fmla="*/ 1972124 h 1972124"/>
                <a:gd name="connsiteX7" fmla="*/ 0 w 4013865"/>
                <a:gd name="connsiteY7" fmla="*/ 1972124 h 1972124"/>
                <a:gd name="connsiteX8" fmla="*/ 479301 w 4013865"/>
                <a:gd name="connsiteY8" fmla="*/ 0 h 197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3865" h="1972124">
                  <a:moveTo>
                    <a:pt x="4003925" y="10187"/>
                  </a:moveTo>
                  <a:lnTo>
                    <a:pt x="4013865" y="10187"/>
                  </a:lnTo>
                  <a:lnTo>
                    <a:pt x="4003925" y="143569"/>
                  </a:lnTo>
                  <a:lnTo>
                    <a:pt x="4003925" y="10187"/>
                  </a:lnTo>
                  <a:close/>
                  <a:moveTo>
                    <a:pt x="479301" y="0"/>
                  </a:moveTo>
                  <a:lnTo>
                    <a:pt x="3664101" y="10187"/>
                  </a:lnTo>
                  <a:lnTo>
                    <a:pt x="3570036" y="1972124"/>
                  </a:lnTo>
                  <a:lnTo>
                    <a:pt x="0" y="1972124"/>
                  </a:lnTo>
                  <a:cubicBezTo>
                    <a:pt x="103148" y="1318145"/>
                    <a:pt x="376153" y="653979"/>
                    <a:pt x="479301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Parallelogramm 21">
              <a:extLst>
                <a:ext uri="{FF2B5EF4-FFF2-40B4-BE49-F238E27FC236}">
                  <a16:creationId xmlns:a16="http://schemas.microsoft.com/office/drawing/2014/main" id="{6EF20266-BE6E-5B1F-AE31-B96ACFC26C3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025125" y="1377958"/>
              <a:ext cx="414428" cy="2229228"/>
            </a:xfrm>
            <a:prstGeom prst="parallelogram">
              <a:avLst>
                <a:gd name="adj" fmla="val 8680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</p:grpSp>
      <p:sp>
        <p:nvSpPr>
          <p:cNvPr id="11" name="Bildplatzhalter 38">
            <a:extLst>
              <a:ext uri="{FF2B5EF4-FFF2-40B4-BE49-F238E27FC236}">
                <a16:creationId xmlns:a16="http://schemas.microsoft.com/office/drawing/2014/main" id="{9334F60E-92A0-6E91-4EDB-75C6DC37CC2C}"/>
              </a:ext>
            </a:extLst>
          </p:cNvPr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9822829" y="3784972"/>
            <a:ext cx="1892921" cy="2232430"/>
          </a:xfrm>
          <a:prstGeom prst="parallelogram">
            <a:avLst>
              <a:gd name="adj" fmla="val 1647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tx2">
                  <a:alpha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50" i="1">
                <a:solidFill>
                  <a:schemeClr val="tx2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de-DE"/>
              <a:t>Bild (Projekt- </a:t>
            </a:r>
            <a:r>
              <a:rPr lang="de-DE" err="1"/>
              <a:t>mitglied</a:t>
            </a:r>
            <a:r>
              <a:rPr lang="de-DE"/>
              <a:t>)</a:t>
            </a:r>
          </a:p>
          <a:p>
            <a:r>
              <a:rPr lang="de-DE"/>
              <a:t>Transparenz auf 0% stellen</a:t>
            </a:r>
          </a:p>
        </p:txBody>
      </p:sp>
      <p:sp>
        <p:nvSpPr>
          <p:cNvPr id="12" name="Textplatzhalter 48">
            <a:extLst>
              <a:ext uri="{FF2B5EF4-FFF2-40B4-BE49-F238E27FC236}">
                <a16:creationId xmlns:a16="http://schemas.microsoft.com/office/drawing/2014/main" id="{5E88AA45-A4C5-C062-3D93-8B5904E5918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99462" y="3932193"/>
            <a:ext cx="1323367" cy="458425"/>
          </a:xfrm>
        </p:spPr>
        <p:txBody>
          <a:bodyPr lIns="36000" rIns="36000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13" name="Textplatzhalter 48">
            <a:extLst>
              <a:ext uri="{FF2B5EF4-FFF2-40B4-BE49-F238E27FC236}">
                <a16:creationId xmlns:a16="http://schemas.microsoft.com/office/drawing/2014/main" id="{12C02122-CFBA-7CAC-1C92-C0DD24FD7D5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00766" y="4485125"/>
            <a:ext cx="1284841" cy="1411820"/>
          </a:xfrm>
        </p:spPr>
        <p:txBody>
          <a:bodyPr lIns="36000" rIns="3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B.Sc. Aktueller Studiengang  </a:t>
            </a:r>
          </a:p>
          <a:p>
            <a:pPr lvl="0"/>
            <a:r>
              <a:rPr lang="de-DE"/>
              <a:t>Schwerpunkt/</a:t>
            </a:r>
            <a:r>
              <a:rPr lang="de-DE" err="1"/>
              <a:t>e</a:t>
            </a:r>
            <a:r>
              <a:rPr lang="de-DE"/>
              <a:t>: </a:t>
            </a:r>
            <a:r>
              <a:rPr lang="de-DE" err="1"/>
              <a:t>Empirical</a:t>
            </a:r>
            <a:r>
              <a:rPr lang="de-DE"/>
              <a:t> Economics</a:t>
            </a:r>
          </a:p>
          <a:p>
            <a:pPr lvl="0"/>
            <a:r>
              <a:rPr lang="de-DE"/>
              <a:t>B.Sc. Zweiter Studiengang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9679310-B566-8E36-0F4E-2BB4063BA748}"/>
              </a:ext>
            </a:extLst>
          </p:cNvPr>
          <p:cNvGrpSpPr/>
          <p:nvPr userDrawn="1"/>
        </p:nvGrpSpPr>
        <p:grpSpPr>
          <a:xfrm>
            <a:off x="4276631" y="3781700"/>
            <a:ext cx="3220940" cy="2240802"/>
            <a:chOff x="8025125" y="1373085"/>
            <a:chExt cx="3156397" cy="224080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F436348E-8677-8455-A39A-6F4C2E123E78}"/>
                </a:ext>
              </a:extLst>
            </p:cNvPr>
            <p:cNvSpPr>
              <a:spLocks/>
            </p:cNvSpPr>
            <p:nvPr userDrawn="1"/>
          </p:nvSpPr>
          <p:spPr>
            <a:xfrm>
              <a:off x="8025125" y="1373085"/>
              <a:ext cx="3156397" cy="2240802"/>
            </a:xfrm>
            <a:custGeom>
              <a:avLst/>
              <a:gdLst>
                <a:gd name="connsiteX0" fmla="*/ 4003925 w 4013865"/>
                <a:gd name="connsiteY0" fmla="*/ 0 h 1961937"/>
                <a:gd name="connsiteX1" fmla="*/ 4013865 w 4013865"/>
                <a:gd name="connsiteY1" fmla="*/ 0 h 1961937"/>
                <a:gd name="connsiteX2" fmla="*/ 4003925 w 4013865"/>
                <a:gd name="connsiteY2" fmla="*/ 133382 h 1961937"/>
                <a:gd name="connsiteX3" fmla="*/ 309444 w 4013865"/>
                <a:gd name="connsiteY3" fmla="*/ 0 h 1961937"/>
                <a:gd name="connsiteX4" fmla="*/ 3664101 w 4013865"/>
                <a:gd name="connsiteY4" fmla="*/ 0 h 1961937"/>
                <a:gd name="connsiteX5" fmla="*/ 3570036 w 4013865"/>
                <a:gd name="connsiteY5" fmla="*/ 1961937 h 1961937"/>
                <a:gd name="connsiteX6" fmla="*/ 0 w 4013865"/>
                <a:gd name="connsiteY6" fmla="*/ 1961937 h 1961937"/>
                <a:gd name="connsiteX0" fmla="*/ 4003925 w 4013865"/>
                <a:gd name="connsiteY0" fmla="*/ 30560 h 1992497"/>
                <a:gd name="connsiteX1" fmla="*/ 4013865 w 4013865"/>
                <a:gd name="connsiteY1" fmla="*/ 30560 h 1992497"/>
                <a:gd name="connsiteX2" fmla="*/ 4003925 w 4013865"/>
                <a:gd name="connsiteY2" fmla="*/ 163942 h 1992497"/>
                <a:gd name="connsiteX3" fmla="*/ 4003925 w 4013865"/>
                <a:gd name="connsiteY3" fmla="*/ 30560 h 1992497"/>
                <a:gd name="connsiteX4" fmla="*/ 463859 w 4013865"/>
                <a:gd name="connsiteY4" fmla="*/ 0 h 1992497"/>
                <a:gd name="connsiteX5" fmla="*/ 3664101 w 4013865"/>
                <a:gd name="connsiteY5" fmla="*/ 30560 h 1992497"/>
                <a:gd name="connsiteX6" fmla="*/ 3570036 w 4013865"/>
                <a:gd name="connsiteY6" fmla="*/ 1992497 h 1992497"/>
                <a:gd name="connsiteX7" fmla="*/ 0 w 4013865"/>
                <a:gd name="connsiteY7" fmla="*/ 1992497 h 1992497"/>
                <a:gd name="connsiteX8" fmla="*/ 463859 w 4013865"/>
                <a:gd name="connsiteY8" fmla="*/ 0 h 1992497"/>
                <a:gd name="connsiteX0" fmla="*/ 4003925 w 4013865"/>
                <a:gd name="connsiteY0" fmla="*/ 10187 h 1972124"/>
                <a:gd name="connsiteX1" fmla="*/ 4013865 w 4013865"/>
                <a:gd name="connsiteY1" fmla="*/ 10187 h 1972124"/>
                <a:gd name="connsiteX2" fmla="*/ 4003925 w 4013865"/>
                <a:gd name="connsiteY2" fmla="*/ 143569 h 1972124"/>
                <a:gd name="connsiteX3" fmla="*/ 4003925 w 4013865"/>
                <a:gd name="connsiteY3" fmla="*/ 10187 h 1972124"/>
                <a:gd name="connsiteX4" fmla="*/ 479301 w 4013865"/>
                <a:gd name="connsiteY4" fmla="*/ 0 h 1972124"/>
                <a:gd name="connsiteX5" fmla="*/ 3664101 w 4013865"/>
                <a:gd name="connsiteY5" fmla="*/ 10187 h 1972124"/>
                <a:gd name="connsiteX6" fmla="*/ 3570036 w 4013865"/>
                <a:gd name="connsiteY6" fmla="*/ 1972124 h 1972124"/>
                <a:gd name="connsiteX7" fmla="*/ 0 w 4013865"/>
                <a:gd name="connsiteY7" fmla="*/ 1972124 h 1972124"/>
                <a:gd name="connsiteX8" fmla="*/ 479301 w 4013865"/>
                <a:gd name="connsiteY8" fmla="*/ 0 h 197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3865" h="1972124">
                  <a:moveTo>
                    <a:pt x="4003925" y="10187"/>
                  </a:moveTo>
                  <a:lnTo>
                    <a:pt x="4013865" y="10187"/>
                  </a:lnTo>
                  <a:lnTo>
                    <a:pt x="4003925" y="143569"/>
                  </a:lnTo>
                  <a:lnTo>
                    <a:pt x="4003925" y="10187"/>
                  </a:lnTo>
                  <a:close/>
                  <a:moveTo>
                    <a:pt x="479301" y="0"/>
                  </a:moveTo>
                  <a:lnTo>
                    <a:pt x="3664101" y="10187"/>
                  </a:lnTo>
                  <a:lnTo>
                    <a:pt x="3570036" y="1972124"/>
                  </a:lnTo>
                  <a:lnTo>
                    <a:pt x="0" y="1972124"/>
                  </a:lnTo>
                  <a:cubicBezTo>
                    <a:pt x="103148" y="1318145"/>
                    <a:pt x="376153" y="653979"/>
                    <a:pt x="479301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Parallelogramm 21">
              <a:extLst>
                <a:ext uri="{FF2B5EF4-FFF2-40B4-BE49-F238E27FC236}">
                  <a16:creationId xmlns:a16="http://schemas.microsoft.com/office/drawing/2014/main" id="{930B84C8-F898-3B4C-EEBB-A6C934A1FF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025125" y="1377958"/>
              <a:ext cx="414428" cy="2229228"/>
            </a:xfrm>
            <a:prstGeom prst="parallelogram">
              <a:avLst>
                <a:gd name="adj" fmla="val 8680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>
                <a:solidFill>
                  <a:schemeClr val="accent5"/>
                </a:solidFill>
              </a:endParaRPr>
            </a:p>
          </p:txBody>
        </p:sp>
      </p:grpSp>
      <p:sp>
        <p:nvSpPr>
          <p:cNvPr id="29" name="Bildplatzhalter 38">
            <a:extLst>
              <a:ext uri="{FF2B5EF4-FFF2-40B4-BE49-F238E27FC236}">
                <a16:creationId xmlns:a16="http://schemas.microsoft.com/office/drawing/2014/main" id="{213ED87A-BAA3-884F-D8FC-50CB9F3497BA}"/>
              </a:ext>
            </a:extLst>
          </p:cNvPr>
          <p:cNvSpPr>
            <a:spLocks noGrp="1" noChangeAspect="1"/>
          </p:cNvSpPr>
          <p:nvPr>
            <p:ph type="pic" sz="quarter" idx="56" hasCustomPrompt="1"/>
          </p:nvPr>
        </p:nvSpPr>
        <p:spPr>
          <a:xfrm>
            <a:off x="6075705" y="3784972"/>
            <a:ext cx="1892921" cy="2232430"/>
          </a:xfrm>
          <a:prstGeom prst="parallelogram">
            <a:avLst>
              <a:gd name="adj" fmla="val 1647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tx2">
                  <a:alpha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50" i="1">
                <a:solidFill>
                  <a:schemeClr val="tx2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de-DE"/>
              <a:t>Bild (Projekt- </a:t>
            </a:r>
            <a:r>
              <a:rPr lang="de-DE" err="1"/>
              <a:t>mitglied</a:t>
            </a:r>
            <a:r>
              <a:rPr lang="de-DE"/>
              <a:t>)</a:t>
            </a:r>
          </a:p>
          <a:p>
            <a:r>
              <a:rPr lang="de-DE"/>
              <a:t>Transparenz auf 0% stellen</a:t>
            </a:r>
          </a:p>
        </p:txBody>
      </p:sp>
      <p:sp>
        <p:nvSpPr>
          <p:cNvPr id="30" name="Textplatzhalter 48">
            <a:extLst>
              <a:ext uri="{FF2B5EF4-FFF2-40B4-BE49-F238E27FC236}">
                <a16:creationId xmlns:a16="http://schemas.microsoft.com/office/drawing/2014/main" id="{2786C7F2-BDB0-84F3-231C-6FA59D12FD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752338" y="3932193"/>
            <a:ext cx="1323367" cy="458425"/>
          </a:xfrm>
        </p:spPr>
        <p:txBody>
          <a:bodyPr lIns="36000" rIns="36000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1" name="Textplatzhalter 48">
            <a:extLst>
              <a:ext uri="{FF2B5EF4-FFF2-40B4-BE49-F238E27FC236}">
                <a16:creationId xmlns:a16="http://schemas.microsoft.com/office/drawing/2014/main" id="{DC3CF90D-AA9E-9EF2-F8D5-E973AE4DBEC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753642" y="4485125"/>
            <a:ext cx="1284841" cy="1411820"/>
          </a:xfrm>
        </p:spPr>
        <p:txBody>
          <a:bodyPr lIns="36000" rIns="3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B.Sc. Aktueller Studiengang  </a:t>
            </a:r>
          </a:p>
          <a:p>
            <a:pPr lvl="0"/>
            <a:r>
              <a:rPr lang="de-DE"/>
              <a:t>Schwerpunkt/</a:t>
            </a:r>
            <a:r>
              <a:rPr lang="de-DE" err="1"/>
              <a:t>e</a:t>
            </a:r>
            <a:r>
              <a:rPr lang="de-DE"/>
              <a:t>: </a:t>
            </a:r>
            <a:r>
              <a:rPr lang="de-DE" err="1"/>
              <a:t>Empirical</a:t>
            </a:r>
            <a:r>
              <a:rPr lang="de-DE"/>
              <a:t> Economics</a:t>
            </a:r>
          </a:p>
          <a:p>
            <a:pPr lvl="0"/>
            <a:r>
              <a:rPr lang="de-DE"/>
              <a:t>B.Sc. Zweiter Studiengang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FE67213-0D5E-41CD-8FC6-CD0ADE74C98E}"/>
              </a:ext>
            </a:extLst>
          </p:cNvPr>
          <p:cNvGrpSpPr/>
          <p:nvPr userDrawn="1"/>
        </p:nvGrpSpPr>
        <p:grpSpPr>
          <a:xfrm>
            <a:off x="491832" y="3781700"/>
            <a:ext cx="3220940" cy="2240802"/>
            <a:chOff x="8025125" y="1373085"/>
            <a:chExt cx="3156397" cy="224080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3" name="Freihandform: Form 26">
              <a:extLst>
                <a:ext uri="{FF2B5EF4-FFF2-40B4-BE49-F238E27FC236}">
                  <a16:creationId xmlns:a16="http://schemas.microsoft.com/office/drawing/2014/main" id="{6BC67B68-3ABE-8A40-B00A-04DAFBD41198}"/>
                </a:ext>
              </a:extLst>
            </p:cNvPr>
            <p:cNvSpPr>
              <a:spLocks/>
            </p:cNvSpPr>
            <p:nvPr userDrawn="1"/>
          </p:nvSpPr>
          <p:spPr>
            <a:xfrm>
              <a:off x="8025125" y="1373085"/>
              <a:ext cx="3156397" cy="2240802"/>
            </a:xfrm>
            <a:custGeom>
              <a:avLst/>
              <a:gdLst>
                <a:gd name="connsiteX0" fmla="*/ 4003925 w 4013865"/>
                <a:gd name="connsiteY0" fmla="*/ 0 h 1961937"/>
                <a:gd name="connsiteX1" fmla="*/ 4013865 w 4013865"/>
                <a:gd name="connsiteY1" fmla="*/ 0 h 1961937"/>
                <a:gd name="connsiteX2" fmla="*/ 4003925 w 4013865"/>
                <a:gd name="connsiteY2" fmla="*/ 133382 h 1961937"/>
                <a:gd name="connsiteX3" fmla="*/ 309444 w 4013865"/>
                <a:gd name="connsiteY3" fmla="*/ 0 h 1961937"/>
                <a:gd name="connsiteX4" fmla="*/ 3664101 w 4013865"/>
                <a:gd name="connsiteY4" fmla="*/ 0 h 1961937"/>
                <a:gd name="connsiteX5" fmla="*/ 3570036 w 4013865"/>
                <a:gd name="connsiteY5" fmla="*/ 1961937 h 1961937"/>
                <a:gd name="connsiteX6" fmla="*/ 0 w 4013865"/>
                <a:gd name="connsiteY6" fmla="*/ 1961937 h 1961937"/>
                <a:gd name="connsiteX0" fmla="*/ 4003925 w 4013865"/>
                <a:gd name="connsiteY0" fmla="*/ 30560 h 1992497"/>
                <a:gd name="connsiteX1" fmla="*/ 4013865 w 4013865"/>
                <a:gd name="connsiteY1" fmla="*/ 30560 h 1992497"/>
                <a:gd name="connsiteX2" fmla="*/ 4003925 w 4013865"/>
                <a:gd name="connsiteY2" fmla="*/ 163942 h 1992497"/>
                <a:gd name="connsiteX3" fmla="*/ 4003925 w 4013865"/>
                <a:gd name="connsiteY3" fmla="*/ 30560 h 1992497"/>
                <a:gd name="connsiteX4" fmla="*/ 463859 w 4013865"/>
                <a:gd name="connsiteY4" fmla="*/ 0 h 1992497"/>
                <a:gd name="connsiteX5" fmla="*/ 3664101 w 4013865"/>
                <a:gd name="connsiteY5" fmla="*/ 30560 h 1992497"/>
                <a:gd name="connsiteX6" fmla="*/ 3570036 w 4013865"/>
                <a:gd name="connsiteY6" fmla="*/ 1992497 h 1992497"/>
                <a:gd name="connsiteX7" fmla="*/ 0 w 4013865"/>
                <a:gd name="connsiteY7" fmla="*/ 1992497 h 1992497"/>
                <a:gd name="connsiteX8" fmla="*/ 463859 w 4013865"/>
                <a:gd name="connsiteY8" fmla="*/ 0 h 1992497"/>
                <a:gd name="connsiteX0" fmla="*/ 4003925 w 4013865"/>
                <a:gd name="connsiteY0" fmla="*/ 10187 h 1972124"/>
                <a:gd name="connsiteX1" fmla="*/ 4013865 w 4013865"/>
                <a:gd name="connsiteY1" fmla="*/ 10187 h 1972124"/>
                <a:gd name="connsiteX2" fmla="*/ 4003925 w 4013865"/>
                <a:gd name="connsiteY2" fmla="*/ 143569 h 1972124"/>
                <a:gd name="connsiteX3" fmla="*/ 4003925 w 4013865"/>
                <a:gd name="connsiteY3" fmla="*/ 10187 h 1972124"/>
                <a:gd name="connsiteX4" fmla="*/ 479301 w 4013865"/>
                <a:gd name="connsiteY4" fmla="*/ 0 h 1972124"/>
                <a:gd name="connsiteX5" fmla="*/ 3664101 w 4013865"/>
                <a:gd name="connsiteY5" fmla="*/ 10187 h 1972124"/>
                <a:gd name="connsiteX6" fmla="*/ 3570036 w 4013865"/>
                <a:gd name="connsiteY6" fmla="*/ 1972124 h 1972124"/>
                <a:gd name="connsiteX7" fmla="*/ 0 w 4013865"/>
                <a:gd name="connsiteY7" fmla="*/ 1972124 h 1972124"/>
                <a:gd name="connsiteX8" fmla="*/ 479301 w 4013865"/>
                <a:gd name="connsiteY8" fmla="*/ 0 h 197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3865" h="1972124">
                  <a:moveTo>
                    <a:pt x="4003925" y="10187"/>
                  </a:moveTo>
                  <a:lnTo>
                    <a:pt x="4013865" y="10187"/>
                  </a:lnTo>
                  <a:lnTo>
                    <a:pt x="4003925" y="143569"/>
                  </a:lnTo>
                  <a:lnTo>
                    <a:pt x="4003925" y="10187"/>
                  </a:lnTo>
                  <a:close/>
                  <a:moveTo>
                    <a:pt x="479301" y="0"/>
                  </a:moveTo>
                  <a:lnTo>
                    <a:pt x="3664101" y="10187"/>
                  </a:lnTo>
                  <a:lnTo>
                    <a:pt x="3570036" y="1972124"/>
                  </a:lnTo>
                  <a:lnTo>
                    <a:pt x="0" y="1972124"/>
                  </a:lnTo>
                  <a:cubicBezTo>
                    <a:pt x="103148" y="1318145"/>
                    <a:pt x="376153" y="653979"/>
                    <a:pt x="479301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Parallelogramm 21">
              <a:extLst>
                <a:ext uri="{FF2B5EF4-FFF2-40B4-BE49-F238E27FC236}">
                  <a16:creationId xmlns:a16="http://schemas.microsoft.com/office/drawing/2014/main" id="{C8EE8DCF-4AD4-1855-B8CC-7527B3B5AB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025125" y="1377958"/>
              <a:ext cx="414428" cy="2229228"/>
            </a:xfrm>
            <a:prstGeom prst="parallelogram">
              <a:avLst>
                <a:gd name="adj" fmla="val 8680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</p:grpSp>
      <p:sp>
        <p:nvSpPr>
          <p:cNvPr id="35" name="Bildplatzhalter 38">
            <a:extLst>
              <a:ext uri="{FF2B5EF4-FFF2-40B4-BE49-F238E27FC236}">
                <a16:creationId xmlns:a16="http://schemas.microsoft.com/office/drawing/2014/main" id="{500AB0CD-E981-20DD-22C2-858C34C24ECA}"/>
              </a:ext>
            </a:extLst>
          </p:cNvPr>
          <p:cNvSpPr>
            <a:spLocks noGrp="1" noChangeAspect="1"/>
          </p:cNvSpPr>
          <p:nvPr>
            <p:ph type="pic" sz="quarter" idx="59" hasCustomPrompt="1"/>
          </p:nvPr>
        </p:nvSpPr>
        <p:spPr>
          <a:xfrm>
            <a:off x="2290906" y="3784972"/>
            <a:ext cx="1892921" cy="2232430"/>
          </a:xfrm>
          <a:prstGeom prst="parallelogram">
            <a:avLst>
              <a:gd name="adj" fmla="val 1647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tx2">
                  <a:alpha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50" i="1">
                <a:solidFill>
                  <a:schemeClr val="tx2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de-DE"/>
              <a:t>Bild (Projekt- </a:t>
            </a:r>
            <a:r>
              <a:rPr lang="de-DE" err="1"/>
              <a:t>mitglied</a:t>
            </a:r>
            <a:r>
              <a:rPr lang="de-DE"/>
              <a:t>)</a:t>
            </a:r>
          </a:p>
          <a:p>
            <a:r>
              <a:rPr lang="de-DE"/>
              <a:t>Transparenz auf 0% stellen</a:t>
            </a:r>
          </a:p>
        </p:txBody>
      </p:sp>
      <p:sp>
        <p:nvSpPr>
          <p:cNvPr id="36" name="Textplatzhalter 48">
            <a:extLst>
              <a:ext uri="{FF2B5EF4-FFF2-40B4-BE49-F238E27FC236}">
                <a16:creationId xmlns:a16="http://schemas.microsoft.com/office/drawing/2014/main" id="{68E808E5-A000-CF2F-C25A-36A769F2964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67539" y="3932193"/>
            <a:ext cx="1323367" cy="458425"/>
          </a:xfrm>
        </p:spPr>
        <p:txBody>
          <a:bodyPr lIns="36000" rIns="36000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7" name="Textplatzhalter 48">
            <a:extLst>
              <a:ext uri="{FF2B5EF4-FFF2-40B4-BE49-F238E27FC236}">
                <a16:creationId xmlns:a16="http://schemas.microsoft.com/office/drawing/2014/main" id="{F3E8776F-F5AB-B99C-60A4-46DCC9C6F8B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68843" y="4485125"/>
            <a:ext cx="1284841" cy="1411820"/>
          </a:xfrm>
        </p:spPr>
        <p:txBody>
          <a:bodyPr lIns="36000" rIns="3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B.Sc. Aktueller Studiengang  </a:t>
            </a:r>
          </a:p>
          <a:p>
            <a:pPr lvl="0"/>
            <a:r>
              <a:rPr lang="de-DE"/>
              <a:t>Schwerpunkt/</a:t>
            </a:r>
            <a:r>
              <a:rPr lang="de-DE" err="1"/>
              <a:t>e</a:t>
            </a:r>
            <a:r>
              <a:rPr lang="de-DE"/>
              <a:t>: </a:t>
            </a:r>
            <a:r>
              <a:rPr lang="de-DE" err="1"/>
              <a:t>Empirical</a:t>
            </a:r>
            <a:r>
              <a:rPr lang="de-DE"/>
              <a:t> Economics</a:t>
            </a:r>
          </a:p>
          <a:p>
            <a:pPr lvl="0"/>
            <a:r>
              <a:rPr lang="de-DE"/>
              <a:t>B.Sc. Zweiter Studiengang</a:t>
            </a:r>
          </a:p>
        </p:txBody>
      </p:sp>
      <p:sp>
        <p:nvSpPr>
          <p:cNvPr id="3" name="Textplatzhalter 18">
            <a:extLst>
              <a:ext uri="{FF2B5EF4-FFF2-40B4-BE49-F238E27FC236}">
                <a16:creationId xmlns:a16="http://schemas.microsoft.com/office/drawing/2014/main" id="{10A29BD0-064B-EA26-033E-9E7B1C34E4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7503" y="912764"/>
            <a:ext cx="10564825" cy="288000"/>
          </a:xfrm>
          <a:prstGeom prst="rect">
            <a:avLst/>
          </a:prstGeom>
        </p:spPr>
        <p:txBody>
          <a:bodyPr lIns="90000" rIns="90000" anchor="t">
            <a:noAutofit/>
          </a:bodyPr>
          <a:lstStyle>
            <a:lvl1pPr marL="0" indent="0">
              <a:buNone/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Subtitle, One Line (Font Size14)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3A70E19-0726-CF2B-EDFF-6277B5DFFC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04" y="228600"/>
            <a:ext cx="10564825" cy="686916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Mastertitelformat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36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FBAE40"/>
          </p15:clr>
        </p15:guide>
        <p15:guide id="2" pos="7380">
          <p15:clr>
            <a:srgbClr val="FBAE40"/>
          </p15:clr>
        </p15:guide>
        <p15:guide id="3" orient="horz" pos="218">
          <p15:clr>
            <a:srgbClr val="FBAE40"/>
          </p15:clr>
        </p15:guide>
        <p15:guide id="4" orient="horz" pos="662">
          <p15:clr>
            <a:srgbClr val="FBAE40"/>
          </p15:clr>
        </p15:guide>
        <p15:guide id="5" orient="horz" pos="2183">
          <p15:clr>
            <a:srgbClr val="FBAE40"/>
          </p15:clr>
        </p15:guide>
        <p15:guide id="6" orient="horz" pos="3857">
          <p15:clr>
            <a:srgbClr val="FBAE40"/>
          </p15:clr>
        </p15:guide>
        <p15:guide id="7" orient="horz" pos="4040">
          <p15:clr>
            <a:srgbClr val="FBAE40"/>
          </p15:clr>
        </p15:guide>
        <p15:guide id="8" orient="horz" pos="427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2931942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5EC556E-A1B3-0A42-B876-66928F5D9A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95385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de-DE" sz="800" b="0" i="0" baseline="0">
              <a:latin typeface="Verdana" panose="020B0604030504040204" pitchFamily="34" charset="0"/>
              <a:ea typeface="+mn-ea"/>
              <a:sym typeface="Verdan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4B21B-E669-344C-B2C2-CB4135A71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160918"/>
            <a:ext cx="11224684" cy="701474"/>
          </a:xfrm>
        </p:spPr>
        <p:txBody>
          <a:bodyPr vert="horz"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Textplatzhalter 18">
            <a:extLst>
              <a:ext uri="{FF2B5EF4-FFF2-40B4-BE49-F238E27FC236}">
                <a16:creationId xmlns:a16="http://schemas.microsoft.com/office/drawing/2014/main" id="{7F18AE4C-ED38-CB2E-2530-70A91A40CD5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8948" y="835498"/>
            <a:ext cx="11224684" cy="257986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Subtitle, One Line (Font Size14)</a:t>
            </a:r>
          </a:p>
        </p:txBody>
      </p:sp>
    </p:spTree>
    <p:extLst>
      <p:ext uri="{BB962C8B-B14F-4D97-AF65-F5344CB8AC3E}">
        <p14:creationId xmlns:p14="http://schemas.microsoft.com/office/powerpoint/2010/main" val="202664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01">
          <p15:clr>
            <a:srgbClr val="FBAE40"/>
          </p15:clr>
        </p15:guide>
        <p15:guide id="3" orient="horz" pos="777">
          <p15:clr>
            <a:srgbClr val="FBAE40"/>
          </p15:clr>
        </p15:guide>
        <p15:guide id="4" orient="horz" pos="39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7215538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5EC556E-A1B3-0A42-B876-66928F5D9A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95385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de-DE" sz="800" b="0" i="0" baseline="0">
              <a:latin typeface="Verdana" panose="020B0604030504040204" pitchFamily="34" charset="0"/>
              <a:ea typeface="+mn-ea"/>
              <a:sym typeface="Verdana" panose="020B0604030504040204" pitchFamily="34" charset="0"/>
            </a:endParaRPr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3AB0EA26-F09D-E145-B826-CF5F600C30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077" y="832378"/>
            <a:ext cx="11307323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200" b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Subtitle, One Line (Font Size14)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4B21B-E669-344C-B2C2-CB4135A7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D10E72-EF7E-429C-B4DE-D4419501E0C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42913" y="1233488"/>
            <a:ext cx="11307762" cy="49672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de-DE"/>
              <a:t>Platzhalter für Bild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03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01">
          <p15:clr>
            <a:srgbClr val="FBAE40"/>
          </p15:clr>
        </p15:guide>
        <p15:guide id="3" orient="horz" pos="777">
          <p15:clr>
            <a:srgbClr val="FBAE40"/>
          </p15:clr>
        </p15:guide>
        <p15:guide id="4" orient="horz" pos="39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905087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5EC556E-A1B3-0A42-B876-66928F5D9A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95385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de-DE" sz="800" b="0" i="0" baseline="0">
              <a:latin typeface="Verdana" panose="020B0604030504040204" pitchFamily="34" charset="0"/>
              <a:ea typeface="+mn-ea"/>
              <a:sym typeface="Verdana" panose="020B0604030504040204" pitchFamily="34" charset="0"/>
            </a:endParaRPr>
          </a:p>
        </p:txBody>
      </p:sp>
      <p:sp>
        <p:nvSpPr>
          <p:cNvPr id="5" name="Textplatzhalter 18">
            <a:extLst>
              <a:ext uri="{FF2B5EF4-FFF2-40B4-BE49-F238E27FC236}">
                <a16:creationId xmlns:a16="http://schemas.microsoft.com/office/drawing/2014/main" id="{E8E7DC20-E413-6B47-AC23-A60296FA9B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7503" y="912764"/>
            <a:ext cx="10564825" cy="288000"/>
          </a:xfrm>
          <a:prstGeom prst="rect">
            <a:avLst/>
          </a:prstGeom>
        </p:spPr>
        <p:txBody>
          <a:bodyPr lIns="90000" rIns="90000" anchor="t">
            <a:noAutofit/>
          </a:bodyPr>
          <a:lstStyle>
            <a:lvl1pPr marL="0" indent="0">
              <a:buNone/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Subtitle, One Line (Font Size14)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6C801D-5CBB-AB59-DE1A-540E718002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04" y="228600"/>
            <a:ext cx="10564825" cy="686916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Mastertitelformat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bearbeiten</a:t>
            </a:r>
            <a:endParaRPr lang="en-US"/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2E137B01-CD1A-4436-76A2-6E68909B5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503" y="1600199"/>
            <a:ext cx="11676994" cy="4428000"/>
          </a:xfrm>
          <a:prstGeom prst="rect">
            <a:avLst/>
          </a:prstGeom>
        </p:spPr>
        <p:txBody>
          <a:bodyPr lIns="90000" tIns="0" rIns="90000" bIns="0"/>
          <a:lstStyle>
            <a:lvl1pPr marL="285750" indent="-285750">
              <a:buClr>
                <a:schemeClr val="bg2"/>
              </a:buClr>
              <a:buFont typeface="Wingdings" pitchFamily="2" charset="2"/>
              <a:buChar char="§"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DC4F4ED3-E04B-20A4-06D5-48C3B07BC4B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7503" y="6169447"/>
            <a:ext cx="11676994" cy="263488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Fußzeile für Quellen, Anmerkungen, etc.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CDA9A3-01DC-42D0-55BD-4538D68AA90E}"/>
              </a:ext>
            </a:extLst>
          </p:cNvPr>
          <p:cNvSpPr txBox="1"/>
          <p:nvPr userDrawn="1"/>
        </p:nvSpPr>
        <p:spPr>
          <a:xfrm>
            <a:off x="1330036" y="6626431"/>
            <a:ext cx="6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de-DE" sz="160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08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00417945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5EC556E-A1B3-0A42-B876-66928F5D9A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95385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de-DE" sz="800" b="0" i="0" baseline="0">
              <a:latin typeface="Verdana" panose="020B0604030504040204" pitchFamily="34" charset="0"/>
              <a:ea typeface="+mn-ea"/>
              <a:sym typeface="Verdana" panose="020B0604030504040204" pitchFamily="34" charset="0"/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2E137B01-CD1A-4436-76A2-6E68909B5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503" y="1600199"/>
            <a:ext cx="5726608" cy="4428000"/>
          </a:xfrm>
          <a:prstGeom prst="rect">
            <a:avLst/>
          </a:prstGeom>
        </p:spPr>
        <p:txBody>
          <a:bodyPr wrap="square" lIns="90000" tIns="0" rIns="90000" bIns="0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49B8A2A-AC03-74A5-40F8-5DBE694219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7503" y="6144934"/>
            <a:ext cx="11676994" cy="2879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Fußzeile für Quellen, Anmerkungen, etc.</a:t>
            </a:r>
          </a:p>
        </p:txBody>
      </p:sp>
      <p:sp>
        <p:nvSpPr>
          <p:cNvPr id="14" name="Holder 3">
            <a:extLst>
              <a:ext uri="{FF2B5EF4-FFF2-40B4-BE49-F238E27FC236}">
                <a16:creationId xmlns:a16="http://schemas.microsoft.com/office/drawing/2014/main" id="{244444FB-A305-33D0-9A05-F9B9E656F4B3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07890" y="1600199"/>
            <a:ext cx="5726607" cy="4428000"/>
          </a:xfrm>
          <a:prstGeom prst="rect">
            <a:avLst/>
          </a:prstGeom>
        </p:spPr>
        <p:txBody>
          <a:bodyPr wrap="square" lIns="90000" tIns="0" rIns="90000" bIns="0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platzhalter 18">
            <a:extLst>
              <a:ext uri="{FF2B5EF4-FFF2-40B4-BE49-F238E27FC236}">
                <a16:creationId xmlns:a16="http://schemas.microsoft.com/office/drawing/2014/main" id="{7B254A1B-6952-D5D8-9C4A-C0A82BBA928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7503" y="912764"/>
            <a:ext cx="10564825" cy="288000"/>
          </a:xfrm>
          <a:prstGeom prst="rect">
            <a:avLst/>
          </a:prstGeom>
        </p:spPr>
        <p:txBody>
          <a:bodyPr lIns="90000" rIns="90000" anchor="t">
            <a:noAutofit/>
          </a:bodyPr>
          <a:lstStyle>
            <a:lvl1pPr marL="0" indent="0">
              <a:buNone/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Subtitle, One Line (Font Size14)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0F551B-4F4D-AB0A-8AA0-AB17622CAE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04" y="228600"/>
            <a:ext cx="10564825" cy="686916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Mastertitelformat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342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EB1DFA1-A6CC-6F69-8140-364CE34478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235837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EB1DFA1-A6CC-6F69-8140-364CE34478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en-US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80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en-US" noProof="0"/>
              <a:t>Referent</a:t>
            </a:r>
            <a:br>
              <a:rPr lang="en-US" noProof="0"/>
            </a:br>
            <a:r>
              <a:rPr lang="en-US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033245" y="6473314"/>
            <a:ext cx="2736099" cy="365125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4033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or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kt 15" hidden="1">
            <a:extLst>
              <a:ext uri="{FF2B5EF4-FFF2-40B4-BE49-F238E27FC236}">
                <a16:creationId xmlns:a16="http://schemas.microsoft.com/office/drawing/2014/main" id="{FB430ACF-8630-3219-00BE-2B924D0C98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074978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6" name="Objekt 15" hidden="1">
                        <a:extLst>
                          <a:ext uri="{FF2B5EF4-FFF2-40B4-BE49-F238E27FC236}">
                            <a16:creationId xmlns:a16="http://schemas.microsoft.com/office/drawing/2014/main" id="{FB430ACF-8630-3219-00BE-2B924D0C98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Layoutschutz" hidden="1"/>
          <p:cNvSpPr>
            <a:spLocks/>
          </p:cNvSpPr>
          <p:nvPr userDrawn="1">
            <p:custDataLst>
              <p:tags r:id="rId2"/>
            </p:custDataLst>
          </p:nvPr>
        </p:nvSpPr>
        <p:spPr>
          <a:xfrm>
            <a:off x="488947" y="1413933"/>
            <a:ext cx="11224684" cy="4707467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de-DE">
              <a:solidFill>
                <a:srgbClr val="666666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BD47C19-1C4E-B425-0998-CD5A2BDA3DD6}"/>
              </a:ext>
            </a:extLst>
          </p:cNvPr>
          <p:cNvGrpSpPr/>
          <p:nvPr userDrawn="1"/>
        </p:nvGrpSpPr>
        <p:grpSpPr>
          <a:xfrm>
            <a:off x="8023755" y="3781700"/>
            <a:ext cx="3220940" cy="2240802"/>
            <a:chOff x="8025125" y="1373085"/>
            <a:chExt cx="3156397" cy="224080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Freihandform: Form 26">
              <a:extLst>
                <a:ext uri="{FF2B5EF4-FFF2-40B4-BE49-F238E27FC236}">
                  <a16:creationId xmlns:a16="http://schemas.microsoft.com/office/drawing/2014/main" id="{2DE4AC34-2D3A-59F5-2975-D26BAB1B728E}"/>
                </a:ext>
              </a:extLst>
            </p:cNvPr>
            <p:cNvSpPr>
              <a:spLocks/>
            </p:cNvSpPr>
            <p:nvPr userDrawn="1"/>
          </p:nvSpPr>
          <p:spPr>
            <a:xfrm>
              <a:off x="8025125" y="1373085"/>
              <a:ext cx="3156397" cy="2240802"/>
            </a:xfrm>
            <a:custGeom>
              <a:avLst/>
              <a:gdLst>
                <a:gd name="connsiteX0" fmla="*/ 4003925 w 4013865"/>
                <a:gd name="connsiteY0" fmla="*/ 0 h 1961937"/>
                <a:gd name="connsiteX1" fmla="*/ 4013865 w 4013865"/>
                <a:gd name="connsiteY1" fmla="*/ 0 h 1961937"/>
                <a:gd name="connsiteX2" fmla="*/ 4003925 w 4013865"/>
                <a:gd name="connsiteY2" fmla="*/ 133382 h 1961937"/>
                <a:gd name="connsiteX3" fmla="*/ 309444 w 4013865"/>
                <a:gd name="connsiteY3" fmla="*/ 0 h 1961937"/>
                <a:gd name="connsiteX4" fmla="*/ 3664101 w 4013865"/>
                <a:gd name="connsiteY4" fmla="*/ 0 h 1961937"/>
                <a:gd name="connsiteX5" fmla="*/ 3570036 w 4013865"/>
                <a:gd name="connsiteY5" fmla="*/ 1961937 h 1961937"/>
                <a:gd name="connsiteX6" fmla="*/ 0 w 4013865"/>
                <a:gd name="connsiteY6" fmla="*/ 1961937 h 1961937"/>
                <a:gd name="connsiteX0" fmla="*/ 4003925 w 4013865"/>
                <a:gd name="connsiteY0" fmla="*/ 30560 h 1992497"/>
                <a:gd name="connsiteX1" fmla="*/ 4013865 w 4013865"/>
                <a:gd name="connsiteY1" fmla="*/ 30560 h 1992497"/>
                <a:gd name="connsiteX2" fmla="*/ 4003925 w 4013865"/>
                <a:gd name="connsiteY2" fmla="*/ 163942 h 1992497"/>
                <a:gd name="connsiteX3" fmla="*/ 4003925 w 4013865"/>
                <a:gd name="connsiteY3" fmla="*/ 30560 h 1992497"/>
                <a:gd name="connsiteX4" fmla="*/ 463859 w 4013865"/>
                <a:gd name="connsiteY4" fmla="*/ 0 h 1992497"/>
                <a:gd name="connsiteX5" fmla="*/ 3664101 w 4013865"/>
                <a:gd name="connsiteY5" fmla="*/ 30560 h 1992497"/>
                <a:gd name="connsiteX6" fmla="*/ 3570036 w 4013865"/>
                <a:gd name="connsiteY6" fmla="*/ 1992497 h 1992497"/>
                <a:gd name="connsiteX7" fmla="*/ 0 w 4013865"/>
                <a:gd name="connsiteY7" fmla="*/ 1992497 h 1992497"/>
                <a:gd name="connsiteX8" fmla="*/ 463859 w 4013865"/>
                <a:gd name="connsiteY8" fmla="*/ 0 h 1992497"/>
                <a:gd name="connsiteX0" fmla="*/ 4003925 w 4013865"/>
                <a:gd name="connsiteY0" fmla="*/ 10187 h 1972124"/>
                <a:gd name="connsiteX1" fmla="*/ 4013865 w 4013865"/>
                <a:gd name="connsiteY1" fmla="*/ 10187 h 1972124"/>
                <a:gd name="connsiteX2" fmla="*/ 4003925 w 4013865"/>
                <a:gd name="connsiteY2" fmla="*/ 143569 h 1972124"/>
                <a:gd name="connsiteX3" fmla="*/ 4003925 w 4013865"/>
                <a:gd name="connsiteY3" fmla="*/ 10187 h 1972124"/>
                <a:gd name="connsiteX4" fmla="*/ 479301 w 4013865"/>
                <a:gd name="connsiteY4" fmla="*/ 0 h 1972124"/>
                <a:gd name="connsiteX5" fmla="*/ 3664101 w 4013865"/>
                <a:gd name="connsiteY5" fmla="*/ 10187 h 1972124"/>
                <a:gd name="connsiteX6" fmla="*/ 3570036 w 4013865"/>
                <a:gd name="connsiteY6" fmla="*/ 1972124 h 1972124"/>
                <a:gd name="connsiteX7" fmla="*/ 0 w 4013865"/>
                <a:gd name="connsiteY7" fmla="*/ 1972124 h 1972124"/>
                <a:gd name="connsiteX8" fmla="*/ 479301 w 4013865"/>
                <a:gd name="connsiteY8" fmla="*/ 0 h 197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3865" h="1972124">
                  <a:moveTo>
                    <a:pt x="4003925" y="10187"/>
                  </a:moveTo>
                  <a:lnTo>
                    <a:pt x="4013865" y="10187"/>
                  </a:lnTo>
                  <a:lnTo>
                    <a:pt x="4003925" y="143569"/>
                  </a:lnTo>
                  <a:lnTo>
                    <a:pt x="4003925" y="10187"/>
                  </a:lnTo>
                  <a:close/>
                  <a:moveTo>
                    <a:pt x="479301" y="0"/>
                  </a:moveTo>
                  <a:lnTo>
                    <a:pt x="3664101" y="10187"/>
                  </a:lnTo>
                  <a:lnTo>
                    <a:pt x="3570036" y="1972124"/>
                  </a:lnTo>
                  <a:lnTo>
                    <a:pt x="0" y="1972124"/>
                  </a:lnTo>
                  <a:cubicBezTo>
                    <a:pt x="103148" y="1318145"/>
                    <a:pt x="376153" y="653979"/>
                    <a:pt x="479301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Parallelogramm 21">
              <a:extLst>
                <a:ext uri="{FF2B5EF4-FFF2-40B4-BE49-F238E27FC236}">
                  <a16:creationId xmlns:a16="http://schemas.microsoft.com/office/drawing/2014/main" id="{6EF20266-BE6E-5B1F-AE31-B96ACFC26C3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025125" y="1377958"/>
              <a:ext cx="414428" cy="2229228"/>
            </a:xfrm>
            <a:prstGeom prst="parallelogram">
              <a:avLst>
                <a:gd name="adj" fmla="val 8680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</p:grpSp>
      <p:sp>
        <p:nvSpPr>
          <p:cNvPr id="11" name="Bildplatzhalter 38">
            <a:extLst>
              <a:ext uri="{FF2B5EF4-FFF2-40B4-BE49-F238E27FC236}">
                <a16:creationId xmlns:a16="http://schemas.microsoft.com/office/drawing/2014/main" id="{9334F60E-92A0-6E91-4EDB-75C6DC37CC2C}"/>
              </a:ext>
            </a:extLst>
          </p:cNvPr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9822829" y="3784972"/>
            <a:ext cx="1892921" cy="2232430"/>
          </a:xfrm>
          <a:prstGeom prst="parallelogram">
            <a:avLst>
              <a:gd name="adj" fmla="val 1647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tx2">
                  <a:alpha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50" i="1">
                <a:solidFill>
                  <a:schemeClr val="tx2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de-DE"/>
              <a:t>Bild (Projekt- </a:t>
            </a:r>
            <a:r>
              <a:rPr lang="de-DE" err="1"/>
              <a:t>mitglied</a:t>
            </a:r>
            <a:r>
              <a:rPr lang="de-DE"/>
              <a:t>)</a:t>
            </a:r>
          </a:p>
          <a:p>
            <a:r>
              <a:rPr lang="de-DE"/>
              <a:t>Transparenz auf 0% stellen</a:t>
            </a:r>
          </a:p>
        </p:txBody>
      </p:sp>
      <p:sp>
        <p:nvSpPr>
          <p:cNvPr id="12" name="Textplatzhalter 48">
            <a:extLst>
              <a:ext uri="{FF2B5EF4-FFF2-40B4-BE49-F238E27FC236}">
                <a16:creationId xmlns:a16="http://schemas.microsoft.com/office/drawing/2014/main" id="{5E88AA45-A4C5-C062-3D93-8B5904E5918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99462" y="3932193"/>
            <a:ext cx="1323367" cy="458425"/>
          </a:xfrm>
        </p:spPr>
        <p:txBody>
          <a:bodyPr lIns="36000" rIns="36000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13" name="Textplatzhalter 48">
            <a:extLst>
              <a:ext uri="{FF2B5EF4-FFF2-40B4-BE49-F238E27FC236}">
                <a16:creationId xmlns:a16="http://schemas.microsoft.com/office/drawing/2014/main" id="{12C02122-CFBA-7CAC-1C92-C0DD24FD7D5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00766" y="4485125"/>
            <a:ext cx="1284841" cy="1411820"/>
          </a:xfrm>
        </p:spPr>
        <p:txBody>
          <a:bodyPr lIns="36000" rIns="3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B.Sc. Aktueller Studiengang  </a:t>
            </a:r>
          </a:p>
          <a:p>
            <a:pPr lvl="0"/>
            <a:r>
              <a:rPr lang="de-DE"/>
              <a:t>Schwerpunkt/</a:t>
            </a:r>
            <a:r>
              <a:rPr lang="de-DE" err="1"/>
              <a:t>e</a:t>
            </a:r>
            <a:r>
              <a:rPr lang="de-DE"/>
              <a:t>: </a:t>
            </a:r>
            <a:r>
              <a:rPr lang="de-DE" err="1"/>
              <a:t>Empirical</a:t>
            </a:r>
            <a:r>
              <a:rPr lang="de-DE"/>
              <a:t> Economics</a:t>
            </a:r>
          </a:p>
          <a:p>
            <a:pPr lvl="0"/>
            <a:r>
              <a:rPr lang="de-DE"/>
              <a:t>B.Sc. Zweiter Studiengang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9679310-B566-8E36-0F4E-2BB4063BA748}"/>
              </a:ext>
            </a:extLst>
          </p:cNvPr>
          <p:cNvGrpSpPr/>
          <p:nvPr userDrawn="1"/>
        </p:nvGrpSpPr>
        <p:grpSpPr>
          <a:xfrm>
            <a:off x="4276631" y="3781700"/>
            <a:ext cx="3220940" cy="2240802"/>
            <a:chOff x="8025125" y="1373085"/>
            <a:chExt cx="3156397" cy="224080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F436348E-8677-8455-A39A-6F4C2E123E78}"/>
                </a:ext>
              </a:extLst>
            </p:cNvPr>
            <p:cNvSpPr>
              <a:spLocks/>
            </p:cNvSpPr>
            <p:nvPr userDrawn="1"/>
          </p:nvSpPr>
          <p:spPr>
            <a:xfrm>
              <a:off x="8025125" y="1373085"/>
              <a:ext cx="3156397" cy="2240802"/>
            </a:xfrm>
            <a:custGeom>
              <a:avLst/>
              <a:gdLst>
                <a:gd name="connsiteX0" fmla="*/ 4003925 w 4013865"/>
                <a:gd name="connsiteY0" fmla="*/ 0 h 1961937"/>
                <a:gd name="connsiteX1" fmla="*/ 4013865 w 4013865"/>
                <a:gd name="connsiteY1" fmla="*/ 0 h 1961937"/>
                <a:gd name="connsiteX2" fmla="*/ 4003925 w 4013865"/>
                <a:gd name="connsiteY2" fmla="*/ 133382 h 1961937"/>
                <a:gd name="connsiteX3" fmla="*/ 309444 w 4013865"/>
                <a:gd name="connsiteY3" fmla="*/ 0 h 1961937"/>
                <a:gd name="connsiteX4" fmla="*/ 3664101 w 4013865"/>
                <a:gd name="connsiteY4" fmla="*/ 0 h 1961937"/>
                <a:gd name="connsiteX5" fmla="*/ 3570036 w 4013865"/>
                <a:gd name="connsiteY5" fmla="*/ 1961937 h 1961937"/>
                <a:gd name="connsiteX6" fmla="*/ 0 w 4013865"/>
                <a:gd name="connsiteY6" fmla="*/ 1961937 h 1961937"/>
                <a:gd name="connsiteX0" fmla="*/ 4003925 w 4013865"/>
                <a:gd name="connsiteY0" fmla="*/ 30560 h 1992497"/>
                <a:gd name="connsiteX1" fmla="*/ 4013865 w 4013865"/>
                <a:gd name="connsiteY1" fmla="*/ 30560 h 1992497"/>
                <a:gd name="connsiteX2" fmla="*/ 4003925 w 4013865"/>
                <a:gd name="connsiteY2" fmla="*/ 163942 h 1992497"/>
                <a:gd name="connsiteX3" fmla="*/ 4003925 w 4013865"/>
                <a:gd name="connsiteY3" fmla="*/ 30560 h 1992497"/>
                <a:gd name="connsiteX4" fmla="*/ 463859 w 4013865"/>
                <a:gd name="connsiteY4" fmla="*/ 0 h 1992497"/>
                <a:gd name="connsiteX5" fmla="*/ 3664101 w 4013865"/>
                <a:gd name="connsiteY5" fmla="*/ 30560 h 1992497"/>
                <a:gd name="connsiteX6" fmla="*/ 3570036 w 4013865"/>
                <a:gd name="connsiteY6" fmla="*/ 1992497 h 1992497"/>
                <a:gd name="connsiteX7" fmla="*/ 0 w 4013865"/>
                <a:gd name="connsiteY7" fmla="*/ 1992497 h 1992497"/>
                <a:gd name="connsiteX8" fmla="*/ 463859 w 4013865"/>
                <a:gd name="connsiteY8" fmla="*/ 0 h 1992497"/>
                <a:gd name="connsiteX0" fmla="*/ 4003925 w 4013865"/>
                <a:gd name="connsiteY0" fmla="*/ 10187 h 1972124"/>
                <a:gd name="connsiteX1" fmla="*/ 4013865 w 4013865"/>
                <a:gd name="connsiteY1" fmla="*/ 10187 h 1972124"/>
                <a:gd name="connsiteX2" fmla="*/ 4003925 w 4013865"/>
                <a:gd name="connsiteY2" fmla="*/ 143569 h 1972124"/>
                <a:gd name="connsiteX3" fmla="*/ 4003925 w 4013865"/>
                <a:gd name="connsiteY3" fmla="*/ 10187 h 1972124"/>
                <a:gd name="connsiteX4" fmla="*/ 479301 w 4013865"/>
                <a:gd name="connsiteY4" fmla="*/ 0 h 1972124"/>
                <a:gd name="connsiteX5" fmla="*/ 3664101 w 4013865"/>
                <a:gd name="connsiteY5" fmla="*/ 10187 h 1972124"/>
                <a:gd name="connsiteX6" fmla="*/ 3570036 w 4013865"/>
                <a:gd name="connsiteY6" fmla="*/ 1972124 h 1972124"/>
                <a:gd name="connsiteX7" fmla="*/ 0 w 4013865"/>
                <a:gd name="connsiteY7" fmla="*/ 1972124 h 1972124"/>
                <a:gd name="connsiteX8" fmla="*/ 479301 w 4013865"/>
                <a:gd name="connsiteY8" fmla="*/ 0 h 197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3865" h="1972124">
                  <a:moveTo>
                    <a:pt x="4003925" y="10187"/>
                  </a:moveTo>
                  <a:lnTo>
                    <a:pt x="4013865" y="10187"/>
                  </a:lnTo>
                  <a:lnTo>
                    <a:pt x="4003925" y="143569"/>
                  </a:lnTo>
                  <a:lnTo>
                    <a:pt x="4003925" y="10187"/>
                  </a:lnTo>
                  <a:close/>
                  <a:moveTo>
                    <a:pt x="479301" y="0"/>
                  </a:moveTo>
                  <a:lnTo>
                    <a:pt x="3664101" y="10187"/>
                  </a:lnTo>
                  <a:lnTo>
                    <a:pt x="3570036" y="1972124"/>
                  </a:lnTo>
                  <a:lnTo>
                    <a:pt x="0" y="1972124"/>
                  </a:lnTo>
                  <a:cubicBezTo>
                    <a:pt x="103148" y="1318145"/>
                    <a:pt x="376153" y="653979"/>
                    <a:pt x="479301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Parallelogramm 21">
              <a:extLst>
                <a:ext uri="{FF2B5EF4-FFF2-40B4-BE49-F238E27FC236}">
                  <a16:creationId xmlns:a16="http://schemas.microsoft.com/office/drawing/2014/main" id="{930B84C8-F898-3B4C-EEBB-A6C934A1FF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025125" y="1377958"/>
              <a:ext cx="414428" cy="2229228"/>
            </a:xfrm>
            <a:prstGeom prst="parallelogram">
              <a:avLst>
                <a:gd name="adj" fmla="val 8680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>
                <a:solidFill>
                  <a:schemeClr val="accent5"/>
                </a:solidFill>
              </a:endParaRPr>
            </a:p>
          </p:txBody>
        </p:sp>
      </p:grpSp>
      <p:sp>
        <p:nvSpPr>
          <p:cNvPr id="29" name="Bildplatzhalter 38">
            <a:extLst>
              <a:ext uri="{FF2B5EF4-FFF2-40B4-BE49-F238E27FC236}">
                <a16:creationId xmlns:a16="http://schemas.microsoft.com/office/drawing/2014/main" id="{213ED87A-BAA3-884F-D8FC-50CB9F3497BA}"/>
              </a:ext>
            </a:extLst>
          </p:cNvPr>
          <p:cNvSpPr>
            <a:spLocks noGrp="1" noChangeAspect="1"/>
          </p:cNvSpPr>
          <p:nvPr>
            <p:ph type="pic" sz="quarter" idx="56" hasCustomPrompt="1"/>
          </p:nvPr>
        </p:nvSpPr>
        <p:spPr>
          <a:xfrm>
            <a:off x="6075705" y="3784972"/>
            <a:ext cx="1892921" cy="2232430"/>
          </a:xfrm>
          <a:prstGeom prst="parallelogram">
            <a:avLst>
              <a:gd name="adj" fmla="val 1647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tx2">
                  <a:alpha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50" i="1">
                <a:solidFill>
                  <a:schemeClr val="tx2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de-DE"/>
              <a:t>Bild (Projekt- </a:t>
            </a:r>
            <a:r>
              <a:rPr lang="de-DE" err="1"/>
              <a:t>mitglied</a:t>
            </a:r>
            <a:r>
              <a:rPr lang="de-DE"/>
              <a:t>)</a:t>
            </a:r>
          </a:p>
          <a:p>
            <a:r>
              <a:rPr lang="de-DE"/>
              <a:t>Transparenz auf 0% stellen</a:t>
            </a:r>
          </a:p>
        </p:txBody>
      </p:sp>
      <p:sp>
        <p:nvSpPr>
          <p:cNvPr id="30" name="Textplatzhalter 48">
            <a:extLst>
              <a:ext uri="{FF2B5EF4-FFF2-40B4-BE49-F238E27FC236}">
                <a16:creationId xmlns:a16="http://schemas.microsoft.com/office/drawing/2014/main" id="{2786C7F2-BDB0-84F3-231C-6FA59D12FD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752338" y="3932193"/>
            <a:ext cx="1323367" cy="458425"/>
          </a:xfrm>
        </p:spPr>
        <p:txBody>
          <a:bodyPr lIns="36000" rIns="36000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1" name="Textplatzhalter 48">
            <a:extLst>
              <a:ext uri="{FF2B5EF4-FFF2-40B4-BE49-F238E27FC236}">
                <a16:creationId xmlns:a16="http://schemas.microsoft.com/office/drawing/2014/main" id="{DC3CF90D-AA9E-9EF2-F8D5-E973AE4DBEC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753642" y="4485125"/>
            <a:ext cx="1284841" cy="1411820"/>
          </a:xfrm>
        </p:spPr>
        <p:txBody>
          <a:bodyPr lIns="36000" rIns="3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B.Sc. Aktueller Studiengang  </a:t>
            </a:r>
          </a:p>
          <a:p>
            <a:pPr lvl="0"/>
            <a:r>
              <a:rPr lang="de-DE"/>
              <a:t>Schwerpunkt/</a:t>
            </a:r>
            <a:r>
              <a:rPr lang="de-DE" err="1"/>
              <a:t>e</a:t>
            </a:r>
            <a:r>
              <a:rPr lang="de-DE"/>
              <a:t>: </a:t>
            </a:r>
            <a:r>
              <a:rPr lang="de-DE" err="1"/>
              <a:t>Empirical</a:t>
            </a:r>
            <a:r>
              <a:rPr lang="de-DE"/>
              <a:t> Economics</a:t>
            </a:r>
          </a:p>
          <a:p>
            <a:pPr lvl="0"/>
            <a:r>
              <a:rPr lang="de-DE"/>
              <a:t>B.Sc. Zweiter Studiengang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FE67213-0D5E-41CD-8FC6-CD0ADE74C98E}"/>
              </a:ext>
            </a:extLst>
          </p:cNvPr>
          <p:cNvGrpSpPr/>
          <p:nvPr userDrawn="1"/>
        </p:nvGrpSpPr>
        <p:grpSpPr>
          <a:xfrm>
            <a:off x="491832" y="3781700"/>
            <a:ext cx="3220940" cy="2240802"/>
            <a:chOff x="8025125" y="1373085"/>
            <a:chExt cx="3156397" cy="224080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3" name="Freihandform: Form 26">
              <a:extLst>
                <a:ext uri="{FF2B5EF4-FFF2-40B4-BE49-F238E27FC236}">
                  <a16:creationId xmlns:a16="http://schemas.microsoft.com/office/drawing/2014/main" id="{6BC67B68-3ABE-8A40-B00A-04DAFBD41198}"/>
                </a:ext>
              </a:extLst>
            </p:cNvPr>
            <p:cNvSpPr>
              <a:spLocks/>
            </p:cNvSpPr>
            <p:nvPr userDrawn="1"/>
          </p:nvSpPr>
          <p:spPr>
            <a:xfrm>
              <a:off x="8025125" y="1373085"/>
              <a:ext cx="3156397" cy="2240802"/>
            </a:xfrm>
            <a:custGeom>
              <a:avLst/>
              <a:gdLst>
                <a:gd name="connsiteX0" fmla="*/ 4003925 w 4013865"/>
                <a:gd name="connsiteY0" fmla="*/ 0 h 1961937"/>
                <a:gd name="connsiteX1" fmla="*/ 4013865 w 4013865"/>
                <a:gd name="connsiteY1" fmla="*/ 0 h 1961937"/>
                <a:gd name="connsiteX2" fmla="*/ 4003925 w 4013865"/>
                <a:gd name="connsiteY2" fmla="*/ 133382 h 1961937"/>
                <a:gd name="connsiteX3" fmla="*/ 309444 w 4013865"/>
                <a:gd name="connsiteY3" fmla="*/ 0 h 1961937"/>
                <a:gd name="connsiteX4" fmla="*/ 3664101 w 4013865"/>
                <a:gd name="connsiteY4" fmla="*/ 0 h 1961937"/>
                <a:gd name="connsiteX5" fmla="*/ 3570036 w 4013865"/>
                <a:gd name="connsiteY5" fmla="*/ 1961937 h 1961937"/>
                <a:gd name="connsiteX6" fmla="*/ 0 w 4013865"/>
                <a:gd name="connsiteY6" fmla="*/ 1961937 h 1961937"/>
                <a:gd name="connsiteX0" fmla="*/ 4003925 w 4013865"/>
                <a:gd name="connsiteY0" fmla="*/ 30560 h 1992497"/>
                <a:gd name="connsiteX1" fmla="*/ 4013865 w 4013865"/>
                <a:gd name="connsiteY1" fmla="*/ 30560 h 1992497"/>
                <a:gd name="connsiteX2" fmla="*/ 4003925 w 4013865"/>
                <a:gd name="connsiteY2" fmla="*/ 163942 h 1992497"/>
                <a:gd name="connsiteX3" fmla="*/ 4003925 w 4013865"/>
                <a:gd name="connsiteY3" fmla="*/ 30560 h 1992497"/>
                <a:gd name="connsiteX4" fmla="*/ 463859 w 4013865"/>
                <a:gd name="connsiteY4" fmla="*/ 0 h 1992497"/>
                <a:gd name="connsiteX5" fmla="*/ 3664101 w 4013865"/>
                <a:gd name="connsiteY5" fmla="*/ 30560 h 1992497"/>
                <a:gd name="connsiteX6" fmla="*/ 3570036 w 4013865"/>
                <a:gd name="connsiteY6" fmla="*/ 1992497 h 1992497"/>
                <a:gd name="connsiteX7" fmla="*/ 0 w 4013865"/>
                <a:gd name="connsiteY7" fmla="*/ 1992497 h 1992497"/>
                <a:gd name="connsiteX8" fmla="*/ 463859 w 4013865"/>
                <a:gd name="connsiteY8" fmla="*/ 0 h 1992497"/>
                <a:gd name="connsiteX0" fmla="*/ 4003925 w 4013865"/>
                <a:gd name="connsiteY0" fmla="*/ 10187 h 1972124"/>
                <a:gd name="connsiteX1" fmla="*/ 4013865 w 4013865"/>
                <a:gd name="connsiteY1" fmla="*/ 10187 h 1972124"/>
                <a:gd name="connsiteX2" fmla="*/ 4003925 w 4013865"/>
                <a:gd name="connsiteY2" fmla="*/ 143569 h 1972124"/>
                <a:gd name="connsiteX3" fmla="*/ 4003925 w 4013865"/>
                <a:gd name="connsiteY3" fmla="*/ 10187 h 1972124"/>
                <a:gd name="connsiteX4" fmla="*/ 479301 w 4013865"/>
                <a:gd name="connsiteY4" fmla="*/ 0 h 1972124"/>
                <a:gd name="connsiteX5" fmla="*/ 3664101 w 4013865"/>
                <a:gd name="connsiteY5" fmla="*/ 10187 h 1972124"/>
                <a:gd name="connsiteX6" fmla="*/ 3570036 w 4013865"/>
                <a:gd name="connsiteY6" fmla="*/ 1972124 h 1972124"/>
                <a:gd name="connsiteX7" fmla="*/ 0 w 4013865"/>
                <a:gd name="connsiteY7" fmla="*/ 1972124 h 1972124"/>
                <a:gd name="connsiteX8" fmla="*/ 479301 w 4013865"/>
                <a:gd name="connsiteY8" fmla="*/ 0 h 197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3865" h="1972124">
                  <a:moveTo>
                    <a:pt x="4003925" y="10187"/>
                  </a:moveTo>
                  <a:lnTo>
                    <a:pt x="4013865" y="10187"/>
                  </a:lnTo>
                  <a:lnTo>
                    <a:pt x="4003925" y="143569"/>
                  </a:lnTo>
                  <a:lnTo>
                    <a:pt x="4003925" y="10187"/>
                  </a:lnTo>
                  <a:close/>
                  <a:moveTo>
                    <a:pt x="479301" y="0"/>
                  </a:moveTo>
                  <a:lnTo>
                    <a:pt x="3664101" y="10187"/>
                  </a:lnTo>
                  <a:lnTo>
                    <a:pt x="3570036" y="1972124"/>
                  </a:lnTo>
                  <a:lnTo>
                    <a:pt x="0" y="1972124"/>
                  </a:lnTo>
                  <a:cubicBezTo>
                    <a:pt x="103148" y="1318145"/>
                    <a:pt x="376153" y="653979"/>
                    <a:pt x="479301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Parallelogramm 21">
              <a:extLst>
                <a:ext uri="{FF2B5EF4-FFF2-40B4-BE49-F238E27FC236}">
                  <a16:creationId xmlns:a16="http://schemas.microsoft.com/office/drawing/2014/main" id="{C8EE8DCF-4AD4-1855-B8CC-7527B3B5AB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025125" y="1377958"/>
              <a:ext cx="414428" cy="2229228"/>
            </a:xfrm>
            <a:prstGeom prst="parallelogram">
              <a:avLst>
                <a:gd name="adj" fmla="val 8680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</p:grpSp>
      <p:sp>
        <p:nvSpPr>
          <p:cNvPr id="35" name="Bildplatzhalter 38">
            <a:extLst>
              <a:ext uri="{FF2B5EF4-FFF2-40B4-BE49-F238E27FC236}">
                <a16:creationId xmlns:a16="http://schemas.microsoft.com/office/drawing/2014/main" id="{500AB0CD-E981-20DD-22C2-858C34C24ECA}"/>
              </a:ext>
            </a:extLst>
          </p:cNvPr>
          <p:cNvSpPr>
            <a:spLocks noGrp="1" noChangeAspect="1"/>
          </p:cNvSpPr>
          <p:nvPr>
            <p:ph type="pic" sz="quarter" idx="59" hasCustomPrompt="1"/>
          </p:nvPr>
        </p:nvSpPr>
        <p:spPr>
          <a:xfrm>
            <a:off x="2290906" y="3784972"/>
            <a:ext cx="1892921" cy="2232430"/>
          </a:xfrm>
          <a:prstGeom prst="parallelogram">
            <a:avLst>
              <a:gd name="adj" fmla="val 1647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tx2">
                  <a:alpha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50" i="1">
                <a:solidFill>
                  <a:schemeClr val="tx2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de-DE"/>
              <a:t>Bild (Projekt- </a:t>
            </a:r>
            <a:r>
              <a:rPr lang="de-DE" err="1"/>
              <a:t>mitglied</a:t>
            </a:r>
            <a:r>
              <a:rPr lang="de-DE"/>
              <a:t>)</a:t>
            </a:r>
          </a:p>
          <a:p>
            <a:r>
              <a:rPr lang="de-DE"/>
              <a:t>Transparenz auf 0% stellen</a:t>
            </a:r>
          </a:p>
        </p:txBody>
      </p:sp>
      <p:sp>
        <p:nvSpPr>
          <p:cNvPr id="36" name="Textplatzhalter 48">
            <a:extLst>
              <a:ext uri="{FF2B5EF4-FFF2-40B4-BE49-F238E27FC236}">
                <a16:creationId xmlns:a16="http://schemas.microsoft.com/office/drawing/2014/main" id="{68E808E5-A000-CF2F-C25A-36A769F2964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67539" y="3932193"/>
            <a:ext cx="1323367" cy="458425"/>
          </a:xfrm>
        </p:spPr>
        <p:txBody>
          <a:bodyPr lIns="36000" rIns="36000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7" name="Textplatzhalter 48">
            <a:extLst>
              <a:ext uri="{FF2B5EF4-FFF2-40B4-BE49-F238E27FC236}">
                <a16:creationId xmlns:a16="http://schemas.microsoft.com/office/drawing/2014/main" id="{F3E8776F-F5AB-B99C-60A4-46DCC9C6F8B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68843" y="4485125"/>
            <a:ext cx="1284841" cy="1411820"/>
          </a:xfrm>
        </p:spPr>
        <p:txBody>
          <a:bodyPr lIns="36000" rIns="3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B.Sc. Aktueller Studiengang  </a:t>
            </a:r>
          </a:p>
          <a:p>
            <a:pPr lvl="0"/>
            <a:r>
              <a:rPr lang="de-DE"/>
              <a:t>Schwerpunkt/</a:t>
            </a:r>
            <a:r>
              <a:rPr lang="de-DE" err="1"/>
              <a:t>e</a:t>
            </a:r>
            <a:r>
              <a:rPr lang="de-DE"/>
              <a:t>: </a:t>
            </a:r>
            <a:r>
              <a:rPr lang="de-DE" err="1"/>
              <a:t>Empirical</a:t>
            </a:r>
            <a:r>
              <a:rPr lang="de-DE"/>
              <a:t> Economics</a:t>
            </a:r>
          </a:p>
          <a:p>
            <a:pPr lvl="0"/>
            <a:r>
              <a:rPr lang="de-DE"/>
              <a:t>B.Sc. Zweiter Studiengang</a:t>
            </a:r>
          </a:p>
        </p:txBody>
      </p:sp>
      <p:sp>
        <p:nvSpPr>
          <p:cNvPr id="3" name="Textplatzhalter 18">
            <a:extLst>
              <a:ext uri="{FF2B5EF4-FFF2-40B4-BE49-F238E27FC236}">
                <a16:creationId xmlns:a16="http://schemas.microsoft.com/office/drawing/2014/main" id="{10A29BD0-064B-EA26-033E-9E7B1C34E4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7503" y="912764"/>
            <a:ext cx="10564825" cy="288000"/>
          </a:xfrm>
          <a:prstGeom prst="rect">
            <a:avLst/>
          </a:prstGeom>
        </p:spPr>
        <p:txBody>
          <a:bodyPr lIns="90000" rIns="90000" anchor="t">
            <a:noAutofit/>
          </a:bodyPr>
          <a:lstStyle>
            <a:lvl1pPr marL="0" indent="0">
              <a:buNone/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Subtitle, One Line (Font Size14)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3A70E19-0726-CF2B-EDFF-6277B5DFFC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04" y="228600"/>
            <a:ext cx="10564825" cy="686916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Mastertitelformat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08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FBAE40"/>
          </p15:clr>
        </p15:guide>
        <p15:guide id="2" pos="7380">
          <p15:clr>
            <a:srgbClr val="FBAE40"/>
          </p15:clr>
        </p15:guide>
        <p15:guide id="3" orient="horz" pos="218">
          <p15:clr>
            <a:srgbClr val="FBAE40"/>
          </p15:clr>
        </p15:guide>
        <p15:guide id="4" orient="horz" pos="662">
          <p15:clr>
            <a:srgbClr val="FBAE40"/>
          </p15:clr>
        </p15:guide>
        <p15:guide id="5" orient="horz" pos="2183">
          <p15:clr>
            <a:srgbClr val="FBAE40"/>
          </p15:clr>
        </p15:guide>
        <p15:guide id="6" orient="horz" pos="3857">
          <p15:clr>
            <a:srgbClr val="FBAE40"/>
          </p15:clr>
        </p15:guide>
        <p15:guide id="7" orient="horz" pos="4040">
          <p15:clr>
            <a:srgbClr val="FBAE40"/>
          </p15:clr>
        </p15:guide>
        <p15:guide id="8" orient="horz" pos="427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2931942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5EC556E-A1B3-0A42-B876-66928F5D9A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95385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de-DE" sz="800" b="0" i="0" baseline="0">
              <a:latin typeface="Verdana" panose="020B0604030504040204" pitchFamily="34" charset="0"/>
              <a:ea typeface="+mn-ea"/>
              <a:sym typeface="Verdan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4B21B-E669-344C-B2C2-CB4135A71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160918"/>
            <a:ext cx="11224684" cy="701474"/>
          </a:xfrm>
        </p:spPr>
        <p:txBody>
          <a:bodyPr vert="horz"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Textplatzhalter 18">
            <a:extLst>
              <a:ext uri="{FF2B5EF4-FFF2-40B4-BE49-F238E27FC236}">
                <a16:creationId xmlns:a16="http://schemas.microsoft.com/office/drawing/2014/main" id="{7F18AE4C-ED38-CB2E-2530-70A91A40CD5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8948" y="835498"/>
            <a:ext cx="11224684" cy="257986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Subtitle, One Line (Font Size14)</a:t>
            </a:r>
          </a:p>
        </p:txBody>
      </p:sp>
    </p:spTree>
    <p:extLst>
      <p:ext uri="{BB962C8B-B14F-4D97-AF65-F5344CB8AC3E}">
        <p14:creationId xmlns:p14="http://schemas.microsoft.com/office/powerpoint/2010/main" val="707670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01">
          <p15:clr>
            <a:srgbClr val="FBAE40"/>
          </p15:clr>
        </p15:guide>
        <p15:guide id="3" orient="horz" pos="777">
          <p15:clr>
            <a:srgbClr val="FBAE40"/>
          </p15:clr>
        </p15:guide>
        <p15:guide id="4" orient="horz" pos="390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7215538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5EC556E-A1B3-0A42-B876-66928F5D9A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95385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de-DE" sz="800" b="0" i="0" baseline="0">
              <a:latin typeface="Verdana" panose="020B0604030504040204" pitchFamily="34" charset="0"/>
              <a:ea typeface="+mn-ea"/>
              <a:sym typeface="Verdana" panose="020B0604030504040204" pitchFamily="34" charset="0"/>
            </a:endParaRPr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3AB0EA26-F09D-E145-B826-CF5F600C30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077" y="832378"/>
            <a:ext cx="11307323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200" b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Subtitle, One Line (Font Size14)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4B21B-E669-344C-B2C2-CB4135A7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D10E72-EF7E-429C-B4DE-D4419501E0C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42913" y="1233488"/>
            <a:ext cx="11307762" cy="49672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de-DE"/>
              <a:t>Platzhalter für Bild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2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01">
          <p15:clr>
            <a:srgbClr val="FBAE40"/>
          </p15:clr>
        </p15:guide>
        <p15:guide id="3" orient="horz" pos="777">
          <p15:clr>
            <a:srgbClr val="FBAE40"/>
          </p15:clr>
        </p15:guide>
        <p15:guide id="4" orient="horz" pos="390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Ausgangslage/Zielsetz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7117792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5EC556E-A1B3-0A42-B876-66928F5D9A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95385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de-DE" sz="800" b="0" i="0" baseline="0">
              <a:latin typeface="Verdana" panose="020B0604030504040204" pitchFamily="34" charset="0"/>
              <a:ea typeface="+mn-ea"/>
              <a:sym typeface="Verdana" panose="020B060403050404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FE190B-94E6-6E4E-B012-95E78DCC7662}"/>
              </a:ext>
            </a:extLst>
          </p:cNvPr>
          <p:cNvGrpSpPr/>
          <p:nvPr userDrawn="1"/>
        </p:nvGrpSpPr>
        <p:grpSpPr>
          <a:xfrm>
            <a:off x="672637" y="1646462"/>
            <a:ext cx="10846722" cy="4533184"/>
            <a:chOff x="683640" y="1634406"/>
            <a:chExt cx="10846722" cy="453318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1" name="Rechteck 3">
              <a:extLst>
                <a:ext uri="{FF2B5EF4-FFF2-40B4-BE49-F238E27FC236}">
                  <a16:creationId xmlns:a16="http://schemas.microsoft.com/office/drawing/2014/main" id="{46445BAA-77A2-B54C-B175-34ABCB76AB01}"/>
                </a:ext>
              </a:extLst>
            </p:cNvPr>
            <p:cNvSpPr/>
            <p:nvPr userDrawn="1"/>
          </p:nvSpPr>
          <p:spPr>
            <a:xfrm>
              <a:off x="683640" y="1865612"/>
              <a:ext cx="10846722" cy="4070773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" name="Gerader Verbinder 4">
              <a:extLst>
                <a:ext uri="{FF2B5EF4-FFF2-40B4-BE49-F238E27FC236}">
                  <a16:creationId xmlns:a16="http://schemas.microsoft.com/office/drawing/2014/main" id="{A19A7660-F5D6-A943-8A7B-3DF0CE8CF55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602058" y="1634406"/>
              <a:ext cx="987885" cy="4533184"/>
            </a:xfrm>
            <a:prstGeom prst="line">
              <a:avLst/>
            </a:prstGeom>
            <a:grpFill/>
            <a:ln w="6350" cap="flat" cmpd="sng" algn="ctr">
              <a:solidFill>
                <a:srgbClr val="44546A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grpSp>
          <p:nvGrpSpPr>
            <p:cNvPr id="24" name="Gruppieren 11">
              <a:extLst>
                <a:ext uri="{FF2B5EF4-FFF2-40B4-BE49-F238E27FC236}">
                  <a16:creationId xmlns:a16="http://schemas.microsoft.com/office/drawing/2014/main" id="{9EE128A7-EFF5-F34A-BD1B-EF5117C02B88}"/>
                </a:ext>
              </a:extLst>
            </p:cNvPr>
            <p:cNvGrpSpPr/>
            <p:nvPr userDrawn="1"/>
          </p:nvGrpSpPr>
          <p:grpSpPr>
            <a:xfrm>
              <a:off x="5774691" y="3609628"/>
              <a:ext cx="642617" cy="642617"/>
              <a:chOff x="5774691" y="3734066"/>
              <a:chExt cx="642617" cy="642617"/>
            </a:xfrm>
            <a:grpFill/>
          </p:grpSpPr>
          <p:sp>
            <p:nvSpPr>
              <p:cNvPr id="25" name="Ellipse 5">
                <a:extLst>
                  <a:ext uri="{FF2B5EF4-FFF2-40B4-BE49-F238E27FC236}">
                    <a16:creationId xmlns:a16="http://schemas.microsoft.com/office/drawing/2014/main" id="{9223B659-E0D3-4D4D-AE4A-DF9CA6D82449}"/>
                  </a:ext>
                </a:extLst>
              </p:cNvPr>
              <p:cNvSpPr/>
              <p:nvPr/>
            </p:nvSpPr>
            <p:spPr>
              <a:xfrm>
                <a:off x="5774691" y="3734066"/>
                <a:ext cx="642617" cy="642617"/>
              </a:xfrm>
              <a:prstGeom prst="ellipse">
                <a:avLst/>
              </a:prstGeom>
              <a:grpFill/>
              <a:ln w="762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Pfeil: Chevron 6">
                <a:extLst>
                  <a:ext uri="{FF2B5EF4-FFF2-40B4-BE49-F238E27FC236}">
                    <a16:creationId xmlns:a16="http://schemas.microsoft.com/office/drawing/2014/main" id="{E7FD01B6-EDF9-8842-ADA0-30A6662A26EE}"/>
                  </a:ext>
                </a:extLst>
              </p:cNvPr>
              <p:cNvSpPr/>
              <p:nvPr/>
            </p:nvSpPr>
            <p:spPr>
              <a:xfrm>
                <a:off x="5989710" y="3922027"/>
                <a:ext cx="246232" cy="303214"/>
              </a:xfrm>
              <a:prstGeom prst="chevron">
                <a:avLst>
                  <a:gd name="adj" fmla="val 54603"/>
                </a:avLst>
              </a:prstGeom>
              <a:solidFill>
                <a:schemeClr val="bg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EBBA61-7706-8844-818D-751FBC4B7785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72641" y="1596420"/>
            <a:ext cx="5315415" cy="269875"/>
          </a:xfrm>
        </p:spPr>
        <p:txBody>
          <a:bodyPr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GB" err="1"/>
              <a:t>Ausgangslage</a:t>
            </a:r>
            <a:endParaRPr lang="en-GB"/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A0855C8B-8101-9A4F-9D89-24568890D5F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03945" y="1585048"/>
            <a:ext cx="5315416" cy="269875"/>
          </a:xfrm>
        </p:spPr>
        <p:txBody>
          <a:bodyPr>
            <a:no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GB" err="1"/>
              <a:t>Zielsetzung</a:t>
            </a:r>
            <a:endParaRPr lang="en-GB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5FEC7A31-623F-FD46-B14D-F24C388C0F0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36625" y="2184503"/>
            <a:ext cx="4438650" cy="3457575"/>
          </a:xfrm>
        </p:spPr>
        <p:txBody>
          <a:bodyPr/>
          <a:lstStyle>
            <a:lvl1pPr marL="171450" indent="-171450">
              <a:buFont typeface="Wingdings" pitchFamily="2" charset="2"/>
              <a:buChar char="§"/>
              <a:defRPr/>
            </a:lvl1pPr>
          </a:lstStyle>
          <a:p>
            <a:pPr lvl="0"/>
            <a:r>
              <a:rPr lang="de-DE"/>
              <a:t>____________________________________________________________________</a:t>
            </a:r>
          </a:p>
          <a:p>
            <a:pPr lvl="0"/>
            <a:r>
              <a:rPr lang="de-DE"/>
              <a:t>______________________________________________________</a:t>
            </a:r>
          </a:p>
          <a:p>
            <a:pPr lvl="0"/>
            <a:r>
              <a:rPr lang="de-DE"/>
              <a:t>__________________________________________________________</a:t>
            </a:r>
          </a:p>
          <a:p>
            <a:pPr lvl="0"/>
            <a:r>
              <a:rPr lang="de-DE"/>
              <a:t>_____________________________________________________</a:t>
            </a:r>
          </a:p>
          <a:p>
            <a:pPr lvl="0"/>
            <a:r>
              <a:rPr lang="de-DE"/>
              <a:t>______________________________________________________________________________________________</a:t>
            </a:r>
          </a:p>
          <a:p>
            <a:pPr lvl="0"/>
            <a:r>
              <a:rPr lang="de-DE"/>
              <a:t>________________________________________________________________________________________________</a:t>
            </a:r>
          </a:p>
        </p:txBody>
      </p:sp>
      <p:sp>
        <p:nvSpPr>
          <p:cNvPr id="35" name="Content Placeholder 33">
            <a:extLst>
              <a:ext uri="{FF2B5EF4-FFF2-40B4-BE49-F238E27FC236}">
                <a16:creationId xmlns:a16="http://schemas.microsoft.com/office/drawing/2014/main" id="{ECC312CB-2151-B14B-A82F-2CE76CBEED4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751575" y="2184266"/>
            <a:ext cx="4438650" cy="3457575"/>
          </a:xfrm>
        </p:spPr>
        <p:txBody>
          <a:bodyPr/>
          <a:lstStyle>
            <a:lvl1pPr marL="171450" indent="-171450">
              <a:buFont typeface="Wingdings" pitchFamily="2" charset="2"/>
              <a:buChar char="§"/>
              <a:defRPr/>
            </a:lvl1pPr>
          </a:lstStyle>
          <a:p>
            <a:pPr lvl="0"/>
            <a:r>
              <a:rPr lang="de-DE"/>
              <a:t>____________________________________________________________________</a:t>
            </a:r>
          </a:p>
          <a:p>
            <a:pPr lvl="0"/>
            <a:r>
              <a:rPr lang="de-DE"/>
              <a:t>______________________________________________________</a:t>
            </a:r>
          </a:p>
          <a:p>
            <a:pPr lvl="0"/>
            <a:r>
              <a:rPr lang="de-DE"/>
              <a:t>__________________________________________________________</a:t>
            </a:r>
          </a:p>
          <a:p>
            <a:pPr lvl="0"/>
            <a:r>
              <a:rPr lang="de-DE"/>
              <a:t>_____________________________________________________</a:t>
            </a:r>
          </a:p>
          <a:p>
            <a:pPr lvl="0"/>
            <a:r>
              <a:rPr lang="de-DE"/>
              <a:t>______________________________________________________________________________________________</a:t>
            </a:r>
          </a:p>
          <a:p>
            <a:pPr lvl="0"/>
            <a:r>
              <a:rPr lang="de-DE"/>
              <a:t>________________________________________________________________________________________________</a:t>
            </a:r>
          </a:p>
        </p:txBody>
      </p:sp>
      <p:sp>
        <p:nvSpPr>
          <p:cNvPr id="9" name="Textplatzhalter 18">
            <a:extLst>
              <a:ext uri="{FF2B5EF4-FFF2-40B4-BE49-F238E27FC236}">
                <a16:creationId xmlns:a16="http://schemas.microsoft.com/office/drawing/2014/main" id="{75EFD115-37D8-9712-88F5-480D12478F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7503" y="912764"/>
            <a:ext cx="10564825" cy="288000"/>
          </a:xfrm>
          <a:prstGeom prst="rect">
            <a:avLst/>
          </a:prstGeom>
        </p:spPr>
        <p:txBody>
          <a:bodyPr lIns="90000" rIns="90000" anchor="t">
            <a:noAutofit/>
          </a:bodyPr>
          <a:lstStyle>
            <a:lvl1pPr marL="0" indent="0">
              <a:buNone/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Subtitle, One Line (Font Size14)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8014F87-BFB3-E723-2D4A-6676AE38F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04" y="228600"/>
            <a:ext cx="10564825" cy="686916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Mastertitelformat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bearbeiten</a:t>
            </a:r>
            <a:endParaRPr lang="en-US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6C09C5A-4C11-C4C5-BD71-E34E19854C31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57503" y="6144934"/>
            <a:ext cx="11676994" cy="2879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Fußzeile für Quellen, Anmerkungen, etc.</a:t>
            </a:r>
          </a:p>
        </p:txBody>
      </p:sp>
    </p:spTree>
    <p:extLst>
      <p:ext uri="{BB962C8B-B14F-4D97-AF65-F5344CB8AC3E}">
        <p14:creationId xmlns:p14="http://schemas.microsoft.com/office/powerpoint/2010/main" val="23334934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EB1DFA1-A6CC-6F69-8140-364CE34478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235837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EB1DFA1-A6CC-6F69-8140-364CE34478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en-US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80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en-US" noProof="0"/>
              <a:t>Referent</a:t>
            </a:r>
            <a:br>
              <a:rPr lang="en-US" noProof="0"/>
            </a:br>
            <a:r>
              <a:rPr lang="en-US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033245" y="6473314"/>
            <a:ext cx="2736099" cy="365125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81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or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kt 15" hidden="1">
            <a:extLst>
              <a:ext uri="{FF2B5EF4-FFF2-40B4-BE49-F238E27FC236}">
                <a16:creationId xmlns:a16="http://schemas.microsoft.com/office/drawing/2014/main" id="{FB430ACF-8630-3219-00BE-2B924D0C98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074978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6" name="Objekt 15" hidden="1">
                        <a:extLst>
                          <a:ext uri="{FF2B5EF4-FFF2-40B4-BE49-F238E27FC236}">
                            <a16:creationId xmlns:a16="http://schemas.microsoft.com/office/drawing/2014/main" id="{FB430ACF-8630-3219-00BE-2B924D0C98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Layoutschutz" hidden="1"/>
          <p:cNvSpPr>
            <a:spLocks/>
          </p:cNvSpPr>
          <p:nvPr userDrawn="1">
            <p:custDataLst>
              <p:tags r:id="rId2"/>
            </p:custDataLst>
          </p:nvPr>
        </p:nvSpPr>
        <p:spPr>
          <a:xfrm>
            <a:off x="488947" y="1413933"/>
            <a:ext cx="11224684" cy="4707467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de-DE">
              <a:solidFill>
                <a:srgbClr val="666666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BD47C19-1C4E-B425-0998-CD5A2BDA3DD6}"/>
              </a:ext>
            </a:extLst>
          </p:cNvPr>
          <p:cNvGrpSpPr/>
          <p:nvPr userDrawn="1"/>
        </p:nvGrpSpPr>
        <p:grpSpPr>
          <a:xfrm>
            <a:off x="8023755" y="3781700"/>
            <a:ext cx="3220940" cy="2240802"/>
            <a:chOff x="8025125" y="1373085"/>
            <a:chExt cx="3156397" cy="224080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Freihandform: Form 26">
              <a:extLst>
                <a:ext uri="{FF2B5EF4-FFF2-40B4-BE49-F238E27FC236}">
                  <a16:creationId xmlns:a16="http://schemas.microsoft.com/office/drawing/2014/main" id="{2DE4AC34-2D3A-59F5-2975-D26BAB1B728E}"/>
                </a:ext>
              </a:extLst>
            </p:cNvPr>
            <p:cNvSpPr>
              <a:spLocks/>
            </p:cNvSpPr>
            <p:nvPr userDrawn="1"/>
          </p:nvSpPr>
          <p:spPr>
            <a:xfrm>
              <a:off x="8025125" y="1373085"/>
              <a:ext cx="3156397" cy="2240802"/>
            </a:xfrm>
            <a:custGeom>
              <a:avLst/>
              <a:gdLst>
                <a:gd name="connsiteX0" fmla="*/ 4003925 w 4013865"/>
                <a:gd name="connsiteY0" fmla="*/ 0 h 1961937"/>
                <a:gd name="connsiteX1" fmla="*/ 4013865 w 4013865"/>
                <a:gd name="connsiteY1" fmla="*/ 0 h 1961937"/>
                <a:gd name="connsiteX2" fmla="*/ 4003925 w 4013865"/>
                <a:gd name="connsiteY2" fmla="*/ 133382 h 1961937"/>
                <a:gd name="connsiteX3" fmla="*/ 309444 w 4013865"/>
                <a:gd name="connsiteY3" fmla="*/ 0 h 1961937"/>
                <a:gd name="connsiteX4" fmla="*/ 3664101 w 4013865"/>
                <a:gd name="connsiteY4" fmla="*/ 0 h 1961937"/>
                <a:gd name="connsiteX5" fmla="*/ 3570036 w 4013865"/>
                <a:gd name="connsiteY5" fmla="*/ 1961937 h 1961937"/>
                <a:gd name="connsiteX6" fmla="*/ 0 w 4013865"/>
                <a:gd name="connsiteY6" fmla="*/ 1961937 h 1961937"/>
                <a:gd name="connsiteX0" fmla="*/ 4003925 w 4013865"/>
                <a:gd name="connsiteY0" fmla="*/ 30560 h 1992497"/>
                <a:gd name="connsiteX1" fmla="*/ 4013865 w 4013865"/>
                <a:gd name="connsiteY1" fmla="*/ 30560 h 1992497"/>
                <a:gd name="connsiteX2" fmla="*/ 4003925 w 4013865"/>
                <a:gd name="connsiteY2" fmla="*/ 163942 h 1992497"/>
                <a:gd name="connsiteX3" fmla="*/ 4003925 w 4013865"/>
                <a:gd name="connsiteY3" fmla="*/ 30560 h 1992497"/>
                <a:gd name="connsiteX4" fmla="*/ 463859 w 4013865"/>
                <a:gd name="connsiteY4" fmla="*/ 0 h 1992497"/>
                <a:gd name="connsiteX5" fmla="*/ 3664101 w 4013865"/>
                <a:gd name="connsiteY5" fmla="*/ 30560 h 1992497"/>
                <a:gd name="connsiteX6" fmla="*/ 3570036 w 4013865"/>
                <a:gd name="connsiteY6" fmla="*/ 1992497 h 1992497"/>
                <a:gd name="connsiteX7" fmla="*/ 0 w 4013865"/>
                <a:gd name="connsiteY7" fmla="*/ 1992497 h 1992497"/>
                <a:gd name="connsiteX8" fmla="*/ 463859 w 4013865"/>
                <a:gd name="connsiteY8" fmla="*/ 0 h 1992497"/>
                <a:gd name="connsiteX0" fmla="*/ 4003925 w 4013865"/>
                <a:gd name="connsiteY0" fmla="*/ 10187 h 1972124"/>
                <a:gd name="connsiteX1" fmla="*/ 4013865 w 4013865"/>
                <a:gd name="connsiteY1" fmla="*/ 10187 h 1972124"/>
                <a:gd name="connsiteX2" fmla="*/ 4003925 w 4013865"/>
                <a:gd name="connsiteY2" fmla="*/ 143569 h 1972124"/>
                <a:gd name="connsiteX3" fmla="*/ 4003925 w 4013865"/>
                <a:gd name="connsiteY3" fmla="*/ 10187 h 1972124"/>
                <a:gd name="connsiteX4" fmla="*/ 479301 w 4013865"/>
                <a:gd name="connsiteY4" fmla="*/ 0 h 1972124"/>
                <a:gd name="connsiteX5" fmla="*/ 3664101 w 4013865"/>
                <a:gd name="connsiteY5" fmla="*/ 10187 h 1972124"/>
                <a:gd name="connsiteX6" fmla="*/ 3570036 w 4013865"/>
                <a:gd name="connsiteY6" fmla="*/ 1972124 h 1972124"/>
                <a:gd name="connsiteX7" fmla="*/ 0 w 4013865"/>
                <a:gd name="connsiteY7" fmla="*/ 1972124 h 1972124"/>
                <a:gd name="connsiteX8" fmla="*/ 479301 w 4013865"/>
                <a:gd name="connsiteY8" fmla="*/ 0 h 197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3865" h="1972124">
                  <a:moveTo>
                    <a:pt x="4003925" y="10187"/>
                  </a:moveTo>
                  <a:lnTo>
                    <a:pt x="4013865" y="10187"/>
                  </a:lnTo>
                  <a:lnTo>
                    <a:pt x="4003925" y="143569"/>
                  </a:lnTo>
                  <a:lnTo>
                    <a:pt x="4003925" y="10187"/>
                  </a:lnTo>
                  <a:close/>
                  <a:moveTo>
                    <a:pt x="479301" y="0"/>
                  </a:moveTo>
                  <a:lnTo>
                    <a:pt x="3664101" y="10187"/>
                  </a:lnTo>
                  <a:lnTo>
                    <a:pt x="3570036" y="1972124"/>
                  </a:lnTo>
                  <a:lnTo>
                    <a:pt x="0" y="1972124"/>
                  </a:lnTo>
                  <a:cubicBezTo>
                    <a:pt x="103148" y="1318145"/>
                    <a:pt x="376153" y="653979"/>
                    <a:pt x="479301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Parallelogramm 21">
              <a:extLst>
                <a:ext uri="{FF2B5EF4-FFF2-40B4-BE49-F238E27FC236}">
                  <a16:creationId xmlns:a16="http://schemas.microsoft.com/office/drawing/2014/main" id="{6EF20266-BE6E-5B1F-AE31-B96ACFC26C3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025125" y="1377958"/>
              <a:ext cx="414428" cy="2229228"/>
            </a:xfrm>
            <a:prstGeom prst="parallelogram">
              <a:avLst>
                <a:gd name="adj" fmla="val 8680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</p:grpSp>
      <p:sp>
        <p:nvSpPr>
          <p:cNvPr id="11" name="Bildplatzhalter 38">
            <a:extLst>
              <a:ext uri="{FF2B5EF4-FFF2-40B4-BE49-F238E27FC236}">
                <a16:creationId xmlns:a16="http://schemas.microsoft.com/office/drawing/2014/main" id="{9334F60E-92A0-6E91-4EDB-75C6DC37CC2C}"/>
              </a:ext>
            </a:extLst>
          </p:cNvPr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9822829" y="3784972"/>
            <a:ext cx="1892921" cy="2232430"/>
          </a:xfrm>
          <a:prstGeom prst="parallelogram">
            <a:avLst>
              <a:gd name="adj" fmla="val 1647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tx2">
                  <a:alpha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50" i="1">
                <a:solidFill>
                  <a:schemeClr val="tx2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de-DE"/>
              <a:t>Bild (Projekt- </a:t>
            </a:r>
            <a:r>
              <a:rPr lang="de-DE" err="1"/>
              <a:t>mitglied</a:t>
            </a:r>
            <a:r>
              <a:rPr lang="de-DE"/>
              <a:t>)</a:t>
            </a:r>
          </a:p>
          <a:p>
            <a:r>
              <a:rPr lang="de-DE"/>
              <a:t>Transparenz auf 0% stellen</a:t>
            </a:r>
          </a:p>
        </p:txBody>
      </p:sp>
      <p:sp>
        <p:nvSpPr>
          <p:cNvPr id="12" name="Textplatzhalter 48">
            <a:extLst>
              <a:ext uri="{FF2B5EF4-FFF2-40B4-BE49-F238E27FC236}">
                <a16:creationId xmlns:a16="http://schemas.microsoft.com/office/drawing/2014/main" id="{5E88AA45-A4C5-C062-3D93-8B5904E5918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99462" y="3932193"/>
            <a:ext cx="1323367" cy="458425"/>
          </a:xfrm>
        </p:spPr>
        <p:txBody>
          <a:bodyPr lIns="36000" rIns="36000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13" name="Textplatzhalter 48">
            <a:extLst>
              <a:ext uri="{FF2B5EF4-FFF2-40B4-BE49-F238E27FC236}">
                <a16:creationId xmlns:a16="http://schemas.microsoft.com/office/drawing/2014/main" id="{12C02122-CFBA-7CAC-1C92-C0DD24FD7D5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00766" y="4485125"/>
            <a:ext cx="1284841" cy="1411820"/>
          </a:xfrm>
        </p:spPr>
        <p:txBody>
          <a:bodyPr lIns="36000" rIns="3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B.Sc. Aktueller Studiengang  </a:t>
            </a:r>
          </a:p>
          <a:p>
            <a:pPr lvl="0"/>
            <a:r>
              <a:rPr lang="de-DE"/>
              <a:t>Schwerpunkt/</a:t>
            </a:r>
            <a:r>
              <a:rPr lang="de-DE" err="1"/>
              <a:t>e</a:t>
            </a:r>
            <a:r>
              <a:rPr lang="de-DE"/>
              <a:t>: </a:t>
            </a:r>
            <a:r>
              <a:rPr lang="de-DE" err="1"/>
              <a:t>Empirical</a:t>
            </a:r>
            <a:r>
              <a:rPr lang="de-DE"/>
              <a:t> Economics</a:t>
            </a:r>
          </a:p>
          <a:p>
            <a:pPr lvl="0"/>
            <a:r>
              <a:rPr lang="de-DE"/>
              <a:t>B.Sc. Zweiter Studiengang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9679310-B566-8E36-0F4E-2BB4063BA748}"/>
              </a:ext>
            </a:extLst>
          </p:cNvPr>
          <p:cNvGrpSpPr/>
          <p:nvPr userDrawn="1"/>
        </p:nvGrpSpPr>
        <p:grpSpPr>
          <a:xfrm>
            <a:off x="4276631" y="3781700"/>
            <a:ext cx="3220940" cy="2240802"/>
            <a:chOff x="8025125" y="1373085"/>
            <a:chExt cx="3156397" cy="224080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F436348E-8677-8455-A39A-6F4C2E123E78}"/>
                </a:ext>
              </a:extLst>
            </p:cNvPr>
            <p:cNvSpPr>
              <a:spLocks/>
            </p:cNvSpPr>
            <p:nvPr userDrawn="1"/>
          </p:nvSpPr>
          <p:spPr>
            <a:xfrm>
              <a:off x="8025125" y="1373085"/>
              <a:ext cx="3156397" cy="2240802"/>
            </a:xfrm>
            <a:custGeom>
              <a:avLst/>
              <a:gdLst>
                <a:gd name="connsiteX0" fmla="*/ 4003925 w 4013865"/>
                <a:gd name="connsiteY0" fmla="*/ 0 h 1961937"/>
                <a:gd name="connsiteX1" fmla="*/ 4013865 w 4013865"/>
                <a:gd name="connsiteY1" fmla="*/ 0 h 1961937"/>
                <a:gd name="connsiteX2" fmla="*/ 4003925 w 4013865"/>
                <a:gd name="connsiteY2" fmla="*/ 133382 h 1961937"/>
                <a:gd name="connsiteX3" fmla="*/ 309444 w 4013865"/>
                <a:gd name="connsiteY3" fmla="*/ 0 h 1961937"/>
                <a:gd name="connsiteX4" fmla="*/ 3664101 w 4013865"/>
                <a:gd name="connsiteY4" fmla="*/ 0 h 1961937"/>
                <a:gd name="connsiteX5" fmla="*/ 3570036 w 4013865"/>
                <a:gd name="connsiteY5" fmla="*/ 1961937 h 1961937"/>
                <a:gd name="connsiteX6" fmla="*/ 0 w 4013865"/>
                <a:gd name="connsiteY6" fmla="*/ 1961937 h 1961937"/>
                <a:gd name="connsiteX0" fmla="*/ 4003925 w 4013865"/>
                <a:gd name="connsiteY0" fmla="*/ 30560 h 1992497"/>
                <a:gd name="connsiteX1" fmla="*/ 4013865 w 4013865"/>
                <a:gd name="connsiteY1" fmla="*/ 30560 h 1992497"/>
                <a:gd name="connsiteX2" fmla="*/ 4003925 w 4013865"/>
                <a:gd name="connsiteY2" fmla="*/ 163942 h 1992497"/>
                <a:gd name="connsiteX3" fmla="*/ 4003925 w 4013865"/>
                <a:gd name="connsiteY3" fmla="*/ 30560 h 1992497"/>
                <a:gd name="connsiteX4" fmla="*/ 463859 w 4013865"/>
                <a:gd name="connsiteY4" fmla="*/ 0 h 1992497"/>
                <a:gd name="connsiteX5" fmla="*/ 3664101 w 4013865"/>
                <a:gd name="connsiteY5" fmla="*/ 30560 h 1992497"/>
                <a:gd name="connsiteX6" fmla="*/ 3570036 w 4013865"/>
                <a:gd name="connsiteY6" fmla="*/ 1992497 h 1992497"/>
                <a:gd name="connsiteX7" fmla="*/ 0 w 4013865"/>
                <a:gd name="connsiteY7" fmla="*/ 1992497 h 1992497"/>
                <a:gd name="connsiteX8" fmla="*/ 463859 w 4013865"/>
                <a:gd name="connsiteY8" fmla="*/ 0 h 1992497"/>
                <a:gd name="connsiteX0" fmla="*/ 4003925 w 4013865"/>
                <a:gd name="connsiteY0" fmla="*/ 10187 h 1972124"/>
                <a:gd name="connsiteX1" fmla="*/ 4013865 w 4013865"/>
                <a:gd name="connsiteY1" fmla="*/ 10187 h 1972124"/>
                <a:gd name="connsiteX2" fmla="*/ 4003925 w 4013865"/>
                <a:gd name="connsiteY2" fmla="*/ 143569 h 1972124"/>
                <a:gd name="connsiteX3" fmla="*/ 4003925 w 4013865"/>
                <a:gd name="connsiteY3" fmla="*/ 10187 h 1972124"/>
                <a:gd name="connsiteX4" fmla="*/ 479301 w 4013865"/>
                <a:gd name="connsiteY4" fmla="*/ 0 h 1972124"/>
                <a:gd name="connsiteX5" fmla="*/ 3664101 w 4013865"/>
                <a:gd name="connsiteY5" fmla="*/ 10187 h 1972124"/>
                <a:gd name="connsiteX6" fmla="*/ 3570036 w 4013865"/>
                <a:gd name="connsiteY6" fmla="*/ 1972124 h 1972124"/>
                <a:gd name="connsiteX7" fmla="*/ 0 w 4013865"/>
                <a:gd name="connsiteY7" fmla="*/ 1972124 h 1972124"/>
                <a:gd name="connsiteX8" fmla="*/ 479301 w 4013865"/>
                <a:gd name="connsiteY8" fmla="*/ 0 h 197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3865" h="1972124">
                  <a:moveTo>
                    <a:pt x="4003925" y="10187"/>
                  </a:moveTo>
                  <a:lnTo>
                    <a:pt x="4013865" y="10187"/>
                  </a:lnTo>
                  <a:lnTo>
                    <a:pt x="4003925" y="143569"/>
                  </a:lnTo>
                  <a:lnTo>
                    <a:pt x="4003925" y="10187"/>
                  </a:lnTo>
                  <a:close/>
                  <a:moveTo>
                    <a:pt x="479301" y="0"/>
                  </a:moveTo>
                  <a:lnTo>
                    <a:pt x="3664101" y="10187"/>
                  </a:lnTo>
                  <a:lnTo>
                    <a:pt x="3570036" y="1972124"/>
                  </a:lnTo>
                  <a:lnTo>
                    <a:pt x="0" y="1972124"/>
                  </a:lnTo>
                  <a:cubicBezTo>
                    <a:pt x="103148" y="1318145"/>
                    <a:pt x="376153" y="653979"/>
                    <a:pt x="479301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Parallelogramm 21">
              <a:extLst>
                <a:ext uri="{FF2B5EF4-FFF2-40B4-BE49-F238E27FC236}">
                  <a16:creationId xmlns:a16="http://schemas.microsoft.com/office/drawing/2014/main" id="{930B84C8-F898-3B4C-EEBB-A6C934A1FF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025125" y="1377958"/>
              <a:ext cx="414428" cy="2229228"/>
            </a:xfrm>
            <a:prstGeom prst="parallelogram">
              <a:avLst>
                <a:gd name="adj" fmla="val 8680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>
                <a:solidFill>
                  <a:schemeClr val="accent5"/>
                </a:solidFill>
              </a:endParaRPr>
            </a:p>
          </p:txBody>
        </p:sp>
      </p:grpSp>
      <p:sp>
        <p:nvSpPr>
          <p:cNvPr id="29" name="Bildplatzhalter 38">
            <a:extLst>
              <a:ext uri="{FF2B5EF4-FFF2-40B4-BE49-F238E27FC236}">
                <a16:creationId xmlns:a16="http://schemas.microsoft.com/office/drawing/2014/main" id="{213ED87A-BAA3-884F-D8FC-50CB9F3497BA}"/>
              </a:ext>
            </a:extLst>
          </p:cNvPr>
          <p:cNvSpPr>
            <a:spLocks noGrp="1" noChangeAspect="1"/>
          </p:cNvSpPr>
          <p:nvPr>
            <p:ph type="pic" sz="quarter" idx="56" hasCustomPrompt="1"/>
          </p:nvPr>
        </p:nvSpPr>
        <p:spPr>
          <a:xfrm>
            <a:off x="6075705" y="3784972"/>
            <a:ext cx="1892921" cy="2232430"/>
          </a:xfrm>
          <a:prstGeom prst="parallelogram">
            <a:avLst>
              <a:gd name="adj" fmla="val 1647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tx2">
                  <a:alpha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50" i="1">
                <a:solidFill>
                  <a:schemeClr val="tx2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de-DE"/>
              <a:t>Bild (Projekt- </a:t>
            </a:r>
            <a:r>
              <a:rPr lang="de-DE" err="1"/>
              <a:t>mitglied</a:t>
            </a:r>
            <a:r>
              <a:rPr lang="de-DE"/>
              <a:t>)</a:t>
            </a:r>
          </a:p>
          <a:p>
            <a:r>
              <a:rPr lang="de-DE"/>
              <a:t>Transparenz auf 0% stellen</a:t>
            </a:r>
          </a:p>
        </p:txBody>
      </p:sp>
      <p:sp>
        <p:nvSpPr>
          <p:cNvPr id="30" name="Textplatzhalter 48">
            <a:extLst>
              <a:ext uri="{FF2B5EF4-FFF2-40B4-BE49-F238E27FC236}">
                <a16:creationId xmlns:a16="http://schemas.microsoft.com/office/drawing/2014/main" id="{2786C7F2-BDB0-84F3-231C-6FA59D12FD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752338" y="3932193"/>
            <a:ext cx="1323367" cy="458425"/>
          </a:xfrm>
        </p:spPr>
        <p:txBody>
          <a:bodyPr lIns="36000" rIns="36000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1" name="Textplatzhalter 48">
            <a:extLst>
              <a:ext uri="{FF2B5EF4-FFF2-40B4-BE49-F238E27FC236}">
                <a16:creationId xmlns:a16="http://schemas.microsoft.com/office/drawing/2014/main" id="{DC3CF90D-AA9E-9EF2-F8D5-E973AE4DBEC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753642" y="4485125"/>
            <a:ext cx="1284841" cy="1411820"/>
          </a:xfrm>
        </p:spPr>
        <p:txBody>
          <a:bodyPr lIns="36000" rIns="3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B.Sc. Aktueller Studiengang  </a:t>
            </a:r>
          </a:p>
          <a:p>
            <a:pPr lvl="0"/>
            <a:r>
              <a:rPr lang="de-DE"/>
              <a:t>Schwerpunkt/</a:t>
            </a:r>
            <a:r>
              <a:rPr lang="de-DE" err="1"/>
              <a:t>e</a:t>
            </a:r>
            <a:r>
              <a:rPr lang="de-DE"/>
              <a:t>: </a:t>
            </a:r>
            <a:r>
              <a:rPr lang="de-DE" err="1"/>
              <a:t>Empirical</a:t>
            </a:r>
            <a:r>
              <a:rPr lang="de-DE"/>
              <a:t> Economics</a:t>
            </a:r>
          </a:p>
          <a:p>
            <a:pPr lvl="0"/>
            <a:r>
              <a:rPr lang="de-DE"/>
              <a:t>B.Sc. Zweiter Studiengang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FE67213-0D5E-41CD-8FC6-CD0ADE74C98E}"/>
              </a:ext>
            </a:extLst>
          </p:cNvPr>
          <p:cNvGrpSpPr/>
          <p:nvPr userDrawn="1"/>
        </p:nvGrpSpPr>
        <p:grpSpPr>
          <a:xfrm>
            <a:off x="491832" y="3781700"/>
            <a:ext cx="3220940" cy="2240802"/>
            <a:chOff x="8025125" y="1373085"/>
            <a:chExt cx="3156397" cy="224080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3" name="Freihandform: Form 26">
              <a:extLst>
                <a:ext uri="{FF2B5EF4-FFF2-40B4-BE49-F238E27FC236}">
                  <a16:creationId xmlns:a16="http://schemas.microsoft.com/office/drawing/2014/main" id="{6BC67B68-3ABE-8A40-B00A-04DAFBD41198}"/>
                </a:ext>
              </a:extLst>
            </p:cNvPr>
            <p:cNvSpPr>
              <a:spLocks/>
            </p:cNvSpPr>
            <p:nvPr userDrawn="1"/>
          </p:nvSpPr>
          <p:spPr>
            <a:xfrm>
              <a:off x="8025125" y="1373085"/>
              <a:ext cx="3156397" cy="2240802"/>
            </a:xfrm>
            <a:custGeom>
              <a:avLst/>
              <a:gdLst>
                <a:gd name="connsiteX0" fmla="*/ 4003925 w 4013865"/>
                <a:gd name="connsiteY0" fmla="*/ 0 h 1961937"/>
                <a:gd name="connsiteX1" fmla="*/ 4013865 w 4013865"/>
                <a:gd name="connsiteY1" fmla="*/ 0 h 1961937"/>
                <a:gd name="connsiteX2" fmla="*/ 4003925 w 4013865"/>
                <a:gd name="connsiteY2" fmla="*/ 133382 h 1961937"/>
                <a:gd name="connsiteX3" fmla="*/ 309444 w 4013865"/>
                <a:gd name="connsiteY3" fmla="*/ 0 h 1961937"/>
                <a:gd name="connsiteX4" fmla="*/ 3664101 w 4013865"/>
                <a:gd name="connsiteY4" fmla="*/ 0 h 1961937"/>
                <a:gd name="connsiteX5" fmla="*/ 3570036 w 4013865"/>
                <a:gd name="connsiteY5" fmla="*/ 1961937 h 1961937"/>
                <a:gd name="connsiteX6" fmla="*/ 0 w 4013865"/>
                <a:gd name="connsiteY6" fmla="*/ 1961937 h 1961937"/>
                <a:gd name="connsiteX0" fmla="*/ 4003925 w 4013865"/>
                <a:gd name="connsiteY0" fmla="*/ 30560 h 1992497"/>
                <a:gd name="connsiteX1" fmla="*/ 4013865 w 4013865"/>
                <a:gd name="connsiteY1" fmla="*/ 30560 h 1992497"/>
                <a:gd name="connsiteX2" fmla="*/ 4003925 w 4013865"/>
                <a:gd name="connsiteY2" fmla="*/ 163942 h 1992497"/>
                <a:gd name="connsiteX3" fmla="*/ 4003925 w 4013865"/>
                <a:gd name="connsiteY3" fmla="*/ 30560 h 1992497"/>
                <a:gd name="connsiteX4" fmla="*/ 463859 w 4013865"/>
                <a:gd name="connsiteY4" fmla="*/ 0 h 1992497"/>
                <a:gd name="connsiteX5" fmla="*/ 3664101 w 4013865"/>
                <a:gd name="connsiteY5" fmla="*/ 30560 h 1992497"/>
                <a:gd name="connsiteX6" fmla="*/ 3570036 w 4013865"/>
                <a:gd name="connsiteY6" fmla="*/ 1992497 h 1992497"/>
                <a:gd name="connsiteX7" fmla="*/ 0 w 4013865"/>
                <a:gd name="connsiteY7" fmla="*/ 1992497 h 1992497"/>
                <a:gd name="connsiteX8" fmla="*/ 463859 w 4013865"/>
                <a:gd name="connsiteY8" fmla="*/ 0 h 1992497"/>
                <a:gd name="connsiteX0" fmla="*/ 4003925 w 4013865"/>
                <a:gd name="connsiteY0" fmla="*/ 10187 h 1972124"/>
                <a:gd name="connsiteX1" fmla="*/ 4013865 w 4013865"/>
                <a:gd name="connsiteY1" fmla="*/ 10187 h 1972124"/>
                <a:gd name="connsiteX2" fmla="*/ 4003925 w 4013865"/>
                <a:gd name="connsiteY2" fmla="*/ 143569 h 1972124"/>
                <a:gd name="connsiteX3" fmla="*/ 4003925 w 4013865"/>
                <a:gd name="connsiteY3" fmla="*/ 10187 h 1972124"/>
                <a:gd name="connsiteX4" fmla="*/ 479301 w 4013865"/>
                <a:gd name="connsiteY4" fmla="*/ 0 h 1972124"/>
                <a:gd name="connsiteX5" fmla="*/ 3664101 w 4013865"/>
                <a:gd name="connsiteY5" fmla="*/ 10187 h 1972124"/>
                <a:gd name="connsiteX6" fmla="*/ 3570036 w 4013865"/>
                <a:gd name="connsiteY6" fmla="*/ 1972124 h 1972124"/>
                <a:gd name="connsiteX7" fmla="*/ 0 w 4013865"/>
                <a:gd name="connsiteY7" fmla="*/ 1972124 h 1972124"/>
                <a:gd name="connsiteX8" fmla="*/ 479301 w 4013865"/>
                <a:gd name="connsiteY8" fmla="*/ 0 h 197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3865" h="1972124">
                  <a:moveTo>
                    <a:pt x="4003925" y="10187"/>
                  </a:moveTo>
                  <a:lnTo>
                    <a:pt x="4013865" y="10187"/>
                  </a:lnTo>
                  <a:lnTo>
                    <a:pt x="4003925" y="143569"/>
                  </a:lnTo>
                  <a:lnTo>
                    <a:pt x="4003925" y="10187"/>
                  </a:lnTo>
                  <a:close/>
                  <a:moveTo>
                    <a:pt x="479301" y="0"/>
                  </a:moveTo>
                  <a:lnTo>
                    <a:pt x="3664101" y="10187"/>
                  </a:lnTo>
                  <a:lnTo>
                    <a:pt x="3570036" y="1972124"/>
                  </a:lnTo>
                  <a:lnTo>
                    <a:pt x="0" y="1972124"/>
                  </a:lnTo>
                  <a:cubicBezTo>
                    <a:pt x="103148" y="1318145"/>
                    <a:pt x="376153" y="653979"/>
                    <a:pt x="479301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Parallelogramm 21">
              <a:extLst>
                <a:ext uri="{FF2B5EF4-FFF2-40B4-BE49-F238E27FC236}">
                  <a16:creationId xmlns:a16="http://schemas.microsoft.com/office/drawing/2014/main" id="{C8EE8DCF-4AD4-1855-B8CC-7527B3B5AB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025125" y="1377958"/>
              <a:ext cx="414428" cy="2229228"/>
            </a:xfrm>
            <a:prstGeom prst="parallelogram">
              <a:avLst>
                <a:gd name="adj" fmla="val 8680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</p:grpSp>
      <p:sp>
        <p:nvSpPr>
          <p:cNvPr id="35" name="Bildplatzhalter 38">
            <a:extLst>
              <a:ext uri="{FF2B5EF4-FFF2-40B4-BE49-F238E27FC236}">
                <a16:creationId xmlns:a16="http://schemas.microsoft.com/office/drawing/2014/main" id="{500AB0CD-E981-20DD-22C2-858C34C24ECA}"/>
              </a:ext>
            </a:extLst>
          </p:cNvPr>
          <p:cNvSpPr>
            <a:spLocks noGrp="1" noChangeAspect="1"/>
          </p:cNvSpPr>
          <p:nvPr>
            <p:ph type="pic" sz="quarter" idx="59" hasCustomPrompt="1"/>
          </p:nvPr>
        </p:nvSpPr>
        <p:spPr>
          <a:xfrm>
            <a:off x="2290906" y="3784972"/>
            <a:ext cx="1892921" cy="2232430"/>
          </a:xfrm>
          <a:prstGeom prst="parallelogram">
            <a:avLst>
              <a:gd name="adj" fmla="val 1647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tx2">
                  <a:alpha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50" i="1">
                <a:solidFill>
                  <a:schemeClr val="tx2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de-DE"/>
              <a:t>Bild (Projekt- </a:t>
            </a:r>
            <a:r>
              <a:rPr lang="de-DE" err="1"/>
              <a:t>mitglied</a:t>
            </a:r>
            <a:r>
              <a:rPr lang="de-DE"/>
              <a:t>)</a:t>
            </a:r>
          </a:p>
          <a:p>
            <a:r>
              <a:rPr lang="de-DE"/>
              <a:t>Transparenz auf 0% stellen</a:t>
            </a:r>
          </a:p>
        </p:txBody>
      </p:sp>
      <p:sp>
        <p:nvSpPr>
          <p:cNvPr id="36" name="Textplatzhalter 48">
            <a:extLst>
              <a:ext uri="{FF2B5EF4-FFF2-40B4-BE49-F238E27FC236}">
                <a16:creationId xmlns:a16="http://schemas.microsoft.com/office/drawing/2014/main" id="{68E808E5-A000-CF2F-C25A-36A769F2964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67539" y="3932193"/>
            <a:ext cx="1323367" cy="458425"/>
          </a:xfrm>
        </p:spPr>
        <p:txBody>
          <a:bodyPr lIns="36000" rIns="36000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7" name="Textplatzhalter 48">
            <a:extLst>
              <a:ext uri="{FF2B5EF4-FFF2-40B4-BE49-F238E27FC236}">
                <a16:creationId xmlns:a16="http://schemas.microsoft.com/office/drawing/2014/main" id="{F3E8776F-F5AB-B99C-60A4-46DCC9C6F8B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68843" y="4485125"/>
            <a:ext cx="1284841" cy="1411820"/>
          </a:xfrm>
        </p:spPr>
        <p:txBody>
          <a:bodyPr lIns="36000" rIns="3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ssistant" panose="00000500000000000000" pitchFamily="2" charset="-79"/>
              </a:defRPr>
            </a:lvl1pPr>
          </a:lstStyle>
          <a:p>
            <a:pPr lvl="0"/>
            <a:r>
              <a:rPr lang="de-DE"/>
              <a:t>B.Sc. Aktueller Studiengang  </a:t>
            </a:r>
          </a:p>
          <a:p>
            <a:pPr lvl="0"/>
            <a:r>
              <a:rPr lang="de-DE"/>
              <a:t>Schwerpunkt/</a:t>
            </a:r>
            <a:r>
              <a:rPr lang="de-DE" err="1"/>
              <a:t>e</a:t>
            </a:r>
            <a:r>
              <a:rPr lang="de-DE"/>
              <a:t>: </a:t>
            </a:r>
            <a:r>
              <a:rPr lang="de-DE" err="1"/>
              <a:t>Empirical</a:t>
            </a:r>
            <a:r>
              <a:rPr lang="de-DE"/>
              <a:t> Economics</a:t>
            </a:r>
          </a:p>
          <a:p>
            <a:pPr lvl="0"/>
            <a:r>
              <a:rPr lang="de-DE"/>
              <a:t>B.Sc. Zweiter Studiengang</a:t>
            </a:r>
          </a:p>
        </p:txBody>
      </p:sp>
      <p:sp>
        <p:nvSpPr>
          <p:cNvPr id="3" name="Textplatzhalter 18">
            <a:extLst>
              <a:ext uri="{FF2B5EF4-FFF2-40B4-BE49-F238E27FC236}">
                <a16:creationId xmlns:a16="http://schemas.microsoft.com/office/drawing/2014/main" id="{10A29BD0-064B-EA26-033E-9E7B1C34E4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7503" y="912764"/>
            <a:ext cx="10564825" cy="288000"/>
          </a:xfrm>
          <a:prstGeom prst="rect">
            <a:avLst/>
          </a:prstGeom>
        </p:spPr>
        <p:txBody>
          <a:bodyPr lIns="90000" rIns="90000" anchor="t">
            <a:noAutofit/>
          </a:bodyPr>
          <a:lstStyle>
            <a:lvl1pPr marL="0" indent="0">
              <a:buNone/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Subtitle, One Line (Font Size14)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3A70E19-0726-CF2B-EDFF-6277B5DFFC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04" y="228600"/>
            <a:ext cx="10564825" cy="686916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Mastertitelformat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81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FBAE40"/>
          </p15:clr>
        </p15:guide>
        <p15:guide id="2" pos="7380">
          <p15:clr>
            <a:srgbClr val="FBAE40"/>
          </p15:clr>
        </p15:guide>
        <p15:guide id="3" orient="horz" pos="218">
          <p15:clr>
            <a:srgbClr val="FBAE40"/>
          </p15:clr>
        </p15:guide>
        <p15:guide id="4" orient="horz" pos="662">
          <p15:clr>
            <a:srgbClr val="FBAE40"/>
          </p15:clr>
        </p15:guide>
        <p15:guide id="5" orient="horz" pos="2183" userDrawn="1">
          <p15:clr>
            <a:srgbClr val="FBAE40"/>
          </p15:clr>
        </p15:guide>
        <p15:guide id="6" orient="horz" pos="3857">
          <p15:clr>
            <a:srgbClr val="FBAE40"/>
          </p15:clr>
        </p15:guide>
        <p15:guide id="7" orient="horz" pos="4040">
          <p15:clr>
            <a:srgbClr val="FBAE40"/>
          </p15:clr>
        </p15:guide>
        <p15:guide id="8" orient="horz" pos="42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2931942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5EC556E-A1B3-0A42-B876-66928F5D9A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95385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de-DE" sz="800" b="0" i="0" baseline="0">
              <a:latin typeface="Verdana" panose="020B0604030504040204" pitchFamily="34" charset="0"/>
              <a:ea typeface="+mn-ea"/>
              <a:sym typeface="Verdan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4B21B-E669-344C-B2C2-CB4135A71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160918"/>
            <a:ext cx="11224684" cy="701474"/>
          </a:xfrm>
        </p:spPr>
        <p:txBody>
          <a:bodyPr vert="horz"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Textplatzhalter 18">
            <a:extLst>
              <a:ext uri="{FF2B5EF4-FFF2-40B4-BE49-F238E27FC236}">
                <a16:creationId xmlns:a16="http://schemas.microsoft.com/office/drawing/2014/main" id="{7F18AE4C-ED38-CB2E-2530-70A91A40CD5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8948" y="835498"/>
            <a:ext cx="11224684" cy="257986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Subtitle, One Line (Font Size14)</a:t>
            </a:r>
          </a:p>
        </p:txBody>
      </p:sp>
    </p:spTree>
    <p:extLst>
      <p:ext uri="{BB962C8B-B14F-4D97-AF65-F5344CB8AC3E}">
        <p14:creationId xmlns:p14="http://schemas.microsoft.com/office/powerpoint/2010/main" val="2165744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01">
          <p15:clr>
            <a:srgbClr val="FBAE40"/>
          </p15:clr>
        </p15:guide>
        <p15:guide id="3" orient="horz" pos="777">
          <p15:clr>
            <a:srgbClr val="FBAE40"/>
          </p15:clr>
        </p15:guide>
        <p15:guide id="4" orient="horz" pos="390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C8758-9224-1947-A8DD-4B8398C5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5398E-1FFD-A14A-847F-335C3BBF0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8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7215538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5EC556E-A1B3-0A42-B876-66928F5D9A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95385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de-DE" sz="800" b="0" i="0" baseline="0">
              <a:latin typeface="Verdana" panose="020B0604030504040204" pitchFamily="34" charset="0"/>
              <a:ea typeface="+mn-ea"/>
              <a:sym typeface="Verdana" panose="020B0604030504040204" pitchFamily="34" charset="0"/>
            </a:endParaRPr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3AB0EA26-F09D-E145-B826-CF5F600C30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077" y="832378"/>
            <a:ext cx="11307323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200" b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Subtitle, One Line (Font Size14)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4B21B-E669-344C-B2C2-CB4135A7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D10E72-EF7E-429C-B4DE-D4419501E0C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42913" y="1233488"/>
            <a:ext cx="11307762" cy="49672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de-DE"/>
              <a:t>Platzhalter für Bild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15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01">
          <p15:clr>
            <a:srgbClr val="FBAE40"/>
          </p15:clr>
        </p15:guide>
        <p15:guide id="3" orient="horz" pos="777">
          <p15:clr>
            <a:srgbClr val="FBAE40"/>
          </p15:clr>
        </p15:guide>
        <p15:guide id="4" orient="horz" pos="390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0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wmf"/><Relationship Id="rId5" Type="http://schemas.openxmlformats.org/officeDocument/2006/relationships/image" Target="../media/image6.emf"/><Relationship Id="rId4" Type="http://schemas.openxmlformats.org/officeDocument/2006/relationships/oleObject" Target="../embeddings/oleObject9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13.xml"/><Relationship Id="rId9" Type="http://schemas.openxmlformats.org/officeDocument/2006/relationships/oleObject" Target="../embeddings/oleObject10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2.wmf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0.xml"/><Relationship Id="rId10" Type="http://schemas.openxmlformats.org/officeDocument/2006/relationships/oleObject" Target="../embeddings/oleObject17.bin"/><Relationship Id="rId4" Type="http://schemas.openxmlformats.org/officeDocument/2006/relationships/slideLayout" Target="../slideLayouts/slideLayout19.xml"/><Relationship Id="rId9" Type="http://schemas.openxmlformats.org/officeDocument/2006/relationships/tags" Target="../tags/tag29.xml"/><Relationship Id="rId14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26.xml"/><Relationship Id="rId9" Type="http://schemas.openxmlformats.org/officeDocument/2006/relationships/oleObject" Target="../embeddings/oleObject25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62C8500F-5A1F-2F70-D9C6-830783DD70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983804728"/>
              </p:ext>
            </p:extLst>
          </p:nvPr>
        </p:nvGraphicFramePr>
        <p:xfrm>
          <a:off x="2118" y="2118"/>
          <a:ext cx="1636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1" imgW="7772400" imgH="10058400" progId="TCLayout.ActiveDocument.1">
                  <p:embed/>
                </p:oleObj>
              </mc:Choice>
              <mc:Fallback>
                <p:oleObj name="think-cell Folie" r:id="rId11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62C8500F-5A1F-2F70-D9C6-830783DD70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1636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62979" y="359714"/>
            <a:ext cx="806365" cy="424688"/>
          </a:xfrm>
          <a:prstGeom prst="rect">
            <a:avLst/>
          </a:prstGeom>
        </p:spPr>
      </p:pic>
      <p:sp>
        <p:nvSpPr>
          <p:cNvPr id="8" name="Holder 3">
            <a:extLst>
              <a:ext uri="{FF2B5EF4-FFF2-40B4-BE49-F238E27FC236}">
                <a16:creationId xmlns:a16="http://schemas.microsoft.com/office/drawing/2014/main" id="{BA6A717F-8E61-CDD9-518D-931FFB57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503" y="1416684"/>
            <a:ext cx="1167699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Holder 4">
            <a:extLst>
              <a:ext uri="{FF2B5EF4-FFF2-40B4-BE49-F238E27FC236}">
                <a16:creationId xmlns:a16="http://schemas.microsoft.com/office/drawing/2014/main" id="{5862AC89-E219-B724-CF9F-58054F00C692}"/>
              </a:ext>
            </a:extLst>
          </p:cNvPr>
          <p:cNvSpPr txBox="1">
            <a:spLocks/>
          </p:cNvSpPr>
          <p:nvPr userDrawn="1"/>
        </p:nvSpPr>
        <p:spPr>
          <a:xfrm>
            <a:off x="257503" y="6509973"/>
            <a:ext cx="10612058" cy="12272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DE"/>
            </a:defPPr>
            <a:lvl1pPr marL="0" algn="l" defTabSz="914400" rtl="0" eaLnBrk="1" latinLnBrk="0" hangingPunct="1">
              <a:defRPr sz="9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5EBB04-FFF6-CE4D-A566-99DA9360E976}" type="slidenum">
              <a:rPr lang="de-DE" sz="1050" b="1" noProof="0" smtClean="0"/>
              <a:pPr/>
              <a:t>‹Nr.›</a:t>
            </a:fld>
            <a:r>
              <a:rPr lang="de-DE" noProof="0" dirty="0"/>
              <a:t>      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14</a:t>
            </a:r>
            <a:r>
              <a:rPr lang="en-US" sz="9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th</a:t>
            </a:r>
            <a:r>
              <a:rPr lang="de-DE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August 2024 </a:t>
            </a:r>
            <a:r>
              <a:rPr lang="de-DE" spc="40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</a:t>
            </a:r>
            <a:r>
              <a:rPr lang="de-DE" b="0" noProof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Laura Leschke,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Yilmaz, Luca Fober, Martin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Stierlen</a:t>
            </a:r>
            <a:r>
              <a:rPr lang="de-DE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900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Selin Yildiz</a:t>
            </a:r>
            <a:endParaRPr lang="de-DE" b="0" noProof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75393D51-6266-B346-F7D5-F95C1E87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03" y="225298"/>
            <a:ext cx="10518527" cy="9101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489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0" r:id="rId2"/>
    <p:sldLayoutId id="2147483685" r:id="rId3"/>
    <p:sldLayoutId id="2147483682" r:id="rId4"/>
    <p:sldLayoutId id="2147483688" r:id="rId5"/>
    <p:sldLayoutId id="2147483687" r:id="rId6"/>
    <p:sldLayoutId id="2147483689" r:id="rId7"/>
    <p:sldLayoutId id="2147483690" r:id="rId8"/>
  </p:sldLayoutIdLst>
  <p:hf hdr="0" dt="0"/>
  <p:txStyles>
    <p:title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000" b="1" kern="12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85750" indent="-28575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A88E915A-2EB1-8776-64DE-E95F1D45B5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899751645"/>
              </p:ext>
            </p:extLst>
          </p:nvPr>
        </p:nvGraphicFramePr>
        <p:xfrm>
          <a:off x="2118" y="2118"/>
          <a:ext cx="1636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A88E915A-2EB1-8776-64DE-E95F1D45B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1636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958400" y="432000"/>
            <a:ext cx="806365" cy="424688"/>
          </a:xfrm>
          <a:prstGeom prst="rect">
            <a:avLst/>
          </a:prstGeom>
        </p:spPr>
      </p:pic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4CCAF731-371E-716C-B527-1C058BB41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49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62C8500F-5A1F-2F70-D9C6-830783DD70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983804728"/>
              </p:ext>
            </p:extLst>
          </p:nvPr>
        </p:nvGraphicFramePr>
        <p:xfrm>
          <a:off x="2118" y="2118"/>
          <a:ext cx="1636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9" imgW="7772400" imgH="10058400" progId="TCLayout.ActiveDocument.1">
                  <p:embed/>
                </p:oleObj>
              </mc:Choice>
              <mc:Fallback>
                <p:oleObj name="think-cell Folie" r:id="rId9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62C8500F-5A1F-2F70-D9C6-830783DD70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1636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62979" y="359714"/>
            <a:ext cx="806365" cy="424688"/>
          </a:xfrm>
          <a:prstGeom prst="rect">
            <a:avLst/>
          </a:prstGeom>
        </p:spPr>
      </p:pic>
      <p:sp>
        <p:nvSpPr>
          <p:cNvPr id="8" name="Holder 3">
            <a:extLst>
              <a:ext uri="{FF2B5EF4-FFF2-40B4-BE49-F238E27FC236}">
                <a16:creationId xmlns:a16="http://schemas.microsoft.com/office/drawing/2014/main" id="{BA6A717F-8E61-CDD9-518D-931FFB57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503" y="1416684"/>
            <a:ext cx="1167699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Holder 4">
            <a:extLst>
              <a:ext uri="{FF2B5EF4-FFF2-40B4-BE49-F238E27FC236}">
                <a16:creationId xmlns:a16="http://schemas.microsoft.com/office/drawing/2014/main" id="{5862AC89-E219-B724-CF9F-58054F00C692}"/>
              </a:ext>
            </a:extLst>
          </p:cNvPr>
          <p:cNvSpPr txBox="1">
            <a:spLocks/>
          </p:cNvSpPr>
          <p:nvPr userDrawn="1"/>
        </p:nvSpPr>
        <p:spPr>
          <a:xfrm>
            <a:off x="257503" y="6509973"/>
            <a:ext cx="10612058" cy="12272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DE"/>
            </a:defPPr>
            <a:lvl1pPr marL="0" algn="l" defTabSz="914400" rtl="0" eaLnBrk="1" latinLnBrk="0" hangingPunct="1">
              <a:defRPr sz="9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5EBB04-FFF6-CE4D-A566-99DA9360E976}" type="slidenum">
              <a:rPr lang="de-DE" sz="1050" b="1" noProof="0" smtClean="0"/>
              <a:pPr/>
              <a:t>‹Nr.›</a:t>
            </a:fld>
            <a:r>
              <a:rPr lang="de-DE" noProof="0"/>
              <a:t>       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15</a:t>
            </a:r>
            <a:r>
              <a:rPr lang="en-US" sz="900" baseline="3000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th</a:t>
            </a:r>
            <a:r>
              <a:rPr lang="de-DE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 May 2024 </a:t>
            </a:r>
            <a:r>
              <a:rPr lang="de-DE" spc="4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|</a:t>
            </a:r>
            <a:r>
              <a:rPr lang="de-DE" b="0" noProof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Laura Leschke, </a:t>
            </a:r>
            <a:r>
              <a:rPr lang="de-DE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Hande</a:t>
            </a:r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 Yilmaz, Luca Fober, Martin </a:t>
            </a:r>
            <a:r>
              <a:rPr lang="de-DE" err="1">
                <a:solidFill>
                  <a:schemeClr val="tx1">
                    <a:lumMod val="50000"/>
                    <a:lumOff val="50000"/>
                  </a:schemeClr>
                </a:solidFill>
              </a:rPr>
              <a:t>Stierlen</a:t>
            </a:r>
            <a:r>
              <a:rPr lang="de-DE" sz="90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9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Selin Yildiz</a:t>
            </a:r>
            <a:endParaRPr lang="de-DE" b="0" noProof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75393D51-6266-B346-F7D5-F95C1E87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03" y="225298"/>
            <a:ext cx="10518527" cy="9101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055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</p:sldLayoutIdLst>
  <p:hf hdr="0" dt="0"/>
  <p:txStyles>
    <p:title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000" b="1" kern="12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85750" indent="-28575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62C8500F-5A1F-2F70-D9C6-830783DD70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759392865"/>
              </p:ext>
            </p:extLst>
          </p:nvPr>
        </p:nvGraphicFramePr>
        <p:xfrm>
          <a:off x="2118" y="2118"/>
          <a:ext cx="1636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7772400" imgH="10058400" progId="TCLayout.ActiveDocument.1">
                  <p:embed/>
                </p:oleObj>
              </mc:Choice>
              <mc:Fallback>
                <p:oleObj name="think-cell Folie" r:id="rId10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62C8500F-5A1F-2F70-D9C6-830783DD70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1636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15093" y="246318"/>
            <a:ext cx="806365" cy="424688"/>
          </a:xfrm>
          <a:prstGeom prst="rect">
            <a:avLst/>
          </a:prstGeom>
        </p:spPr>
      </p:pic>
      <p:sp>
        <p:nvSpPr>
          <p:cNvPr id="8" name="Holder 3">
            <a:extLst>
              <a:ext uri="{FF2B5EF4-FFF2-40B4-BE49-F238E27FC236}">
                <a16:creationId xmlns:a16="http://schemas.microsoft.com/office/drawing/2014/main" id="{BA6A717F-8E61-CDD9-518D-931FFB57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503" y="1416684"/>
            <a:ext cx="1167699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Holder 4">
            <a:extLst>
              <a:ext uri="{FF2B5EF4-FFF2-40B4-BE49-F238E27FC236}">
                <a16:creationId xmlns:a16="http://schemas.microsoft.com/office/drawing/2014/main" id="{5862AC89-E219-B724-CF9F-58054F00C692}"/>
              </a:ext>
            </a:extLst>
          </p:cNvPr>
          <p:cNvSpPr txBox="1">
            <a:spLocks/>
          </p:cNvSpPr>
          <p:nvPr userDrawn="1"/>
        </p:nvSpPr>
        <p:spPr>
          <a:xfrm>
            <a:off x="257503" y="6509973"/>
            <a:ext cx="10612058" cy="12272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DE"/>
            </a:defPPr>
            <a:lvl1pPr marL="0" algn="l" defTabSz="914400" rtl="0" eaLnBrk="1" latinLnBrk="0" hangingPunct="1">
              <a:defRPr sz="9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5EBB04-FFF6-CE4D-A566-99DA9360E976}" type="slidenum">
              <a:rPr lang="de-DE" sz="1050" b="1" noProof="0" smtClean="0"/>
              <a:pPr/>
              <a:t>‹Nr.›</a:t>
            </a:fld>
            <a:r>
              <a:rPr lang="de-DE" noProof="0"/>
              <a:t>       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17</a:t>
            </a:r>
            <a:r>
              <a:rPr lang="en-US" sz="900" baseline="3000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th</a:t>
            </a:r>
            <a:r>
              <a:rPr lang="de-DE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 June 2024 </a:t>
            </a:r>
            <a:r>
              <a:rPr lang="de-DE" spc="4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|</a:t>
            </a:r>
            <a:r>
              <a:rPr lang="de-DE" b="0" noProof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Selin Yildiz, Laura Leschke, </a:t>
            </a:r>
            <a:r>
              <a:rPr lang="de-DE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Hande</a:t>
            </a:r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 Yilmaz, Martin </a:t>
            </a:r>
            <a:r>
              <a:rPr lang="de-DE" err="1">
                <a:solidFill>
                  <a:schemeClr val="tx1">
                    <a:lumMod val="50000"/>
                    <a:lumOff val="50000"/>
                  </a:schemeClr>
                </a:solidFill>
              </a:rPr>
              <a:t>Stierlen</a:t>
            </a:r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, Luca Fober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75393D51-6266-B346-F7D5-F95C1E87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04" y="225298"/>
            <a:ext cx="10444550" cy="9101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Grafik 4" descr="Ein Bild, das Schrift, Grafiken, Grafikdesign, Text enthält.&#10;&#10;Automatisch generierte Beschreibung">
            <a:extLst>
              <a:ext uri="{FF2B5EF4-FFF2-40B4-BE49-F238E27FC236}">
                <a16:creationId xmlns:a16="http://schemas.microsoft.com/office/drawing/2014/main" id="{46BFCBAB-8065-6C0F-F8E9-510DEBCD285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561" y="781101"/>
            <a:ext cx="950406" cy="300210"/>
          </a:xfrm>
          <a:prstGeom prst="rect">
            <a:avLst/>
          </a:prstGeom>
        </p:spPr>
      </p:pic>
      <p:pic>
        <p:nvPicPr>
          <p:cNvPr id="6" name="Grafik 5" descr="Ein Bild, das Schrift, Grafiken, Screenshot, Schwarz enthält.&#10;&#10;Automatisch generierte Beschreibung">
            <a:extLst>
              <a:ext uri="{FF2B5EF4-FFF2-40B4-BE49-F238E27FC236}">
                <a16:creationId xmlns:a16="http://schemas.microsoft.com/office/drawing/2014/main" id="{7F9441B9-EAC4-D83A-9585-50DFAD4FE84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561" y="6386924"/>
            <a:ext cx="1465218" cy="2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1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</p:sldLayoutIdLst>
  <p:hf hdr="0" dt="0"/>
  <p:txStyles>
    <p:title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000" b="1" kern="12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85750" indent="-28575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62C8500F-5A1F-2F70-D9C6-830783DD70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983804728"/>
              </p:ext>
            </p:extLst>
          </p:nvPr>
        </p:nvGraphicFramePr>
        <p:xfrm>
          <a:off x="2118" y="2118"/>
          <a:ext cx="1636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9" imgW="7772400" imgH="10058400" progId="TCLayout.ActiveDocument.1">
                  <p:embed/>
                </p:oleObj>
              </mc:Choice>
              <mc:Fallback>
                <p:oleObj name="think-cell Folie" r:id="rId9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62C8500F-5A1F-2F70-D9C6-830783DD70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1636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62979" y="359714"/>
            <a:ext cx="806365" cy="424688"/>
          </a:xfrm>
          <a:prstGeom prst="rect">
            <a:avLst/>
          </a:prstGeom>
        </p:spPr>
      </p:pic>
      <p:sp>
        <p:nvSpPr>
          <p:cNvPr id="8" name="Holder 3">
            <a:extLst>
              <a:ext uri="{FF2B5EF4-FFF2-40B4-BE49-F238E27FC236}">
                <a16:creationId xmlns:a16="http://schemas.microsoft.com/office/drawing/2014/main" id="{BA6A717F-8E61-CDD9-518D-931FFB57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503" y="1416684"/>
            <a:ext cx="1167699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Holder 4">
            <a:extLst>
              <a:ext uri="{FF2B5EF4-FFF2-40B4-BE49-F238E27FC236}">
                <a16:creationId xmlns:a16="http://schemas.microsoft.com/office/drawing/2014/main" id="{5862AC89-E219-B724-CF9F-58054F00C692}"/>
              </a:ext>
            </a:extLst>
          </p:cNvPr>
          <p:cNvSpPr txBox="1">
            <a:spLocks/>
          </p:cNvSpPr>
          <p:nvPr userDrawn="1"/>
        </p:nvSpPr>
        <p:spPr>
          <a:xfrm>
            <a:off x="257503" y="6509973"/>
            <a:ext cx="10612058" cy="12272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DE"/>
            </a:defPPr>
            <a:lvl1pPr marL="0" algn="l" defTabSz="914400" rtl="0" eaLnBrk="1" latinLnBrk="0" hangingPunct="1">
              <a:defRPr sz="9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5EBB04-FFF6-CE4D-A566-99DA9360E976}" type="slidenum">
              <a:rPr lang="de-DE" sz="1050" b="1" noProof="0" smtClean="0"/>
              <a:pPr/>
              <a:t>‹Nr.›</a:t>
            </a:fld>
            <a:r>
              <a:rPr lang="de-DE" noProof="0"/>
              <a:t>       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17</a:t>
            </a:r>
            <a:r>
              <a:rPr lang="en-US" sz="900" baseline="3000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th</a:t>
            </a:r>
            <a:r>
              <a:rPr lang="de-DE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 July 2024 </a:t>
            </a:r>
            <a:r>
              <a:rPr lang="de-DE" spc="4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|</a:t>
            </a:r>
            <a:r>
              <a:rPr lang="de-DE" b="0" noProof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Laura Leschke, </a:t>
            </a:r>
            <a:r>
              <a:rPr lang="de-DE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Hande</a:t>
            </a:r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 Yilmaz, Luca Fober, Martin </a:t>
            </a:r>
            <a:r>
              <a:rPr lang="de-DE" err="1">
                <a:solidFill>
                  <a:schemeClr val="tx1">
                    <a:lumMod val="50000"/>
                    <a:lumOff val="50000"/>
                  </a:schemeClr>
                </a:solidFill>
              </a:rPr>
              <a:t>Stierlen</a:t>
            </a:r>
            <a:r>
              <a:rPr lang="de-DE" sz="90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9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Selin Yildiz</a:t>
            </a:r>
            <a:endParaRPr lang="de-DE" b="0" noProof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75393D51-6266-B346-F7D5-F95C1E87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03" y="225298"/>
            <a:ext cx="10518527" cy="9101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866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dt="0"/>
  <p:txStyles>
    <p:title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000" b="1" kern="12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85750" indent="-28575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5.xml"/><Relationship Id="rId6" Type="http://schemas.openxmlformats.org/officeDocument/2006/relationships/image" Target="../media/image10.jpeg"/><Relationship Id="rId5" Type="http://schemas.openxmlformats.org/officeDocument/2006/relationships/image" Target="../media/image9.emf"/><Relationship Id="rId4" Type="http://schemas.openxmlformats.org/officeDocument/2006/relationships/oleObject" Target="../embeddings/oleObject3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hyperlink" Target="https://www.figma.com/proto/GtcOGkFhjzv8Wv9IZNF9aI/Project-UI%2FUX-First-Draft?node-id=7-100&amp;t=YKw0MRZVMb0nHAC4-9&amp;scaling=min-zoom&amp;page-id=0%3A1&amp;starting-point-node-id=7%3A100&amp;show-proto-sidebar=1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4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5" Type="http://schemas.openxmlformats.org/officeDocument/2006/relationships/image" Target="../media/image24.png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5" Type="http://schemas.openxmlformats.org/officeDocument/2006/relationships/image" Target="../media/image25.png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5" Type="http://schemas.openxmlformats.org/officeDocument/2006/relationships/image" Target="../media/image26.png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5" Type="http://schemas.openxmlformats.org/officeDocument/2006/relationships/image" Target="../media/image27.png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6" Type="http://schemas.openxmlformats.org/officeDocument/2006/relationships/image" Target="../media/image28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47.bin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tags" Target="../tags/tag96.xml"/><Relationship Id="rId21" Type="http://schemas.openxmlformats.org/officeDocument/2006/relationships/tags" Target="../tags/tag91.xml"/><Relationship Id="rId42" Type="http://schemas.openxmlformats.org/officeDocument/2006/relationships/tags" Target="../tags/tag112.xml"/><Relationship Id="rId47" Type="http://schemas.openxmlformats.org/officeDocument/2006/relationships/tags" Target="../tags/tag117.xml"/><Relationship Id="rId63" Type="http://schemas.openxmlformats.org/officeDocument/2006/relationships/tags" Target="../tags/tag133.xml"/><Relationship Id="rId68" Type="http://schemas.openxmlformats.org/officeDocument/2006/relationships/tags" Target="../tags/tag138.xml"/><Relationship Id="rId16" Type="http://schemas.openxmlformats.org/officeDocument/2006/relationships/tags" Target="../tags/tag86.xml"/><Relationship Id="rId11" Type="http://schemas.openxmlformats.org/officeDocument/2006/relationships/tags" Target="../tags/tag81.xml"/><Relationship Id="rId32" Type="http://schemas.openxmlformats.org/officeDocument/2006/relationships/tags" Target="../tags/tag102.xml"/><Relationship Id="rId37" Type="http://schemas.openxmlformats.org/officeDocument/2006/relationships/tags" Target="../tags/tag107.xml"/><Relationship Id="rId53" Type="http://schemas.openxmlformats.org/officeDocument/2006/relationships/tags" Target="../tags/tag123.xml"/><Relationship Id="rId58" Type="http://schemas.openxmlformats.org/officeDocument/2006/relationships/tags" Target="../tags/tag128.xml"/><Relationship Id="rId74" Type="http://schemas.openxmlformats.org/officeDocument/2006/relationships/tags" Target="../tags/tag144.xml"/><Relationship Id="rId79" Type="http://schemas.openxmlformats.org/officeDocument/2006/relationships/slideLayout" Target="../slideLayouts/slideLayout1.xml"/><Relationship Id="rId5" Type="http://schemas.openxmlformats.org/officeDocument/2006/relationships/tags" Target="../tags/tag75.xml"/><Relationship Id="rId61" Type="http://schemas.openxmlformats.org/officeDocument/2006/relationships/tags" Target="../tags/tag131.xml"/><Relationship Id="rId82" Type="http://schemas.openxmlformats.org/officeDocument/2006/relationships/image" Target="../media/image29.emf"/><Relationship Id="rId19" Type="http://schemas.openxmlformats.org/officeDocument/2006/relationships/tags" Target="../tags/tag89.xml"/><Relationship Id="rId14" Type="http://schemas.openxmlformats.org/officeDocument/2006/relationships/tags" Target="../tags/tag84.xml"/><Relationship Id="rId22" Type="http://schemas.openxmlformats.org/officeDocument/2006/relationships/tags" Target="../tags/tag92.xml"/><Relationship Id="rId27" Type="http://schemas.openxmlformats.org/officeDocument/2006/relationships/tags" Target="../tags/tag97.xml"/><Relationship Id="rId30" Type="http://schemas.openxmlformats.org/officeDocument/2006/relationships/tags" Target="../tags/tag100.xml"/><Relationship Id="rId35" Type="http://schemas.openxmlformats.org/officeDocument/2006/relationships/tags" Target="../tags/tag105.xml"/><Relationship Id="rId43" Type="http://schemas.openxmlformats.org/officeDocument/2006/relationships/tags" Target="../tags/tag113.xml"/><Relationship Id="rId48" Type="http://schemas.openxmlformats.org/officeDocument/2006/relationships/tags" Target="../tags/tag118.xml"/><Relationship Id="rId56" Type="http://schemas.openxmlformats.org/officeDocument/2006/relationships/tags" Target="../tags/tag126.xml"/><Relationship Id="rId64" Type="http://schemas.openxmlformats.org/officeDocument/2006/relationships/tags" Target="../tags/tag134.xml"/><Relationship Id="rId69" Type="http://schemas.openxmlformats.org/officeDocument/2006/relationships/tags" Target="../tags/tag139.xml"/><Relationship Id="rId77" Type="http://schemas.openxmlformats.org/officeDocument/2006/relationships/tags" Target="../tags/tag147.xml"/><Relationship Id="rId8" Type="http://schemas.openxmlformats.org/officeDocument/2006/relationships/tags" Target="../tags/tag78.xml"/><Relationship Id="rId51" Type="http://schemas.openxmlformats.org/officeDocument/2006/relationships/tags" Target="../tags/tag121.xml"/><Relationship Id="rId72" Type="http://schemas.openxmlformats.org/officeDocument/2006/relationships/tags" Target="../tags/tag142.xml"/><Relationship Id="rId80" Type="http://schemas.openxmlformats.org/officeDocument/2006/relationships/notesSlide" Target="../notesSlides/notesSlide8.xml"/><Relationship Id="rId3" Type="http://schemas.openxmlformats.org/officeDocument/2006/relationships/tags" Target="../tags/tag73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5" Type="http://schemas.openxmlformats.org/officeDocument/2006/relationships/tags" Target="../tags/tag95.xml"/><Relationship Id="rId33" Type="http://schemas.openxmlformats.org/officeDocument/2006/relationships/tags" Target="../tags/tag103.xml"/><Relationship Id="rId38" Type="http://schemas.openxmlformats.org/officeDocument/2006/relationships/tags" Target="../tags/tag108.xml"/><Relationship Id="rId46" Type="http://schemas.openxmlformats.org/officeDocument/2006/relationships/tags" Target="../tags/tag116.xml"/><Relationship Id="rId59" Type="http://schemas.openxmlformats.org/officeDocument/2006/relationships/tags" Target="../tags/tag129.xml"/><Relationship Id="rId67" Type="http://schemas.openxmlformats.org/officeDocument/2006/relationships/tags" Target="../tags/tag137.xml"/><Relationship Id="rId20" Type="http://schemas.openxmlformats.org/officeDocument/2006/relationships/tags" Target="../tags/tag90.xml"/><Relationship Id="rId41" Type="http://schemas.openxmlformats.org/officeDocument/2006/relationships/tags" Target="../tags/tag111.xml"/><Relationship Id="rId54" Type="http://schemas.openxmlformats.org/officeDocument/2006/relationships/tags" Target="../tags/tag124.xml"/><Relationship Id="rId62" Type="http://schemas.openxmlformats.org/officeDocument/2006/relationships/tags" Target="../tags/tag132.xml"/><Relationship Id="rId70" Type="http://schemas.openxmlformats.org/officeDocument/2006/relationships/tags" Target="../tags/tag140.xml"/><Relationship Id="rId75" Type="http://schemas.openxmlformats.org/officeDocument/2006/relationships/tags" Target="../tags/tag145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5" Type="http://schemas.openxmlformats.org/officeDocument/2006/relationships/tags" Target="../tags/tag85.xml"/><Relationship Id="rId23" Type="http://schemas.openxmlformats.org/officeDocument/2006/relationships/tags" Target="../tags/tag93.xml"/><Relationship Id="rId28" Type="http://schemas.openxmlformats.org/officeDocument/2006/relationships/tags" Target="../tags/tag98.xml"/><Relationship Id="rId36" Type="http://schemas.openxmlformats.org/officeDocument/2006/relationships/tags" Target="../tags/tag106.xml"/><Relationship Id="rId49" Type="http://schemas.openxmlformats.org/officeDocument/2006/relationships/tags" Target="../tags/tag119.xml"/><Relationship Id="rId57" Type="http://schemas.openxmlformats.org/officeDocument/2006/relationships/tags" Target="../tags/tag127.xml"/><Relationship Id="rId10" Type="http://schemas.openxmlformats.org/officeDocument/2006/relationships/tags" Target="../tags/tag80.xml"/><Relationship Id="rId31" Type="http://schemas.openxmlformats.org/officeDocument/2006/relationships/tags" Target="../tags/tag101.xml"/><Relationship Id="rId44" Type="http://schemas.openxmlformats.org/officeDocument/2006/relationships/tags" Target="../tags/tag114.xml"/><Relationship Id="rId52" Type="http://schemas.openxmlformats.org/officeDocument/2006/relationships/tags" Target="../tags/tag122.xml"/><Relationship Id="rId60" Type="http://schemas.openxmlformats.org/officeDocument/2006/relationships/tags" Target="../tags/tag130.xml"/><Relationship Id="rId65" Type="http://schemas.openxmlformats.org/officeDocument/2006/relationships/tags" Target="../tags/tag135.xml"/><Relationship Id="rId73" Type="http://schemas.openxmlformats.org/officeDocument/2006/relationships/tags" Target="../tags/tag143.xml"/><Relationship Id="rId78" Type="http://schemas.openxmlformats.org/officeDocument/2006/relationships/tags" Target="../tags/tag148.xml"/><Relationship Id="rId81" Type="http://schemas.openxmlformats.org/officeDocument/2006/relationships/oleObject" Target="../embeddings/oleObject48.bin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39" Type="http://schemas.openxmlformats.org/officeDocument/2006/relationships/tags" Target="../tags/tag109.xml"/><Relationship Id="rId34" Type="http://schemas.openxmlformats.org/officeDocument/2006/relationships/tags" Target="../tags/tag104.xml"/><Relationship Id="rId50" Type="http://schemas.openxmlformats.org/officeDocument/2006/relationships/tags" Target="../tags/tag120.xml"/><Relationship Id="rId55" Type="http://schemas.openxmlformats.org/officeDocument/2006/relationships/tags" Target="../tags/tag125.xml"/><Relationship Id="rId76" Type="http://schemas.openxmlformats.org/officeDocument/2006/relationships/tags" Target="../tags/tag146.xml"/><Relationship Id="rId7" Type="http://schemas.openxmlformats.org/officeDocument/2006/relationships/tags" Target="../tags/tag77.xml"/><Relationship Id="rId71" Type="http://schemas.openxmlformats.org/officeDocument/2006/relationships/tags" Target="../tags/tag141.xml"/><Relationship Id="rId2" Type="http://schemas.openxmlformats.org/officeDocument/2006/relationships/tags" Target="../tags/tag72.xml"/><Relationship Id="rId29" Type="http://schemas.openxmlformats.org/officeDocument/2006/relationships/tags" Target="../tags/tag99.xml"/><Relationship Id="rId24" Type="http://schemas.openxmlformats.org/officeDocument/2006/relationships/tags" Target="../tags/tag94.xml"/><Relationship Id="rId40" Type="http://schemas.openxmlformats.org/officeDocument/2006/relationships/tags" Target="../tags/tag110.xml"/><Relationship Id="rId45" Type="http://schemas.openxmlformats.org/officeDocument/2006/relationships/tags" Target="../tags/tag115.xml"/><Relationship Id="rId66" Type="http://schemas.openxmlformats.org/officeDocument/2006/relationships/tags" Target="../tags/tag13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9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emf"/><Relationship Id="rId10" Type="http://schemas.openxmlformats.org/officeDocument/2006/relationships/image" Target="../media/image35.jpeg"/><Relationship Id="rId4" Type="http://schemas.openxmlformats.org/officeDocument/2006/relationships/oleObject" Target="../embeddings/oleObject49.bin"/><Relationship Id="rId9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0.xml"/><Relationship Id="rId6" Type="http://schemas.openxmlformats.org/officeDocument/2006/relationships/image" Target="../media/image10.jpeg"/><Relationship Id="rId5" Type="http://schemas.openxmlformats.org/officeDocument/2006/relationships/image" Target="../media/image9.emf"/><Relationship Id="rId4" Type="http://schemas.openxmlformats.org/officeDocument/2006/relationships/oleObject" Target="../embeddings/oleObject5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4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1.xml"/><Relationship Id="rId5" Type="http://schemas.openxmlformats.org/officeDocument/2006/relationships/image" Target="../media/image38.jpeg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2.xml"/><Relationship Id="rId5" Type="http://schemas.openxmlformats.org/officeDocument/2006/relationships/image" Target="../media/image39.png"/><Relationship Id="rId4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3.xml"/><Relationship Id="rId5" Type="http://schemas.openxmlformats.org/officeDocument/2006/relationships/image" Target="../media/image40.png"/><Relationship Id="rId4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8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4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emf"/><Relationship Id="rId10" Type="http://schemas.openxmlformats.org/officeDocument/2006/relationships/image" Target="../media/image35.jpeg"/><Relationship Id="rId4" Type="http://schemas.openxmlformats.org/officeDocument/2006/relationships/oleObject" Target="../embeddings/oleObject54.bin"/><Relationship Id="rId9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55.xml"/><Relationship Id="rId6" Type="http://schemas.openxmlformats.org/officeDocument/2006/relationships/image" Target="../media/image10.jpeg"/><Relationship Id="rId5" Type="http://schemas.openxmlformats.org/officeDocument/2006/relationships/image" Target="../media/image9.emf"/><Relationship Id="rId4" Type="http://schemas.openxmlformats.org/officeDocument/2006/relationships/oleObject" Target="../embeddings/oleObject55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52.png"/><Relationship Id="rId20" Type="http://schemas.openxmlformats.org/officeDocument/2006/relationships/image" Target="../media/image56.svg"/><Relationship Id="rId1" Type="http://schemas.openxmlformats.org/officeDocument/2006/relationships/tags" Target="../tags/tag156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emf"/><Relationship Id="rId15" Type="http://schemas.openxmlformats.org/officeDocument/2006/relationships/image" Target="../media/image51.sv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oleObject" Target="../embeddings/oleObject56.bin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5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emf"/><Relationship Id="rId10" Type="http://schemas.openxmlformats.org/officeDocument/2006/relationships/image" Target="../media/image64.svg"/><Relationship Id="rId4" Type="http://schemas.openxmlformats.org/officeDocument/2006/relationships/oleObject" Target="../embeddings/oleObject57.bin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video" Target="../media/media1.mp4"/><Relationship Id="rId7" Type="http://schemas.openxmlformats.org/officeDocument/2006/relationships/image" Target="../media/image67.emf"/><Relationship Id="rId2" Type="http://schemas.microsoft.com/office/2007/relationships/media" Target="../media/media1.mp4"/><Relationship Id="rId1" Type="http://schemas.openxmlformats.org/officeDocument/2006/relationships/tags" Target="../tags/tag158.xml"/><Relationship Id="rId6" Type="http://schemas.openxmlformats.org/officeDocument/2006/relationships/oleObject" Target="../embeddings/oleObject58.bin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5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59.xml"/><Relationship Id="rId6" Type="http://schemas.openxmlformats.org/officeDocument/2006/relationships/image" Target="../media/image8.png"/><Relationship Id="rId11" Type="http://schemas.openxmlformats.org/officeDocument/2006/relationships/image" Target="../media/image73.png"/><Relationship Id="rId5" Type="http://schemas.openxmlformats.org/officeDocument/2006/relationships/image" Target="../media/image59.emf"/><Relationship Id="rId10" Type="http://schemas.openxmlformats.org/officeDocument/2006/relationships/image" Target="../media/image72.svg"/><Relationship Id="rId4" Type="http://schemas.openxmlformats.org/officeDocument/2006/relationships/oleObject" Target="../embeddings/oleObject59.bin"/><Relationship Id="rId9" Type="http://schemas.openxmlformats.org/officeDocument/2006/relationships/image" Target="../media/image71.png"/><Relationship Id="rId14" Type="http://schemas.openxmlformats.org/officeDocument/2006/relationships/image" Target="../media/image76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78.svg"/><Relationship Id="rId18" Type="http://schemas.openxmlformats.org/officeDocument/2006/relationships/image" Target="../media/image54.png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80.png"/><Relationship Id="rId7" Type="http://schemas.openxmlformats.org/officeDocument/2006/relationships/image" Target="../media/image43.png"/><Relationship Id="rId12" Type="http://schemas.openxmlformats.org/officeDocument/2006/relationships/image" Target="../media/image77.png"/><Relationship Id="rId17" Type="http://schemas.openxmlformats.org/officeDocument/2006/relationships/image" Target="../media/image53.sv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52.png"/><Relationship Id="rId20" Type="http://schemas.openxmlformats.org/officeDocument/2006/relationships/image" Target="../media/image79.svg"/><Relationship Id="rId1" Type="http://schemas.openxmlformats.org/officeDocument/2006/relationships/tags" Target="../tags/tag160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emf"/><Relationship Id="rId15" Type="http://schemas.openxmlformats.org/officeDocument/2006/relationships/image" Target="../media/image51.sv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oleObject" Target="../embeddings/oleObject60.bin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8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4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83.sv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1.xml"/><Relationship Id="rId6" Type="http://schemas.openxmlformats.org/officeDocument/2006/relationships/image" Target="../media/image82.png"/><Relationship Id="rId5" Type="http://schemas.openxmlformats.org/officeDocument/2006/relationships/image" Target="../media/image59.emf"/><Relationship Id="rId10" Type="http://schemas.openxmlformats.org/officeDocument/2006/relationships/image" Target="../media/image86.png"/><Relationship Id="rId4" Type="http://schemas.openxmlformats.org/officeDocument/2006/relationships/oleObject" Target="../embeddings/oleObject61.bin"/><Relationship Id="rId9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98.svg"/><Relationship Id="rId1" Type="http://schemas.openxmlformats.org/officeDocument/2006/relationships/tags" Target="../tags/tag162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emf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oleObject" Target="../embeddings/oleObject62.bin"/><Relationship Id="rId9" Type="http://schemas.openxmlformats.org/officeDocument/2006/relationships/image" Target="../media/image91.svg"/><Relationship Id="rId14" Type="http://schemas.openxmlformats.org/officeDocument/2006/relationships/image" Target="../media/image9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3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6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4.xml"/><Relationship Id="rId6" Type="http://schemas.openxmlformats.org/officeDocument/2006/relationships/image" Target="../media/image99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6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5.xml"/><Relationship Id="rId6" Type="http://schemas.openxmlformats.org/officeDocument/2006/relationships/image" Target="../media/image100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6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6.xml"/><Relationship Id="rId5" Type="http://schemas.openxmlformats.org/officeDocument/2006/relationships/image" Target="../media/image101.png"/><Relationship Id="rId4" Type="http://schemas.openxmlformats.org/officeDocument/2006/relationships/image" Target="../media/image22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78.svg"/><Relationship Id="rId18" Type="http://schemas.openxmlformats.org/officeDocument/2006/relationships/image" Target="../media/image54.png"/><Relationship Id="rId3" Type="http://schemas.openxmlformats.org/officeDocument/2006/relationships/notesSlide" Target="../notesSlides/notesSlide23.xml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77.png"/><Relationship Id="rId17" Type="http://schemas.openxmlformats.org/officeDocument/2006/relationships/image" Target="../media/image53.sv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52.png"/><Relationship Id="rId20" Type="http://schemas.openxmlformats.org/officeDocument/2006/relationships/image" Target="../media/image79.svg"/><Relationship Id="rId1" Type="http://schemas.openxmlformats.org/officeDocument/2006/relationships/tags" Target="../tags/tag167.xml"/><Relationship Id="rId6" Type="http://schemas.openxmlformats.org/officeDocument/2006/relationships/image" Target="../media/image42.png"/><Relationship Id="rId11" Type="http://schemas.openxmlformats.org/officeDocument/2006/relationships/image" Target="../media/image103.svg"/><Relationship Id="rId5" Type="http://schemas.openxmlformats.org/officeDocument/2006/relationships/image" Target="../media/image41.emf"/><Relationship Id="rId15" Type="http://schemas.openxmlformats.org/officeDocument/2006/relationships/image" Target="../media/image51.svg"/><Relationship Id="rId10" Type="http://schemas.openxmlformats.org/officeDocument/2006/relationships/image" Target="../media/image102.png"/><Relationship Id="rId19" Type="http://schemas.openxmlformats.org/officeDocument/2006/relationships/image" Target="../media/image55.png"/><Relationship Id="rId4" Type="http://schemas.openxmlformats.org/officeDocument/2006/relationships/oleObject" Target="../embeddings/oleObject67.bin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8.xml"/><Relationship Id="rId6" Type="http://schemas.openxmlformats.org/officeDocument/2006/relationships/image" Target="../media/image15.png"/><Relationship Id="rId11" Type="http://schemas.openxmlformats.org/officeDocument/2006/relationships/image" Target="../media/image106.svg"/><Relationship Id="rId5" Type="http://schemas.openxmlformats.org/officeDocument/2006/relationships/image" Target="../media/image104.emf"/><Relationship Id="rId10" Type="http://schemas.openxmlformats.org/officeDocument/2006/relationships/image" Target="../media/image105.png"/><Relationship Id="rId4" Type="http://schemas.openxmlformats.org/officeDocument/2006/relationships/oleObject" Target="../embeddings/oleObject68.bin"/><Relationship Id="rId9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78.svg"/><Relationship Id="rId18" Type="http://schemas.openxmlformats.org/officeDocument/2006/relationships/image" Target="../media/image54.png"/><Relationship Id="rId3" Type="http://schemas.openxmlformats.org/officeDocument/2006/relationships/notesSlide" Target="../notesSlides/notesSlide25.xml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77.png"/><Relationship Id="rId17" Type="http://schemas.openxmlformats.org/officeDocument/2006/relationships/image" Target="../media/image53.sv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52.png"/><Relationship Id="rId20" Type="http://schemas.openxmlformats.org/officeDocument/2006/relationships/image" Target="../media/image79.svg"/><Relationship Id="rId1" Type="http://schemas.openxmlformats.org/officeDocument/2006/relationships/tags" Target="../tags/tag169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emf"/><Relationship Id="rId15" Type="http://schemas.openxmlformats.org/officeDocument/2006/relationships/image" Target="../media/image108.sv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oleObject" Target="../embeddings/oleObject69.bin"/><Relationship Id="rId9" Type="http://schemas.openxmlformats.org/officeDocument/2006/relationships/image" Target="../media/image45.png"/><Relationship Id="rId14" Type="http://schemas.openxmlformats.org/officeDocument/2006/relationships/image" Target="../media/image107.png"/><Relationship Id="rId22" Type="http://schemas.openxmlformats.org/officeDocument/2006/relationships/image" Target="../media/image5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70.xml"/><Relationship Id="rId5" Type="http://schemas.openxmlformats.org/officeDocument/2006/relationships/image" Target="../media/image110.jpeg"/><Relationship Id="rId4" Type="http://schemas.openxmlformats.org/officeDocument/2006/relationships/image" Target="../media/image10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35.bin"/><Relationship Id="rId4" Type="http://schemas.microsoft.com/office/2018/10/relationships/comments" Target="../comments/modernComment_12D1_4D15FAB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oleObject" Target="../embeddings/oleObject71.bin"/><Relationship Id="rId21" Type="http://schemas.openxmlformats.org/officeDocument/2006/relationships/image" Target="../media/image58.svg"/><Relationship Id="rId7" Type="http://schemas.openxmlformats.org/officeDocument/2006/relationships/image" Target="../media/image44.svg"/><Relationship Id="rId12" Type="http://schemas.openxmlformats.org/officeDocument/2006/relationships/image" Target="../media/image78.svg"/><Relationship Id="rId17" Type="http://schemas.openxmlformats.org/officeDocument/2006/relationships/image" Target="../media/image54.pn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53.svg"/><Relationship Id="rId20" Type="http://schemas.openxmlformats.org/officeDocument/2006/relationships/image" Target="../media/image57.png"/><Relationship Id="rId1" Type="http://schemas.openxmlformats.org/officeDocument/2006/relationships/tags" Target="../tags/tag171.xml"/><Relationship Id="rId6" Type="http://schemas.openxmlformats.org/officeDocument/2006/relationships/image" Target="../media/image43.png"/><Relationship Id="rId11" Type="http://schemas.openxmlformats.org/officeDocument/2006/relationships/image" Target="../media/image77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svg"/><Relationship Id="rId19" Type="http://schemas.openxmlformats.org/officeDocument/2006/relationships/image" Target="../media/image79.svg"/><Relationship Id="rId4" Type="http://schemas.openxmlformats.org/officeDocument/2006/relationships/image" Target="../media/image41.emf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18/10/relationships/comments" Target="../comments/modernComment_12FA_B7B35762.xml"/><Relationship Id="rId7" Type="http://schemas.openxmlformats.org/officeDocument/2006/relationships/image" Target="../media/image56.svg"/><Relationship Id="rId12" Type="http://schemas.openxmlformats.org/officeDocument/2006/relationships/image" Target="../media/image53.sv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72.xml"/><Relationship Id="rId6" Type="http://schemas.openxmlformats.org/officeDocument/2006/relationships/image" Target="../media/image55.png"/><Relationship Id="rId11" Type="http://schemas.openxmlformats.org/officeDocument/2006/relationships/image" Target="../media/image52.png"/><Relationship Id="rId5" Type="http://schemas.openxmlformats.org/officeDocument/2006/relationships/image" Target="../media/image111.emf"/><Relationship Id="rId10" Type="http://schemas.openxmlformats.org/officeDocument/2006/relationships/image" Target="../media/image45.png"/><Relationship Id="rId4" Type="http://schemas.openxmlformats.org/officeDocument/2006/relationships/oleObject" Target="../embeddings/oleObject72.bin"/><Relationship Id="rId9" Type="http://schemas.openxmlformats.org/officeDocument/2006/relationships/image" Target="../media/image44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8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76.svg"/><Relationship Id="rId1" Type="http://schemas.openxmlformats.org/officeDocument/2006/relationships/tags" Target="../tags/tag173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emf"/><Relationship Id="rId15" Type="http://schemas.openxmlformats.org/officeDocument/2006/relationships/image" Target="../media/image75.png"/><Relationship Id="rId10" Type="http://schemas.openxmlformats.org/officeDocument/2006/relationships/image" Target="../media/image35.jpeg"/><Relationship Id="rId4" Type="http://schemas.openxmlformats.org/officeDocument/2006/relationships/oleObject" Target="../embeddings/oleObject73.bin"/><Relationship Id="rId9" Type="http://schemas.openxmlformats.org/officeDocument/2006/relationships/image" Target="../media/image34.jpeg"/><Relationship Id="rId14" Type="http://schemas.openxmlformats.org/officeDocument/2006/relationships/image" Target="../media/image11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74.xml"/><Relationship Id="rId6" Type="http://schemas.openxmlformats.org/officeDocument/2006/relationships/image" Target="../media/image10.jpeg"/><Relationship Id="rId5" Type="http://schemas.openxmlformats.org/officeDocument/2006/relationships/image" Target="../media/image9.emf"/><Relationship Id="rId4" Type="http://schemas.openxmlformats.org/officeDocument/2006/relationships/oleObject" Target="../embeddings/oleObject74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13" Type="http://schemas.openxmlformats.org/officeDocument/2006/relationships/image" Target="../media/image121.png"/><Relationship Id="rId3" Type="http://schemas.openxmlformats.org/officeDocument/2006/relationships/oleObject" Target="../embeddings/oleObject75.bin"/><Relationship Id="rId7" Type="http://schemas.openxmlformats.org/officeDocument/2006/relationships/image" Target="../media/image115.png"/><Relationship Id="rId12" Type="http://schemas.openxmlformats.org/officeDocument/2006/relationships/image" Target="../media/image120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24.svg"/><Relationship Id="rId1" Type="http://schemas.openxmlformats.org/officeDocument/2006/relationships/tags" Target="../tags/tag175.xml"/><Relationship Id="rId6" Type="http://schemas.openxmlformats.org/officeDocument/2006/relationships/image" Target="../media/image114.sv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svg"/><Relationship Id="rId4" Type="http://schemas.openxmlformats.org/officeDocument/2006/relationships/image" Target="../media/image20.emf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76.xml"/><Relationship Id="rId4" Type="http://schemas.openxmlformats.org/officeDocument/2006/relationships/image" Target="../media/image2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77.xml"/><Relationship Id="rId5" Type="http://schemas.openxmlformats.org/officeDocument/2006/relationships/image" Target="../media/image125.png"/><Relationship Id="rId4" Type="http://schemas.openxmlformats.org/officeDocument/2006/relationships/image" Target="../media/image2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78.xml"/><Relationship Id="rId6" Type="http://schemas.openxmlformats.org/officeDocument/2006/relationships/image" Target="../media/image126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78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79.xml"/><Relationship Id="rId5" Type="http://schemas.openxmlformats.org/officeDocument/2006/relationships/image" Target="../media/image127.png"/><Relationship Id="rId4" Type="http://schemas.openxmlformats.org/officeDocument/2006/relationships/image" Target="../media/image2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80.xml"/><Relationship Id="rId6" Type="http://schemas.openxmlformats.org/officeDocument/2006/relationships/image" Target="../media/image128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80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9.x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36.bin"/><Relationship Id="rId4" Type="http://schemas.microsoft.com/office/2018/10/relationships/comments" Target="../comments/modernComment_12E5_2EFEAEC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81.xml"/><Relationship Id="rId5" Type="http://schemas.openxmlformats.org/officeDocument/2006/relationships/hyperlink" Target="http://13.53.145.15/" TargetMode="External"/><Relationship Id="rId4" Type="http://schemas.openxmlformats.org/officeDocument/2006/relationships/image" Target="../media/image129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8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82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emf"/><Relationship Id="rId10" Type="http://schemas.openxmlformats.org/officeDocument/2006/relationships/image" Target="../media/image35.jpeg"/><Relationship Id="rId4" Type="http://schemas.openxmlformats.org/officeDocument/2006/relationships/oleObject" Target="../embeddings/oleObject82.bin"/><Relationship Id="rId9" Type="http://schemas.openxmlformats.org/officeDocument/2006/relationships/image" Target="../media/image3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83.xml"/><Relationship Id="rId6" Type="http://schemas.openxmlformats.org/officeDocument/2006/relationships/image" Target="../media/image10.jpeg"/><Relationship Id="rId5" Type="http://schemas.openxmlformats.org/officeDocument/2006/relationships/image" Target="../media/image9.emf"/><Relationship Id="rId4" Type="http://schemas.openxmlformats.org/officeDocument/2006/relationships/oleObject" Target="../embeddings/oleObject83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133.png"/><Relationship Id="rId18" Type="http://schemas.openxmlformats.org/officeDocument/2006/relationships/image" Target="../media/image138.sv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1.png"/><Relationship Id="rId12" Type="http://schemas.openxmlformats.org/officeDocument/2006/relationships/image" Target="../media/image132.svg"/><Relationship Id="rId17" Type="http://schemas.openxmlformats.org/officeDocument/2006/relationships/image" Target="../media/image137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36.svg"/><Relationship Id="rId1" Type="http://schemas.openxmlformats.org/officeDocument/2006/relationships/tags" Target="../tags/tag184.xml"/><Relationship Id="rId6" Type="http://schemas.openxmlformats.org/officeDocument/2006/relationships/image" Target="../media/image60.png"/><Relationship Id="rId11" Type="http://schemas.openxmlformats.org/officeDocument/2006/relationships/image" Target="../media/image131.png"/><Relationship Id="rId5" Type="http://schemas.openxmlformats.org/officeDocument/2006/relationships/image" Target="../media/image59.emf"/><Relationship Id="rId15" Type="http://schemas.openxmlformats.org/officeDocument/2006/relationships/image" Target="../media/image135.png"/><Relationship Id="rId10" Type="http://schemas.openxmlformats.org/officeDocument/2006/relationships/image" Target="../media/image64.svg"/><Relationship Id="rId4" Type="http://schemas.openxmlformats.org/officeDocument/2006/relationships/oleObject" Target="../embeddings/oleObject84.bin"/><Relationship Id="rId9" Type="http://schemas.openxmlformats.org/officeDocument/2006/relationships/image" Target="../media/image63.png"/><Relationship Id="rId14" Type="http://schemas.openxmlformats.org/officeDocument/2006/relationships/image" Target="../media/image134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133.png"/><Relationship Id="rId18" Type="http://schemas.openxmlformats.org/officeDocument/2006/relationships/image" Target="../media/image138.sv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61.png"/><Relationship Id="rId12" Type="http://schemas.openxmlformats.org/officeDocument/2006/relationships/image" Target="../media/image132.svg"/><Relationship Id="rId17" Type="http://schemas.openxmlformats.org/officeDocument/2006/relationships/image" Target="../media/image137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36.svg"/><Relationship Id="rId1" Type="http://schemas.openxmlformats.org/officeDocument/2006/relationships/tags" Target="../tags/tag185.xml"/><Relationship Id="rId6" Type="http://schemas.openxmlformats.org/officeDocument/2006/relationships/image" Target="../media/image60.png"/><Relationship Id="rId11" Type="http://schemas.openxmlformats.org/officeDocument/2006/relationships/image" Target="../media/image131.png"/><Relationship Id="rId5" Type="http://schemas.openxmlformats.org/officeDocument/2006/relationships/image" Target="../media/image59.emf"/><Relationship Id="rId15" Type="http://schemas.openxmlformats.org/officeDocument/2006/relationships/image" Target="../media/image135.png"/><Relationship Id="rId10" Type="http://schemas.openxmlformats.org/officeDocument/2006/relationships/image" Target="../media/image64.svg"/><Relationship Id="rId4" Type="http://schemas.openxmlformats.org/officeDocument/2006/relationships/oleObject" Target="../embeddings/oleObject85.bin"/><Relationship Id="rId9" Type="http://schemas.openxmlformats.org/officeDocument/2006/relationships/image" Target="../media/image63.png"/><Relationship Id="rId14" Type="http://schemas.openxmlformats.org/officeDocument/2006/relationships/image" Target="../media/image134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svg"/><Relationship Id="rId3" Type="http://schemas.openxmlformats.org/officeDocument/2006/relationships/oleObject" Target="../embeddings/oleObject86.bin"/><Relationship Id="rId7" Type="http://schemas.openxmlformats.org/officeDocument/2006/relationships/image" Target="../media/image139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86.xml"/><Relationship Id="rId6" Type="http://schemas.openxmlformats.org/officeDocument/2006/relationships/image" Target="../media/image130.png"/><Relationship Id="rId5" Type="http://schemas.openxmlformats.org/officeDocument/2006/relationships/hyperlink" Target="http://51.20.104.180/login" TargetMode="External"/><Relationship Id="rId4" Type="http://schemas.openxmlformats.org/officeDocument/2006/relationships/image" Target="../media/image109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43.sv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87.xml"/><Relationship Id="rId6" Type="http://schemas.openxmlformats.org/officeDocument/2006/relationships/image" Target="../media/image142.png"/><Relationship Id="rId5" Type="http://schemas.openxmlformats.org/officeDocument/2006/relationships/image" Target="../media/image141.emf"/><Relationship Id="rId4" Type="http://schemas.openxmlformats.org/officeDocument/2006/relationships/oleObject" Target="../embeddings/oleObject87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88.xml"/><Relationship Id="rId5" Type="http://schemas.openxmlformats.org/officeDocument/2006/relationships/image" Target="../media/image144.emf"/><Relationship Id="rId4" Type="http://schemas.openxmlformats.org/officeDocument/2006/relationships/oleObject" Target="../embeddings/oleObject88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47.sv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89.xml"/><Relationship Id="rId6" Type="http://schemas.openxmlformats.org/officeDocument/2006/relationships/image" Target="../media/image146.png"/><Relationship Id="rId5" Type="http://schemas.openxmlformats.org/officeDocument/2006/relationships/image" Target="../media/image145.emf"/><Relationship Id="rId4" Type="http://schemas.openxmlformats.org/officeDocument/2006/relationships/oleObject" Target="../embeddings/oleObject89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47.sv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90.xml"/><Relationship Id="rId6" Type="http://schemas.openxmlformats.org/officeDocument/2006/relationships/image" Target="../media/image146.png"/><Relationship Id="rId5" Type="http://schemas.openxmlformats.org/officeDocument/2006/relationships/image" Target="../media/image148.emf"/><Relationship Id="rId4" Type="http://schemas.openxmlformats.org/officeDocument/2006/relationships/oleObject" Target="../embeddings/oleObject90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0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37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47.sv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91.xml"/><Relationship Id="rId6" Type="http://schemas.openxmlformats.org/officeDocument/2006/relationships/image" Target="../media/image146.png"/><Relationship Id="rId5" Type="http://schemas.openxmlformats.org/officeDocument/2006/relationships/image" Target="../media/image149.emf"/><Relationship Id="rId4" Type="http://schemas.openxmlformats.org/officeDocument/2006/relationships/oleObject" Target="../embeddings/oleObject91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47.sv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92.xml"/><Relationship Id="rId6" Type="http://schemas.openxmlformats.org/officeDocument/2006/relationships/image" Target="../media/image146.png"/><Relationship Id="rId5" Type="http://schemas.openxmlformats.org/officeDocument/2006/relationships/image" Target="../media/image150.emf"/><Relationship Id="rId4" Type="http://schemas.openxmlformats.org/officeDocument/2006/relationships/oleObject" Target="../embeddings/oleObject92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54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114.svg"/><Relationship Id="rId12" Type="http://schemas.openxmlformats.org/officeDocument/2006/relationships/image" Target="../media/image153.pn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16.svg"/><Relationship Id="rId1" Type="http://schemas.openxmlformats.org/officeDocument/2006/relationships/tags" Target="../tags/tag193.xml"/><Relationship Id="rId6" Type="http://schemas.openxmlformats.org/officeDocument/2006/relationships/image" Target="../media/image113.png"/><Relationship Id="rId11" Type="http://schemas.openxmlformats.org/officeDocument/2006/relationships/image" Target="../media/image152.svg"/><Relationship Id="rId5" Type="http://schemas.openxmlformats.org/officeDocument/2006/relationships/image" Target="../media/image150.emf"/><Relationship Id="rId15" Type="http://schemas.openxmlformats.org/officeDocument/2006/relationships/image" Target="../media/image115.png"/><Relationship Id="rId10" Type="http://schemas.openxmlformats.org/officeDocument/2006/relationships/image" Target="../media/image151.png"/><Relationship Id="rId4" Type="http://schemas.openxmlformats.org/officeDocument/2006/relationships/oleObject" Target="../embeddings/oleObject93.bin"/><Relationship Id="rId9" Type="http://schemas.openxmlformats.org/officeDocument/2006/relationships/image" Target="../media/image121.png"/><Relationship Id="rId14" Type="http://schemas.openxmlformats.org/officeDocument/2006/relationships/image" Target="../media/image155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54.png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114.svg"/><Relationship Id="rId12" Type="http://schemas.openxmlformats.org/officeDocument/2006/relationships/image" Target="../media/image153.pn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16.svg"/><Relationship Id="rId1" Type="http://schemas.openxmlformats.org/officeDocument/2006/relationships/tags" Target="../tags/tag194.xml"/><Relationship Id="rId6" Type="http://schemas.openxmlformats.org/officeDocument/2006/relationships/image" Target="../media/image113.png"/><Relationship Id="rId11" Type="http://schemas.openxmlformats.org/officeDocument/2006/relationships/image" Target="../media/image152.svg"/><Relationship Id="rId5" Type="http://schemas.openxmlformats.org/officeDocument/2006/relationships/image" Target="../media/image150.emf"/><Relationship Id="rId15" Type="http://schemas.openxmlformats.org/officeDocument/2006/relationships/image" Target="../media/image115.png"/><Relationship Id="rId10" Type="http://schemas.openxmlformats.org/officeDocument/2006/relationships/image" Target="../media/image151.png"/><Relationship Id="rId4" Type="http://schemas.openxmlformats.org/officeDocument/2006/relationships/oleObject" Target="../embeddings/oleObject94.bin"/><Relationship Id="rId9" Type="http://schemas.openxmlformats.org/officeDocument/2006/relationships/image" Target="../media/image121.png"/><Relationship Id="rId14" Type="http://schemas.openxmlformats.org/officeDocument/2006/relationships/image" Target="../media/image155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112.jpeg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30.png"/><Relationship Id="rId1" Type="http://schemas.openxmlformats.org/officeDocument/2006/relationships/tags" Target="../tags/tag195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emf"/><Relationship Id="rId15" Type="http://schemas.openxmlformats.org/officeDocument/2006/relationships/image" Target="../media/image76.svg"/><Relationship Id="rId10" Type="http://schemas.openxmlformats.org/officeDocument/2006/relationships/image" Target="../media/image35.jpeg"/><Relationship Id="rId4" Type="http://schemas.openxmlformats.org/officeDocument/2006/relationships/oleObject" Target="../embeddings/oleObject95.bin"/><Relationship Id="rId9" Type="http://schemas.openxmlformats.org/officeDocument/2006/relationships/image" Target="../media/image34.jpeg"/><Relationship Id="rId1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96.xml"/><Relationship Id="rId6" Type="http://schemas.openxmlformats.org/officeDocument/2006/relationships/image" Target="../media/image156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96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97.x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97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98.x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98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../embeddings/oleObject38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Relationship Id="rId5" Type="http://schemas.openxmlformats.org/officeDocument/2006/relationships/image" Target="../media/image19.png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BDF1D13-F402-8450-A569-802531FAC55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840136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BDF1D13-F402-8450-A569-802531FAC5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620" y="1968500"/>
            <a:ext cx="5092723" cy="44450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2" y="1006315"/>
            <a:ext cx="11345332" cy="1028100"/>
          </a:xfrm>
          <a:noFill/>
        </p:spPr>
        <p:txBody>
          <a:bodyPr vert="horz">
            <a:noAutofit/>
          </a:bodyPr>
          <a:lstStyle/>
          <a:p>
            <a:r>
              <a:rPr lang="de-DE" sz="3200">
                <a:latin typeface="Arial"/>
                <a:cs typeface="Arial"/>
              </a:rPr>
              <a:t>Project: </a:t>
            </a:r>
            <a:r>
              <a:rPr lang="de-DE" sz="3200" err="1">
                <a:latin typeface="Arial"/>
                <a:cs typeface="Arial"/>
              </a:rPr>
              <a:t>Staffing</a:t>
            </a:r>
            <a:r>
              <a:rPr lang="de-DE" sz="3200">
                <a:latin typeface="Arial"/>
                <a:cs typeface="Arial"/>
              </a:rPr>
              <a:t> </a:t>
            </a:r>
            <a:r>
              <a:rPr lang="de-DE" sz="3200" err="1">
                <a:latin typeface="Arial"/>
                <a:cs typeface="Arial"/>
              </a:rPr>
              <a:t>of</a:t>
            </a:r>
            <a:r>
              <a:rPr lang="de-DE" sz="3200">
                <a:latin typeface="Arial"/>
                <a:cs typeface="Arial"/>
              </a:rPr>
              <a:t> Multiple Projects </a:t>
            </a:r>
            <a:br>
              <a:rPr lang="de-DE" sz="3200">
                <a:latin typeface="Arial"/>
                <a:cs typeface="Arial"/>
              </a:rPr>
            </a:br>
            <a:r>
              <a:rPr lang="de-DE" sz="3200" err="1">
                <a:latin typeface="Arial"/>
                <a:cs typeface="Arial"/>
              </a:rPr>
              <a:t>Across</a:t>
            </a:r>
            <a:r>
              <a:rPr lang="de-DE" sz="3200">
                <a:latin typeface="Arial"/>
                <a:cs typeface="Arial"/>
              </a:rPr>
              <a:t> Different Locations </a:t>
            </a:r>
            <a:br>
              <a:rPr lang="de-DE" sz="3200">
                <a:latin typeface="Arial"/>
                <a:cs typeface="Arial"/>
              </a:rPr>
            </a:br>
            <a:r>
              <a:rPr lang="de-DE" sz="3200">
                <a:latin typeface="Arial"/>
                <a:cs typeface="Arial"/>
              </a:rPr>
              <a:t>- Milestone Update</a:t>
            </a:r>
            <a:br>
              <a:rPr lang="de-DE" sz="3200">
                <a:latin typeface="Arial"/>
                <a:cs typeface="Arial"/>
              </a:rPr>
            </a:br>
            <a:endParaRPr lang="en-US" sz="3200">
              <a:latin typeface="ArialMT"/>
              <a:cs typeface="Arial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2" y="3468430"/>
            <a:ext cx="6314345" cy="2026196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1800">
                <a:latin typeface="ArialMT"/>
              </a:rPr>
              <a:t>Practical Course</a:t>
            </a:r>
            <a:br>
              <a:rPr lang="en-US" sz="1800">
                <a:latin typeface="ArialMT"/>
              </a:rPr>
            </a:br>
            <a:r>
              <a:rPr lang="de-DE" sz="1800" b="1">
                <a:latin typeface="ArialMT"/>
              </a:rPr>
              <a:t>Digital </a:t>
            </a:r>
            <a:r>
              <a:rPr lang="de-DE" sz="1800" b="1" err="1">
                <a:latin typeface="ArialMT"/>
              </a:rPr>
              <a:t>Product</a:t>
            </a:r>
            <a:r>
              <a:rPr lang="de-DE" sz="1800" b="1">
                <a:latin typeface="ArialMT"/>
              </a:rPr>
              <a:t> Innovation and Development</a:t>
            </a:r>
            <a:br>
              <a:rPr lang="en-US" sz="1800" b="1">
                <a:latin typeface="ArialMT"/>
              </a:rPr>
            </a:br>
            <a:endParaRPr lang="en-US" sz="1800">
              <a:latin typeface="ArialMT"/>
            </a:endParaRPr>
          </a:p>
          <a:p>
            <a:pPr marL="0" indent="0" eaLnBrk="1" hangingPunct="1">
              <a:buNone/>
            </a:pPr>
            <a:r>
              <a:rPr lang="en-US" sz="1800" err="1">
                <a:latin typeface="ArialMT"/>
              </a:rPr>
              <a:t>itestra</a:t>
            </a:r>
            <a:r>
              <a:rPr lang="en-US" sz="1800">
                <a:latin typeface="ArialMT"/>
              </a:rPr>
              <a:t> GmbH</a:t>
            </a:r>
          </a:p>
          <a:p>
            <a:pPr marL="0" indent="0" eaLnBrk="1" hangingPunct="1">
              <a:buNone/>
            </a:pPr>
            <a:r>
              <a:rPr lang="en-US" sz="1800">
                <a:latin typeface="ArialMT"/>
              </a:rPr>
              <a:t>Munich, 13</a:t>
            </a:r>
            <a:r>
              <a:rPr lang="en-US" sz="1800" baseline="30000">
                <a:latin typeface="ArialMT"/>
              </a:rPr>
              <a:t>th</a:t>
            </a:r>
            <a:r>
              <a:rPr lang="en-US" sz="1800">
                <a:latin typeface="ArialMT"/>
              </a:rPr>
              <a:t> May 2024</a:t>
            </a:r>
          </a:p>
        </p:txBody>
      </p:sp>
    </p:spTree>
    <p:extLst>
      <p:ext uri="{BB962C8B-B14F-4D97-AF65-F5344CB8AC3E}">
        <p14:creationId xmlns:p14="http://schemas.microsoft.com/office/powerpoint/2010/main" val="2164851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9866A05-C212-1E55-EF63-5E5C93A9B6C5}"/>
              </a:ext>
            </a:extLst>
          </p:cNvPr>
          <p:cNvGrpSpPr/>
          <p:nvPr/>
        </p:nvGrpSpPr>
        <p:grpSpPr>
          <a:xfrm>
            <a:off x="4830047" y="4902625"/>
            <a:ext cx="5672853" cy="483460"/>
            <a:chOff x="797951" y="1639956"/>
            <a:chExt cx="5475849" cy="483460"/>
          </a:xfrm>
        </p:grpSpPr>
        <p:sp>
          <p:nvSpPr>
            <p:cNvPr id="20" name="Rechteck: abgerundete Ecken 7">
              <a:extLst>
                <a:ext uri="{FF2B5EF4-FFF2-40B4-BE49-F238E27FC236}">
                  <a16:creationId xmlns:a16="http://schemas.microsoft.com/office/drawing/2014/main" id="{7CD8F93A-730F-83CE-D516-670FB251C0B6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3999"/>
                </a:lnSpc>
              </a:pPr>
              <a:r>
                <a:rPr lang="de-DE" sz="1600" err="1">
                  <a:solidFill>
                    <a:schemeClr val="bg1"/>
                  </a:solidFill>
                  <a:cs typeface="Arial"/>
                </a:rPr>
                <a:t>Automated</a:t>
              </a:r>
              <a:r>
                <a:rPr lang="de-DE" sz="1600">
                  <a:solidFill>
                    <a:schemeClr val="bg1"/>
                  </a:solidFill>
                  <a:cs typeface="Arial"/>
                </a:rPr>
                <a:t> </a:t>
              </a:r>
              <a:r>
                <a:rPr lang="de-DE" sz="1600" err="1">
                  <a:solidFill>
                    <a:schemeClr val="bg1"/>
                  </a:solidFill>
                  <a:cs typeface="Arial"/>
                </a:rPr>
                <a:t>Matching</a:t>
              </a:r>
              <a:endParaRPr lang="de-DE" sz="16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7DA292-6D69-7B0B-7020-30D971059F84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b="1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65359EEB-BF9D-27A6-1A59-7BE3AA989E6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5359EEB-BF9D-27A6-1A59-7BE3AA989E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B5781F7-0671-74F2-8FCD-23EAA8E2AA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0295" y="2129927"/>
            <a:ext cx="9087867" cy="829743"/>
          </a:xfrm>
        </p:spPr>
        <p:txBody>
          <a:bodyPr wrap="square" lIns="90000" tIns="0" rIns="90000" bIns="0" anchor="ctr">
            <a:noAutofit/>
          </a:bodyPr>
          <a:lstStyle/>
          <a:p>
            <a:endParaRPr lang="en-US" sz="1600" b="1">
              <a:solidFill>
                <a:srgbClr val="000000"/>
              </a:solidFill>
              <a:ea typeface="Verdana"/>
            </a:endParaRPr>
          </a:p>
          <a:p>
            <a:r>
              <a:rPr lang="en-US" sz="1600" b="1">
                <a:solidFill>
                  <a:schemeClr val="bg2"/>
                </a:solidFill>
                <a:latin typeface="+mj-lt"/>
                <a:ea typeface="Verdana"/>
                <a:cs typeface="Arial"/>
              </a:rPr>
              <a:t>Task</a:t>
            </a:r>
            <a:r>
              <a:rPr lang="en-US" sz="1600" b="1">
                <a:latin typeface="+mj-lt"/>
                <a:ea typeface="Verdana"/>
                <a:cs typeface="Arial"/>
              </a:rPr>
              <a:t>    </a:t>
            </a:r>
            <a:r>
              <a:rPr lang="en-US" sz="1600">
                <a:latin typeface="+mj-lt"/>
                <a:ea typeface="Verdana"/>
                <a:cs typeface="Arial"/>
              </a:rPr>
              <a:t>structure relevant employee and project data and map it to a functional web app</a:t>
            </a:r>
            <a:br>
              <a:rPr lang="en-US" sz="1600">
                <a:latin typeface="+mj-lt"/>
                <a:ea typeface="Verdana"/>
                <a:cs typeface="Arial"/>
              </a:rPr>
            </a:br>
            <a:r>
              <a:rPr lang="en-US" sz="1600" b="1">
                <a:solidFill>
                  <a:schemeClr val="bg2"/>
                </a:solidFill>
                <a:latin typeface="+mj-lt"/>
                <a:ea typeface="Verdana"/>
                <a:cs typeface="Arial"/>
              </a:rPr>
              <a:t>Goal</a:t>
            </a:r>
            <a:r>
              <a:rPr lang="en-US" sz="1600" b="1">
                <a:latin typeface="+mj-lt"/>
                <a:ea typeface="Verdana"/>
                <a:cs typeface="Arial"/>
              </a:rPr>
              <a:t>    </a:t>
            </a:r>
            <a:r>
              <a:rPr lang="en-US" sz="1600">
                <a:latin typeface="+mj-lt"/>
                <a:ea typeface="Verdana"/>
                <a:cs typeface="Arial"/>
              </a:rPr>
              <a:t>provide a centralized and comprehensive overview</a:t>
            </a:r>
          </a:p>
          <a:p>
            <a:endParaRPr lang="en-US" sz="1600">
              <a:ea typeface="Verdana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A0F10F-C1AB-AFF8-E082-4061DAED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>
                <a:latin typeface="Arial"/>
                <a:cs typeface="Arial"/>
              </a:rPr>
              <a:t>Strategically Phasing our MVP Development:</a:t>
            </a:r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Two Stages for Optimized Staffing Web-App and one Post-MVP Phase for advanced capabilities</a:t>
            </a:r>
            <a:endParaRPr lang="en-US"/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9CE1C292-9EEA-CF09-079D-EFE1C8BAC88E}"/>
              </a:ext>
            </a:extLst>
          </p:cNvPr>
          <p:cNvSpPr txBox="1">
            <a:spLocks/>
          </p:cNvSpPr>
          <p:nvPr/>
        </p:nvSpPr>
        <p:spPr>
          <a:xfrm>
            <a:off x="257503" y="912764"/>
            <a:ext cx="10564825" cy="288000"/>
          </a:xfrm>
          <a:prstGeom prst="rect">
            <a:avLst/>
          </a:prstGeom>
        </p:spPr>
        <p:txBody>
          <a:bodyPr wrap="square" lIns="90000" tIns="0" rIns="90000" bIns="0" anchor="t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Solution Architecture &amp; Tech Stack: </a:t>
            </a:r>
            <a:r>
              <a:rPr lang="en-US">
                <a:latin typeface="+mj-lt"/>
                <a:ea typeface="Verdana"/>
                <a:cs typeface="Arial"/>
              </a:rPr>
              <a:t>MVP stages</a:t>
            </a:r>
            <a:endParaRPr lang="de-DE"/>
          </a:p>
        </p:txBody>
      </p:sp>
      <p:sp>
        <p:nvSpPr>
          <p:cNvPr id="5" name="Textplatzhalter 1">
            <a:extLst>
              <a:ext uri="{FF2B5EF4-FFF2-40B4-BE49-F238E27FC236}">
                <a16:creationId xmlns:a16="http://schemas.microsoft.com/office/drawing/2014/main" id="{39694BE3-B9C0-96F0-1C51-DF85359E8FC6}"/>
              </a:ext>
            </a:extLst>
          </p:cNvPr>
          <p:cNvSpPr txBox="1">
            <a:spLocks/>
          </p:cNvSpPr>
          <p:nvPr/>
        </p:nvSpPr>
        <p:spPr>
          <a:xfrm>
            <a:off x="2847296" y="3652122"/>
            <a:ext cx="7458600" cy="829743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="1">
              <a:solidFill>
                <a:srgbClr val="000000"/>
              </a:solidFill>
              <a:ea typeface="Verdana"/>
            </a:endParaRPr>
          </a:p>
          <a:p>
            <a:r>
              <a:rPr lang="en-US" sz="1600" b="1">
                <a:solidFill>
                  <a:schemeClr val="bg2"/>
                </a:solidFill>
                <a:latin typeface="+mj-lt"/>
                <a:ea typeface="Verdana"/>
                <a:cs typeface="Arial"/>
              </a:rPr>
              <a:t>Task</a:t>
            </a:r>
            <a:r>
              <a:rPr lang="en-US" sz="1600" b="1">
                <a:latin typeface="+mj-lt"/>
                <a:ea typeface="Verdana"/>
                <a:cs typeface="Arial"/>
              </a:rPr>
              <a:t>    </a:t>
            </a:r>
            <a:r>
              <a:rPr lang="en-US" sz="1600">
                <a:latin typeface="+mj-lt"/>
                <a:ea typeface="Verdana"/>
                <a:cs typeface="Arial"/>
              </a:rPr>
              <a:t>develop UI-centered manual matching capabilities</a:t>
            </a:r>
            <a:br>
              <a:rPr lang="en-US" sz="1600">
                <a:latin typeface="+mj-lt"/>
                <a:ea typeface="Verdana"/>
                <a:cs typeface="Arial"/>
              </a:rPr>
            </a:br>
            <a:r>
              <a:rPr lang="en-US" sz="1600" b="1">
                <a:solidFill>
                  <a:schemeClr val="bg2"/>
                </a:solidFill>
                <a:latin typeface="+mj-lt"/>
                <a:ea typeface="Verdana"/>
                <a:cs typeface="Arial"/>
              </a:rPr>
              <a:t>Goal</a:t>
            </a:r>
            <a:r>
              <a:rPr lang="en-US" sz="1600" b="1">
                <a:latin typeface="+mj-lt"/>
                <a:ea typeface="Verdana"/>
                <a:cs typeface="Arial"/>
              </a:rPr>
              <a:t>    </a:t>
            </a:r>
            <a:r>
              <a:rPr lang="en-US" sz="1600">
                <a:latin typeface="+mj-lt"/>
                <a:ea typeface="Verdana"/>
                <a:cs typeface="Arial"/>
              </a:rPr>
              <a:t>support &amp; accelerate the project staffing workflow performed by Tobias</a:t>
            </a:r>
          </a:p>
          <a:p>
            <a:endParaRPr lang="en-US" sz="1600">
              <a:ea typeface="Verdana"/>
            </a:endParaRP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BE351617-88CB-B765-3CFB-23F2462811E0}"/>
              </a:ext>
            </a:extLst>
          </p:cNvPr>
          <p:cNvSpPr txBox="1">
            <a:spLocks/>
          </p:cNvSpPr>
          <p:nvPr/>
        </p:nvSpPr>
        <p:spPr>
          <a:xfrm>
            <a:off x="4959876" y="5387056"/>
            <a:ext cx="6343124" cy="778120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="1">
              <a:solidFill>
                <a:srgbClr val="000000"/>
              </a:solidFill>
              <a:ea typeface="Verdana"/>
            </a:endParaRPr>
          </a:p>
          <a:p>
            <a:r>
              <a:rPr lang="en-US" sz="1600" b="1">
                <a:solidFill>
                  <a:schemeClr val="bg2"/>
                </a:solidFill>
                <a:latin typeface="+mj-lt"/>
                <a:ea typeface="Verdana"/>
                <a:cs typeface="Arial"/>
              </a:rPr>
              <a:t>Task</a:t>
            </a:r>
            <a:r>
              <a:rPr lang="en-US" sz="1600" b="1">
                <a:latin typeface="+mj-lt"/>
                <a:ea typeface="Verdana"/>
                <a:cs typeface="Arial"/>
              </a:rPr>
              <a:t>    </a:t>
            </a:r>
            <a:r>
              <a:rPr lang="en-US" sz="1600">
                <a:latin typeface="+mj-lt"/>
                <a:ea typeface="Verdana"/>
                <a:cs typeface="Arial"/>
              </a:rPr>
              <a:t>implement automated </a:t>
            </a:r>
            <a:r>
              <a:rPr lang="en-US" sz="1600" i="1">
                <a:latin typeface="+mj-lt"/>
                <a:ea typeface="Verdana"/>
                <a:cs typeface="Arial"/>
              </a:rPr>
              <a:t>skill </a:t>
            </a:r>
            <a:r>
              <a:rPr lang="en-US" sz="1600">
                <a:latin typeface="+mj-lt"/>
                <a:ea typeface="Verdana"/>
                <a:cs typeface="Arial"/>
              </a:rPr>
              <a:t>and </a:t>
            </a:r>
            <a:r>
              <a:rPr lang="en-US" sz="1600" i="1">
                <a:latin typeface="+mj-lt"/>
                <a:ea typeface="Verdana"/>
                <a:cs typeface="Arial"/>
              </a:rPr>
              <a:t>time </a:t>
            </a:r>
            <a:r>
              <a:rPr lang="en-US" sz="1600">
                <a:latin typeface="+mj-lt"/>
                <a:ea typeface="Verdana"/>
                <a:cs typeface="Arial"/>
              </a:rPr>
              <a:t>allocation matching</a:t>
            </a:r>
            <a:br>
              <a:rPr lang="en-US" sz="1600">
                <a:latin typeface="+mj-lt"/>
                <a:ea typeface="Verdana"/>
                <a:cs typeface="Arial"/>
              </a:rPr>
            </a:br>
            <a:r>
              <a:rPr lang="en-US" sz="1600" b="1">
                <a:solidFill>
                  <a:schemeClr val="bg2"/>
                </a:solidFill>
                <a:latin typeface="+mj-lt"/>
                <a:ea typeface="Verdana"/>
                <a:cs typeface="Arial"/>
              </a:rPr>
              <a:t>Goal</a:t>
            </a:r>
            <a:r>
              <a:rPr lang="en-US" sz="1600" b="1">
                <a:latin typeface="+mj-lt"/>
                <a:ea typeface="Verdana"/>
                <a:cs typeface="Arial"/>
              </a:rPr>
              <a:t>   </a:t>
            </a:r>
            <a:r>
              <a:rPr lang="en-US" sz="1600">
                <a:latin typeface="+mj-lt"/>
                <a:ea typeface="Verdana"/>
                <a:cs typeface="Arial"/>
              </a:rPr>
              <a:t> provide a one-click automated matching algorithm</a:t>
            </a:r>
          </a:p>
          <a:p>
            <a:endParaRPr lang="en-US" sz="1600">
              <a:ea typeface="Verdana"/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4BBFFCC5-81FA-3F72-6CCB-1B0E23F816AE}"/>
              </a:ext>
            </a:extLst>
          </p:cNvPr>
          <p:cNvSpPr/>
          <p:nvPr/>
        </p:nvSpPr>
        <p:spPr>
          <a:xfrm>
            <a:off x="568627" y="1425359"/>
            <a:ext cx="9737269" cy="3194142"/>
          </a:xfrm>
          <a:prstGeom prst="roundRect">
            <a:avLst>
              <a:gd name="adj" fmla="val 7750"/>
            </a:avLst>
          </a:prstGeom>
          <a:noFill/>
          <a:ln w="22225">
            <a:solidFill>
              <a:schemeClr val="bg2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72048C8C-5818-3ED8-D0A4-692412F28118}"/>
              </a:ext>
            </a:extLst>
          </p:cNvPr>
          <p:cNvSpPr txBox="1">
            <a:spLocks/>
          </p:cNvSpPr>
          <p:nvPr/>
        </p:nvSpPr>
        <p:spPr>
          <a:xfrm>
            <a:off x="9490455" y="1521659"/>
            <a:ext cx="700178" cy="399048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rgbClr val="0065BD"/>
                </a:solidFill>
                <a:latin typeface="Arial"/>
                <a:ea typeface="Verdana"/>
                <a:cs typeface="Arial"/>
              </a:rPr>
              <a:t>MVP</a:t>
            </a:r>
            <a:endParaRPr lang="en-US" sz="1600" b="1">
              <a:solidFill>
                <a:srgbClr val="0065BD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CF48DAB-DD6A-7052-40EC-DFB55C1F0FC5}"/>
              </a:ext>
            </a:extLst>
          </p:cNvPr>
          <p:cNvGrpSpPr/>
          <p:nvPr/>
        </p:nvGrpSpPr>
        <p:grpSpPr>
          <a:xfrm>
            <a:off x="797951" y="1639956"/>
            <a:ext cx="5475849" cy="483460"/>
            <a:chOff x="797951" y="1639956"/>
            <a:chExt cx="5475849" cy="483460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2D42300C-9C79-6AB3-D172-0A54E19D6B77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3999"/>
                </a:lnSpc>
              </a:pPr>
              <a:r>
                <a:rPr lang="de-DE" sz="1600" err="1">
                  <a:solidFill>
                    <a:srgbClr val="FFFFFF"/>
                  </a:solidFill>
                  <a:cs typeface="Arial"/>
                </a:rPr>
                <a:t>Comprehensive</a:t>
              </a:r>
              <a:r>
                <a:rPr lang="de-DE" sz="1600">
                  <a:solidFill>
                    <a:srgbClr val="FFFFFF"/>
                  </a:solidFill>
                  <a:cs typeface="Arial"/>
                </a:rPr>
                <a:t> </a:t>
              </a:r>
              <a:r>
                <a:rPr lang="de-DE" sz="1600" err="1">
                  <a:solidFill>
                    <a:srgbClr val="FFFFFF"/>
                  </a:solidFill>
                  <a:cs typeface="Arial"/>
                </a:rPr>
                <a:t>Staff</a:t>
              </a:r>
              <a:r>
                <a:rPr lang="de-DE" sz="1600">
                  <a:solidFill>
                    <a:srgbClr val="FFFFFF"/>
                  </a:solidFill>
                  <a:cs typeface="Arial"/>
                </a:rPr>
                <a:t>- and Project Management</a:t>
              </a:r>
              <a:endParaRPr lang="de-DE" sz="1600">
                <a:cs typeface="Arial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52C9F76-2F29-9C19-FBEA-98093F30D49C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b="1">
                  <a:solidFill>
                    <a:schemeClr val="tx2"/>
                  </a:solidFill>
                </a:rPr>
                <a:t>1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5420884-5E52-5809-17DA-DBAEE6905850}"/>
              </a:ext>
            </a:extLst>
          </p:cNvPr>
          <p:cNvGrpSpPr/>
          <p:nvPr/>
        </p:nvGrpSpPr>
        <p:grpSpPr>
          <a:xfrm>
            <a:off x="2757102" y="3185633"/>
            <a:ext cx="5475849" cy="483460"/>
            <a:chOff x="797951" y="1639956"/>
            <a:chExt cx="5475849" cy="483460"/>
          </a:xfrm>
        </p:grpSpPr>
        <p:sp>
          <p:nvSpPr>
            <p:cNvPr id="23" name="Rechteck: abgerundete Ecken 7">
              <a:extLst>
                <a:ext uri="{FF2B5EF4-FFF2-40B4-BE49-F238E27FC236}">
                  <a16:creationId xmlns:a16="http://schemas.microsoft.com/office/drawing/2014/main" id="{07011C54-DFC3-CB3F-5E6B-138FAEF9A25C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3999"/>
                </a:lnSpc>
              </a:pPr>
              <a:r>
                <a:rPr lang="de-DE" sz="1600" err="1">
                  <a:solidFill>
                    <a:srgbClr val="FFFFFF"/>
                  </a:solidFill>
                  <a:cs typeface="Arial"/>
                </a:rPr>
                <a:t>Augmented</a:t>
              </a:r>
              <a:r>
                <a:rPr lang="de-DE" sz="1600">
                  <a:solidFill>
                    <a:srgbClr val="FFFFFF"/>
                  </a:solidFill>
                  <a:cs typeface="Arial"/>
                </a:rPr>
                <a:t> </a:t>
              </a:r>
              <a:r>
                <a:rPr lang="de-DE" sz="1600" err="1">
                  <a:solidFill>
                    <a:srgbClr val="FFFFFF"/>
                  </a:solidFill>
                  <a:cs typeface="Arial"/>
                </a:rPr>
                <a:t>Matching</a:t>
              </a:r>
              <a:endParaRPr lang="de-DE" sz="1600">
                <a:cs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FF05956-5169-D398-18AA-A8C6D256A2A7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b="1">
                  <a:solidFill>
                    <a:schemeClr val="tx2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9767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A850EF84-5AFE-76FF-EA21-56ABCE74A69B}"/>
              </a:ext>
            </a:extLst>
          </p:cNvPr>
          <p:cNvSpPr/>
          <p:nvPr/>
        </p:nvSpPr>
        <p:spPr>
          <a:xfrm>
            <a:off x="5539916" y="2963858"/>
            <a:ext cx="2455685" cy="762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EE02D003-F6D8-9FC3-90F8-FE6CCA0C75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399558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E02D003-F6D8-9FC3-90F8-FE6CCA0C7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B5A93057-8EB1-A870-DC82-57E8D731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>
                <a:latin typeface="Arial"/>
                <a:cs typeface="Arial"/>
              </a:rPr>
              <a:t>Explore Our Interactive Prototype: Klick to experience the UI/UX DEMO of our MVP</a:t>
            </a:r>
            <a:endParaRPr lang="de-DE"/>
          </a:p>
        </p:txBody>
      </p:sp>
      <p:pic>
        <p:nvPicPr>
          <p:cNvPr id="6" name="Inhaltsplatzhalter 5" descr="Ein Bild, das Grafiken, Farbigkeit, Kreis, Kreativität enthält.&#10;&#10;Beschreibung automatisch generiert.">
            <a:extLst>
              <a:ext uri="{FF2B5EF4-FFF2-40B4-BE49-F238E27FC236}">
                <a16:creationId xmlns:a16="http://schemas.microsoft.com/office/drawing/2014/main" id="{8EF2509E-3A99-7CFD-41DC-B9A47BB5581B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/>
          <a:stretch>
            <a:fillRect/>
          </a:stretch>
        </p:blipFill>
        <p:spPr>
          <a:xfrm>
            <a:off x="3668387" y="2214282"/>
            <a:ext cx="1687254" cy="2429435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BFACA44-36AB-208B-5AB4-419E473AEAB4}"/>
              </a:ext>
            </a:extLst>
          </p:cNvPr>
          <p:cNvSpPr txBox="1"/>
          <p:nvPr/>
        </p:nvSpPr>
        <p:spPr>
          <a:xfrm>
            <a:off x="5550933" y="3127238"/>
            <a:ext cx="2455685" cy="3858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2400">
                <a:hlinkClick r:id="rId7"/>
              </a:rPr>
              <a:t>Link to Demo</a:t>
            </a:r>
            <a:endParaRPr lang="en-US" sz="2400"/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6C767247-D371-CD42-4321-72575F2F4E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7503" y="912764"/>
            <a:ext cx="10564825" cy="288000"/>
          </a:xfrm>
        </p:spPr>
        <p:txBody>
          <a:bodyPr/>
          <a:lstStyle/>
          <a:p>
            <a:r>
              <a:rPr lang="en-US"/>
              <a:t>UI &amp; UX Drafts: DEMO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629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EE02D003-F6D8-9FC3-90F8-FE6CCA0C75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43220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E02D003-F6D8-9FC3-90F8-FE6CCA0C7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98DF7D-774D-9CFE-8498-318BEAEFCAB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UI &amp; UX Drafts: Project Staffing Overview</a:t>
            </a:r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5A93057-8EB1-A870-DC82-57E8D731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/>
              <a:t>As part of the project overview, admins can see a current staffing overview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816E3C-D01D-AAB6-9C6A-A2C064ECA18A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18DB8D5-BE16-0556-DC1A-288E7B9770CC}"/>
              </a:ext>
            </a:extLst>
          </p:cNvPr>
          <p:cNvGrpSpPr/>
          <p:nvPr/>
        </p:nvGrpSpPr>
        <p:grpSpPr>
          <a:xfrm>
            <a:off x="1100530" y="1232805"/>
            <a:ext cx="9990940" cy="4904601"/>
            <a:chOff x="257504" y="829056"/>
            <a:chExt cx="11676992" cy="5565708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9A113BE-BB3B-1F0A-1043-86FADE26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7504" y="829056"/>
              <a:ext cx="9398560" cy="5565708"/>
            </a:xfrm>
            <a:prstGeom prst="roundRect">
              <a:avLst>
                <a:gd name="adj" fmla="val 3767"/>
              </a:avLst>
            </a:prstGeom>
            <a:ln w="19050">
              <a:solidFill>
                <a:schemeClr val="bg1">
                  <a:lumMod val="85000"/>
                  <a:alpha val="96000"/>
                </a:schemeClr>
              </a:solidFill>
            </a:ln>
            <a:effectLst>
              <a:outerShdw blurRad="307631" dist="25489" dir="5400000" algn="ctr" rotWithShape="0">
                <a:srgbClr val="000000">
                  <a:alpha val="9028"/>
                </a:srgbClr>
              </a:outerShdw>
            </a:effectLst>
          </p:spPr>
        </p:pic>
        <p:sp>
          <p:nvSpPr>
            <p:cNvPr id="12" name="Legende mit Linie (2) (ohne Rahmen) 11">
              <a:extLst>
                <a:ext uri="{FF2B5EF4-FFF2-40B4-BE49-F238E27FC236}">
                  <a16:creationId xmlns:a16="http://schemas.microsoft.com/office/drawing/2014/main" id="{9F641EFA-7D34-E926-1D96-3D5CE5D9075C}"/>
                </a:ext>
              </a:extLst>
            </p:cNvPr>
            <p:cNvSpPr/>
            <p:nvPr/>
          </p:nvSpPr>
          <p:spPr>
            <a:xfrm>
              <a:off x="9851136" y="3755138"/>
              <a:ext cx="2083360" cy="682751"/>
            </a:xfrm>
            <a:prstGeom prst="callout2">
              <a:avLst>
                <a:gd name="adj1" fmla="val 46776"/>
                <a:gd name="adj2" fmla="val -5407"/>
                <a:gd name="adj3" fmla="val 46776"/>
                <a:gd name="adj4" fmla="val -73432"/>
                <a:gd name="adj5" fmla="val -75462"/>
                <a:gd name="adj6" fmla="val -161392"/>
              </a:avLst>
            </a:prstGeom>
            <a:solidFill>
              <a:schemeClr val="accent1">
                <a:alpha val="93000"/>
              </a:schemeClr>
            </a:solidFill>
            <a:ln>
              <a:solidFill>
                <a:schemeClr val="bg2"/>
              </a:solidFill>
              <a:tailEnd type="oval"/>
            </a:ln>
            <a:effectLst>
              <a:outerShdw blurRad="50800" dist="50800" dir="5400000" algn="ctr" rotWithShape="0">
                <a:srgbClr val="000000">
                  <a:alpha val="425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de-DE" sz="1400" i="1"/>
                <a:t>See </a:t>
              </a:r>
              <a:r>
                <a:rPr lang="de-DE" sz="1400" i="1" err="1"/>
                <a:t>current</a:t>
              </a:r>
              <a:r>
                <a:rPr lang="de-DE" sz="1400" i="1"/>
                <a:t> </a:t>
              </a:r>
              <a:r>
                <a:rPr lang="de-DE" sz="1400" i="1" err="1"/>
                <a:t>staffing</a:t>
              </a:r>
              <a:r>
                <a:rPr lang="de-DE" sz="1400" i="1"/>
                <a:t> rate</a:t>
              </a:r>
            </a:p>
          </p:txBody>
        </p:sp>
        <p:sp>
          <p:nvSpPr>
            <p:cNvPr id="13" name="Legende mit Linie (2) (ohne Rahmen) 12">
              <a:extLst>
                <a:ext uri="{FF2B5EF4-FFF2-40B4-BE49-F238E27FC236}">
                  <a16:creationId xmlns:a16="http://schemas.microsoft.com/office/drawing/2014/main" id="{4731904B-96AE-01B8-E95E-FBD7E2A1006A}"/>
                </a:ext>
              </a:extLst>
            </p:cNvPr>
            <p:cNvSpPr/>
            <p:nvPr/>
          </p:nvSpPr>
          <p:spPr>
            <a:xfrm>
              <a:off x="9851136" y="1737360"/>
              <a:ext cx="2083360" cy="682751"/>
            </a:xfrm>
            <a:prstGeom prst="callout2">
              <a:avLst>
                <a:gd name="adj1" fmla="val 50001"/>
                <a:gd name="adj2" fmla="val -5407"/>
                <a:gd name="adj3" fmla="val 14016"/>
                <a:gd name="adj4" fmla="val -73432"/>
                <a:gd name="adj5" fmla="val 45253"/>
                <a:gd name="adj6" fmla="val -112967"/>
              </a:avLst>
            </a:prstGeom>
            <a:solidFill>
              <a:schemeClr val="accent1">
                <a:alpha val="93000"/>
              </a:schemeClr>
            </a:solidFill>
            <a:ln>
              <a:solidFill>
                <a:schemeClr val="bg2"/>
              </a:solidFill>
              <a:tailEnd type="oval"/>
            </a:ln>
            <a:effectLst>
              <a:outerShdw blurRad="50800" dist="50800" dir="5400000" algn="ctr" rotWithShape="0">
                <a:srgbClr val="000000">
                  <a:alpha val="425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de-DE" sz="1400" i="1" err="1"/>
                <a:t>Enough</a:t>
              </a:r>
              <a:r>
                <a:rPr lang="de-DE" sz="1400" i="1"/>
                <a:t> </a:t>
              </a:r>
              <a:r>
                <a:rPr lang="de-DE" sz="1400" i="1" err="1"/>
                <a:t>skills</a:t>
              </a:r>
              <a:r>
                <a:rPr lang="de-DE" sz="1400" i="1"/>
                <a:t> on </a:t>
              </a:r>
              <a:r>
                <a:rPr lang="de-DE" sz="1400" i="1" err="1"/>
                <a:t>the</a:t>
              </a:r>
              <a:r>
                <a:rPr lang="de-DE" sz="1400" i="1"/>
                <a:t> </a:t>
              </a:r>
              <a:r>
                <a:rPr lang="de-DE" sz="1400" i="1" err="1"/>
                <a:t>project</a:t>
              </a:r>
              <a:r>
                <a:rPr lang="de-DE" sz="1400" i="1"/>
                <a:t>?</a:t>
              </a:r>
            </a:p>
          </p:txBody>
        </p:sp>
        <p:sp>
          <p:nvSpPr>
            <p:cNvPr id="14" name="Legende mit Linie (2) (ohne Rahmen) 13">
              <a:extLst>
                <a:ext uri="{FF2B5EF4-FFF2-40B4-BE49-F238E27FC236}">
                  <a16:creationId xmlns:a16="http://schemas.microsoft.com/office/drawing/2014/main" id="{47A44017-6212-E66E-0354-1775DF56EB75}"/>
                </a:ext>
              </a:extLst>
            </p:cNvPr>
            <p:cNvSpPr/>
            <p:nvPr/>
          </p:nvSpPr>
          <p:spPr>
            <a:xfrm>
              <a:off x="9851136" y="4642102"/>
              <a:ext cx="2083360" cy="682751"/>
            </a:xfrm>
            <a:prstGeom prst="callout2">
              <a:avLst>
                <a:gd name="adj1" fmla="val 32964"/>
                <a:gd name="adj2" fmla="val -5992"/>
                <a:gd name="adj3" fmla="val 31295"/>
                <a:gd name="adj4" fmla="val -124930"/>
                <a:gd name="adj5" fmla="val -313115"/>
                <a:gd name="adj6" fmla="val -289553"/>
              </a:avLst>
            </a:prstGeom>
            <a:solidFill>
              <a:schemeClr val="accent1">
                <a:alpha val="93000"/>
              </a:schemeClr>
            </a:solidFill>
            <a:ln>
              <a:solidFill>
                <a:schemeClr val="bg2"/>
              </a:solidFill>
              <a:tailEnd type="oval"/>
            </a:ln>
            <a:effectLst>
              <a:outerShdw blurRad="50800" dist="50800" dir="5400000" algn="ctr" rotWithShape="0">
                <a:srgbClr val="000000">
                  <a:alpha val="425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de-DE" sz="1400" i="1"/>
                <a:t>See </a:t>
              </a:r>
              <a:r>
                <a:rPr lang="de-DE" sz="1400" i="1" err="1"/>
                <a:t>allocated</a:t>
              </a:r>
              <a:r>
                <a:rPr lang="de-DE" sz="1400" i="1"/>
                <a:t> </a:t>
              </a:r>
              <a:r>
                <a:rPr lang="de-DE" sz="1400" i="1" err="1"/>
                <a:t>employees</a:t>
              </a:r>
              <a:endParaRPr lang="de-DE" sz="1400" i="1"/>
            </a:p>
          </p:txBody>
        </p:sp>
      </p:grpSp>
    </p:spTree>
    <p:extLst>
      <p:ext uri="{BB962C8B-B14F-4D97-AF65-F5344CB8AC3E}">
        <p14:creationId xmlns:p14="http://schemas.microsoft.com/office/powerpoint/2010/main" val="19628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EE02D003-F6D8-9FC3-90F8-FE6CCA0C75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4830177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E02D003-F6D8-9FC3-90F8-FE6CCA0C7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B9B8CC8-7AD7-7126-4805-5716D8F7B5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UI &amp; UX Drafts: Employee Profile</a:t>
            </a:r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5A93057-8EB1-A870-DC82-57E8D731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/>
              <a:t>As an employee, one can edit one’s skill set and see allocated projects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839B1944-0B43-594B-A531-F0970EF204D2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8A2EA5-0EEB-D8A6-4CAF-7E72CF9428BA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 r="224"/>
          <a:stretch/>
        </p:blipFill>
        <p:spPr>
          <a:xfrm>
            <a:off x="1100143" y="1232805"/>
            <a:ext cx="8043857" cy="4904601"/>
          </a:xfrm>
          <a:prstGeom prst="roundRect">
            <a:avLst>
              <a:gd name="adj" fmla="val 3767"/>
            </a:avLst>
          </a:prstGeom>
          <a:ln w="19050">
            <a:solidFill>
              <a:schemeClr val="bg1">
                <a:lumMod val="85000"/>
                <a:alpha val="96000"/>
              </a:schemeClr>
            </a:solidFill>
          </a:ln>
          <a:effectLst>
            <a:outerShdw blurRad="307631" dist="25489" dir="5400000" algn="ctr" rotWithShape="0">
              <a:srgbClr val="000000">
                <a:alpha val="9028"/>
              </a:srgbClr>
            </a:outerShdw>
          </a:effectLst>
        </p:spPr>
      </p:pic>
      <p:sp>
        <p:nvSpPr>
          <p:cNvPr id="23" name="Legende mit Linie (2) (ohne Rahmen) 22">
            <a:extLst>
              <a:ext uri="{FF2B5EF4-FFF2-40B4-BE49-F238E27FC236}">
                <a16:creationId xmlns:a16="http://schemas.microsoft.com/office/drawing/2014/main" id="{6A6CCED1-7AA1-7CC5-874D-B11D0DDB303B}"/>
              </a:ext>
            </a:extLst>
          </p:cNvPr>
          <p:cNvSpPr/>
          <p:nvPr/>
        </p:nvSpPr>
        <p:spPr>
          <a:xfrm>
            <a:off x="9309315" y="3076652"/>
            <a:ext cx="1782542" cy="601652"/>
          </a:xfrm>
          <a:prstGeom prst="callout2">
            <a:avLst>
              <a:gd name="adj1" fmla="val 49358"/>
              <a:gd name="adj2" fmla="val -6000"/>
              <a:gd name="adj3" fmla="val 49358"/>
              <a:gd name="adj4" fmla="val -26576"/>
              <a:gd name="adj5" fmla="val -19411"/>
              <a:gd name="adj6" fmla="val -66913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i="1"/>
              <a:t>Set </a:t>
            </a:r>
            <a:r>
              <a:rPr lang="de-DE" sz="1400" i="1" err="1"/>
              <a:t>working</a:t>
            </a:r>
            <a:r>
              <a:rPr lang="de-DE" sz="1400" i="1"/>
              <a:t> </a:t>
            </a:r>
            <a:r>
              <a:rPr lang="de-DE" sz="1400" i="1" err="1"/>
              <a:t>location</a:t>
            </a:r>
            <a:endParaRPr lang="de-DE" sz="1400" i="1"/>
          </a:p>
        </p:txBody>
      </p:sp>
      <p:sp>
        <p:nvSpPr>
          <p:cNvPr id="24" name="Legende mit Linie (2) (ohne Rahmen) 23">
            <a:extLst>
              <a:ext uri="{FF2B5EF4-FFF2-40B4-BE49-F238E27FC236}">
                <a16:creationId xmlns:a16="http://schemas.microsoft.com/office/drawing/2014/main" id="{AD61B8FA-2B29-FEF1-0CAD-2C2F980ED96C}"/>
              </a:ext>
            </a:extLst>
          </p:cNvPr>
          <p:cNvSpPr/>
          <p:nvPr/>
        </p:nvSpPr>
        <p:spPr>
          <a:xfrm>
            <a:off x="9309315" y="2208967"/>
            <a:ext cx="1782542" cy="601652"/>
          </a:xfrm>
          <a:prstGeom prst="callout2">
            <a:avLst>
              <a:gd name="adj1" fmla="val 51872"/>
              <a:gd name="adj2" fmla="val -7163"/>
              <a:gd name="adj3" fmla="val 52299"/>
              <a:gd name="adj4" fmla="val -106208"/>
              <a:gd name="adj5" fmla="val 138954"/>
              <a:gd name="adj6" fmla="val -168780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i="1"/>
              <a:t>Add/Remove Skills</a:t>
            </a:r>
          </a:p>
        </p:txBody>
      </p:sp>
      <p:sp>
        <p:nvSpPr>
          <p:cNvPr id="25" name="Legende mit Linie (2) (ohne Rahmen) 24">
            <a:extLst>
              <a:ext uri="{FF2B5EF4-FFF2-40B4-BE49-F238E27FC236}">
                <a16:creationId xmlns:a16="http://schemas.microsoft.com/office/drawing/2014/main" id="{D746F39F-645B-6CD2-8076-0EED0EB2FEBA}"/>
              </a:ext>
            </a:extLst>
          </p:cNvPr>
          <p:cNvSpPr/>
          <p:nvPr/>
        </p:nvSpPr>
        <p:spPr>
          <a:xfrm>
            <a:off x="9309315" y="4790226"/>
            <a:ext cx="1782542" cy="601652"/>
          </a:xfrm>
          <a:prstGeom prst="callout2">
            <a:avLst>
              <a:gd name="adj1" fmla="val 52314"/>
              <a:gd name="adj2" fmla="val -6548"/>
              <a:gd name="adj3" fmla="val 50645"/>
              <a:gd name="adj4" fmla="val -63727"/>
              <a:gd name="adj5" fmla="val -31890"/>
              <a:gd name="adj6" fmla="val -116793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14000"/>
              </a:lnSpc>
            </a:pPr>
            <a:r>
              <a:rPr lang="de-DE" sz="1400" i="1"/>
              <a:t>See </a:t>
            </a:r>
            <a:r>
              <a:rPr lang="de-DE" sz="1400" i="1" err="1"/>
              <a:t>allocated</a:t>
            </a:r>
            <a:r>
              <a:rPr lang="de-DE" sz="1400" i="1"/>
              <a:t> </a:t>
            </a:r>
            <a:r>
              <a:rPr lang="de-DE" sz="1400" i="1" err="1"/>
              <a:t>projects</a:t>
            </a:r>
            <a:endParaRPr lang="de-DE" sz="1400" i="1"/>
          </a:p>
        </p:txBody>
      </p:sp>
      <p:sp>
        <p:nvSpPr>
          <p:cNvPr id="2" name="Legende mit Linie (2) (ohne Rahmen) 1">
            <a:extLst>
              <a:ext uri="{FF2B5EF4-FFF2-40B4-BE49-F238E27FC236}">
                <a16:creationId xmlns:a16="http://schemas.microsoft.com/office/drawing/2014/main" id="{E159F824-8896-5EAE-C33A-14664A162663}"/>
              </a:ext>
            </a:extLst>
          </p:cNvPr>
          <p:cNvSpPr/>
          <p:nvPr/>
        </p:nvSpPr>
        <p:spPr>
          <a:xfrm>
            <a:off x="9309315" y="3933439"/>
            <a:ext cx="1782542" cy="601652"/>
          </a:xfrm>
          <a:prstGeom prst="callout2">
            <a:avLst>
              <a:gd name="adj1" fmla="val 49358"/>
              <a:gd name="adj2" fmla="val -6000"/>
              <a:gd name="adj3" fmla="val 49358"/>
              <a:gd name="adj4" fmla="val -26576"/>
              <a:gd name="adj5" fmla="val -19411"/>
              <a:gd name="adj6" fmla="val -66913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i="1"/>
              <a:t>Set </a:t>
            </a:r>
            <a:r>
              <a:rPr lang="de-DE" sz="1400" i="1" err="1"/>
              <a:t>working</a:t>
            </a:r>
            <a:r>
              <a:rPr lang="de-DE" sz="1400" i="1"/>
              <a:t> </a:t>
            </a:r>
            <a:r>
              <a:rPr lang="de-DE" sz="1400" i="1" err="1"/>
              <a:t>hours</a:t>
            </a:r>
            <a:endParaRPr lang="de-DE" sz="1400" i="1"/>
          </a:p>
        </p:txBody>
      </p:sp>
    </p:spTree>
    <p:extLst>
      <p:ext uri="{BB962C8B-B14F-4D97-AF65-F5344CB8AC3E}">
        <p14:creationId xmlns:p14="http://schemas.microsoft.com/office/powerpoint/2010/main" val="2840848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EE02D003-F6D8-9FC3-90F8-FE6CCA0C75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445788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E02D003-F6D8-9FC3-90F8-FE6CCA0C7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96B0571-53E3-621A-554D-CA8383AE2F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UI &amp; UX Drafts: Employee Overview</a:t>
            </a:r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5A93057-8EB1-A870-DC82-57E8D731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/>
              <a:t>A holistic overview over available employees is given in the Employee Overview 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B26FBE7A-E9AF-D335-67DB-4F2F80DCE6DB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8A2EA5-0EEB-D8A6-4CAF-7E72CF942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0530" y="1232805"/>
            <a:ext cx="8041493" cy="4904601"/>
          </a:xfrm>
          <a:prstGeom prst="roundRect">
            <a:avLst>
              <a:gd name="adj" fmla="val 3767"/>
            </a:avLst>
          </a:prstGeom>
          <a:ln w="19050">
            <a:solidFill>
              <a:schemeClr val="bg1">
                <a:lumMod val="85000"/>
                <a:alpha val="96000"/>
              </a:schemeClr>
            </a:solidFill>
          </a:ln>
          <a:effectLst>
            <a:outerShdw blurRad="307631" dist="25489" dir="5400000" algn="ctr" rotWithShape="0">
              <a:srgbClr val="000000">
                <a:alpha val="9028"/>
              </a:srgbClr>
            </a:outerShdw>
          </a:effectLst>
        </p:spPr>
      </p:pic>
      <p:sp>
        <p:nvSpPr>
          <p:cNvPr id="23" name="Legende mit Linie (2) (ohne Rahmen) 22">
            <a:extLst>
              <a:ext uri="{FF2B5EF4-FFF2-40B4-BE49-F238E27FC236}">
                <a16:creationId xmlns:a16="http://schemas.microsoft.com/office/drawing/2014/main" id="{6A6CCED1-7AA1-7CC5-874D-B11D0DDB303B}"/>
              </a:ext>
            </a:extLst>
          </p:cNvPr>
          <p:cNvSpPr/>
          <p:nvPr/>
        </p:nvSpPr>
        <p:spPr>
          <a:xfrm>
            <a:off x="9308928" y="2666492"/>
            <a:ext cx="1782542" cy="601652"/>
          </a:xfrm>
          <a:prstGeom prst="callout2">
            <a:avLst>
              <a:gd name="adj1" fmla="val 46776"/>
              <a:gd name="adj2" fmla="val -5407"/>
              <a:gd name="adj3" fmla="val 46776"/>
              <a:gd name="adj4" fmla="val -73432"/>
              <a:gd name="adj5" fmla="val -19411"/>
              <a:gd name="adj6" fmla="val -174267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i="1"/>
              <a:t>See </a:t>
            </a:r>
            <a:r>
              <a:rPr lang="de-DE" sz="1400" i="1" err="1"/>
              <a:t>employee</a:t>
            </a:r>
            <a:r>
              <a:rPr lang="de-DE" sz="1400" i="1"/>
              <a:t> </a:t>
            </a:r>
            <a:r>
              <a:rPr lang="de-DE" sz="1400" i="1" err="1"/>
              <a:t>skills</a:t>
            </a:r>
            <a:endParaRPr lang="de-DE" sz="1400" i="1"/>
          </a:p>
        </p:txBody>
      </p:sp>
      <p:sp>
        <p:nvSpPr>
          <p:cNvPr id="24" name="Legende mit Linie (2) (ohne Rahmen) 23">
            <a:extLst>
              <a:ext uri="{FF2B5EF4-FFF2-40B4-BE49-F238E27FC236}">
                <a16:creationId xmlns:a16="http://schemas.microsoft.com/office/drawing/2014/main" id="{AD61B8FA-2B29-FEF1-0CAD-2C2F980ED96C}"/>
              </a:ext>
            </a:extLst>
          </p:cNvPr>
          <p:cNvSpPr/>
          <p:nvPr/>
        </p:nvSpPr>
        <p:spPr>
          <a:xfrm>
            <a:off x="9308928" y="1714933"/>
            <a:ext cx="1782542" cy="601652"/>
          </a:xfrm>
          <a:prstGeom prst="callout2">
            <a:avLst>
              <a:gd name="adj1" fmla="val 51872"/>
              <a:gd name="adj2" fmla="val -7163"/>
              <a:gd name="adj3" fmla="val 3237"/>
              <a:gd name="adj4" fmla="val -222459"/>
              <a:gd name="adj5" fmla="val 118169"/>
              <a:gd name="adj6" fmla="val -301258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i="1"/>
              <a:t>See </a:t>
            </a:r>
            <a:r>
              <a:rPr lang="de-DE" sz="1400" i="1" err="1"/>
              <a:t>current</a:t>
            </a:r>
            <a:r>
              <a:rPr lang="de-DE" sz="1400" i="1"/>
              <a:t> </a:t>
            </a:r>
            <a:r>
              <a:rPr lang="de-DE" sz="1400" i="1" err="1"/>
              <a:t>project</a:t>
            </a:r>
            <a:r>
              <a:rPr lang="de-DE" sz="1400" i="1"/>
              <a:t> </a:t>
            </a:r>
            <a:r>
              <a:rPr lang="de-DE" sz="1400" i="1" err="1"/>
              <a:t>allocation</a:t>
            </a:r>
            <a:endParaRPr lang="de-DE" sz="1400" i="1"/>
          </a:p>
        </p:txBody>
      </p:sp>
      <p:sp>
        <p:nvSpPr>
          <p:cNvPr id="25" name="Legende mit Linie (2) (ohne Rahmen) 24">
            <a:extLst>
              <a:ext uri="{FF2B5EF4-FFF2-40B4-BE49-F238E27FC236}">
                <a16:creationId xmlns:a16="http://schemas.microsoft.com/office/drawing/2014/main" id="{D746F39F-645B-6CD2-8076-0EED0EB2FEBA}"/>
              </a:ext>
            </a:extLst>
          </p:cNvPr>
          <p:cNvSpPr/>
          <p:nvPr/>
        </p:nvSpPr>
        <p:spPr>
          <a:xfrm>
            <a:off x="9308928" y="3959658"/>
            <a:ext cx="1782542" cy="601652"/>
          </a:xfrm>
          <a:prstGeom prst="callout2">
            <a:avLst>
              <a:gd name="adj1" fmla="val 52314"/>
              <a:gd name="adj2" fmla="val -6548"/>
              <a:gd name="adj3" fmla="val 50645"/>
              <a:gd name="adj4" fmla="val -38816"/>
              <a:gd name="adj5" fmla="val -8350"/>
              <a:gd name="adj6" fmla="val -81767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14000"/>
              </a:lnSpc>
            </a:pPr>
            <a:r>
              <a:rPr lang="de-DE" sz="1400" i="1"/>
              <a:t>See </a:t>
            </a:r>
            <a:r>
              <a:rPr lang="de-DE" sz="1400" i="1" err="1"/>
              <a:t>working</a:t>
            </a:r>
            <a:r>
              <a:rPr lang="de-DE" sz="1400" i="1"/>
              <a:t> </a:t>
            </a:r>
            <a:r>
              <a:rPr lang="de-DE" sz="1400" i="1" err="1"/>
              <a:t>location</a:t>
            </a:r>
            <a:endParaRPr lang="de-DE" sz="1400" i="1"/>
          </a:p>
        </p:txBody>
      </p:sp>
    </p:spTree>
    <p:extLst>
      <p:ext uri="{BB962C8B-B14F-4D97-AF65-F5344CB8AC3E}">
        <p14:creationId xmlns:p14="http://schemas.microsoft.com/office/powerpoint/2010/main" val="3604240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EE02D003-F6D8-9FC3-90F8-FE6CCA0C75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678905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E02D003-F6D8-9FC3-90F8-FE6CCA0C7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26936A7-7D48-359A-453E-EEF491EC2B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UI &amp; UX Drafts: Project Management Interface</a:t>
            </a:r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5A93057-8EB1-A870-DC82-57E8D731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/>
              <a:t>Project specifications may be edited in an admin role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2B632BD-6C10-92D1-A1FE-66C8052AF133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8A2EA5-0EEB-D8A6-4CAF-7E72CF942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/>
        </p:blipFill>
        <p:spPr>
          <a:xfrm>
            <a:off x="1100530" y="1232805"/>
            <a:ext cx="8041493" cy="4904601"/>
          </a:xfrm>
          <a:prstGeom prst="roundRect">
            <a:avLst>
              <a:gd name="adj" fmla="val 3767"/>
            </a:avLst>
          </a:prstGeom>
          <a:ln w="19050">
            <a:solidFill>
              <a:schemeClr val="bg1">
                <a:lumMod val="85000"/>
                <a:alpha val="96000"/>
              </a:schemeClr>
            </a:solidFill>
          </a:ln>
          <a:effectLst>
            <a:outerShdw blurRad="307631" dist="25489" dir="5400000" algn="ctr" rotWithShape="0">
              <a:srgbClr val="000000">
                <a:alpha val="9028"/>
              </a:srgbClr>
            </a:outerShdw>
          </a:effectLst>
        </p:spPr>
      </p:pic>
      <p:sp>
        <p:nvSpPr>
          <p:cNvPr id="23" name="Legende mit Linie (2) (ohne Rahmen) 22">
            <a:extLst>
              <a:ext uri="{FF2B5EF4-FFF2-40B4-BE49-F238E27FC236}">
                <a16:creationId xmlns:a16="http://schemas.microsoft.com/office/drawing/2014/main" id="{6A6CCED1-7AA1-7CC5-874D-B11D0DDB303B}"/>
              </a:ext>
            </a:extLst>
          </p:cNvPr>
          <p:cNvSpPr/>
          <p:nvPr/>
        </p:nvSpPr>
        <p:spPr>
          <a:xfrm>
            <a:off x="9308928" y="1357024"/>
            <a:ext cx="1782542" cy="601652"/>
          </a:xfrm>
          <a:prstGeom prst="callout2">
            <a:avLst>
              <a:gd name="adj1" fmla="val 46776"/>
              <a:gd name="adj2" fmla="val -5407"/>
              <a:gd name="adj3" fmla="val 46776"/>
              <a:gd name="adj4" fmla="val -73432"/>
              <a:gd name="adj5" fmla="val 235110"/>
              <a:gd name="adj6" fmla="val -243321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i="1"/>
              <a:t>Edit Project Timeline</a:t>
            </a:r>
          </a:p>
        </p:txBody>
      </p:sp>
      <p:sp>
        <p:nvSpPr>
          <p:cNvPr id="24" name="Legende mit Linie (2) (ohne Rahmen) 23">
            <a:extLst>
              <a:ext uri="{FF2B5EF4-FFF2-40B4-BE49-F238E27FC236}">
                <a16:creationId xmlns:a16="http://schemas.microsoft.com/office/drawing/2014/main" id="{AD61B8FA-2B29-FEF1-0CAD-2C2F980ED96C}"/>
              </a:ext>
            </a:extLst>
          </p:cNvPr>
          <p:cNvSpPr/>
          <p:nvPr/>
        </p:nvSpPr>
        <p:spPr>
          <a:xfrm>
            <a:off x="9308928" y="3311044"/>
            <a:ext cx="1782542" cy="929276"/>
          </a:xfrm>
          <a:prstGeom prst="callout2">
            <a:avLst>
              <a:gd name="adj1" fmla="val 49324"/>
              <a:gd name="adj2" fmla="val -5407"/>
              <a:gd name="adj3" fmla="val 49324"/>
              <a:gd name="adj4" fmla="val -51779"/>
              <a:gd name="adj5" fmla="val -56480"/>
              <a:gd name="adj6" fmla="val -78044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i="1" err="1"/>
              <a:t>Specify</a:t>
            </a:r>
            <a:r>
              <a:rPr lang="de-DE" sz="1400" i="1"/>
              <a:t> </a:t>
            </a:r>
            <a:r>
              <a:rPr lang="de-DE" sz="1400" i="1" err="1"/>
              <a:t>required</a:t>
            </a:r>
            <a:r>
              <a:rPr lang="de-DE" sz="1400" i="1"/>
              <a:t> </a:t>
            </a:r>
            <a:r>
              <a:rPr lang="de-DE" sz="1400" i="1" err="1"/>
              <a:t>number</a:t>
            </a:r>
            <a:r>
              <a:rPr lang="de-DE" sz="1400" i="1"/>
              <a:t> </a:t>
            </a:r>
            <a:r>
              <a:rPr lang="de-DE" sz="1400" i="1" err="1"/>
              <a:t>of</a:t>
            </a:r>
            <a:r>
              <a:rPr lang="de-DE" sz="1400" i="1"/>
              <a:t> </a:t>
            </a:r>
            <a:r>
              <a:rPr lang="de-DE" sz="1400" i="1" err="1"/>
              <a:t>employees</a:t>
            </a:r>
            <a:endParaRPr lang="de-DE" sz="1400" i="1"/>
          </a:p>
        </p:txBody>
      </p:sp>
      <p:sp>
        <p:nvSpPr>
          <p:cNvPr id="2" name="Legende mit Linie (2) (ohne Rahmen) 1">
            <a:extLst>
              <a:ext uri="{FF2B5EF4-FFF2-40B4-BE49-F238E27FC236}">
                <a16:creationId xmlns:a16="http://schemas.microsoft.com/office/drawing/2014/main" id="{0B39EBD2-EEFD-B769-0B7A-BEAA092036F3}"/>
              </a:ext>
            </a:extLst>
          </p:cNvPr>
          <p:cNvSpPr/>
          <p:nvPr/>
        </p:nvSpPr>
        <p:spPr>
          <a:xfrm>
            <a:off x="9308928" y="4451866"/>
            <a:ext cx="1782542" cy="601652"/>
          </a:xfrm>
          <a:prstGeom prst="callout2">
            <a:avLst>
              <a:gd name="adj1" fmla="val 49324"/>
              <a:gd name="adj2" fmla="val -5407"/>
              <a:gd name="adj3" fmla="val 49324"/>
              <a:gd name="adj4" fmla="val -51779"/>
              <a:gd name="adj5" fmla="val -103154"/>
              <a:gd name="adj6" fmla="val -89156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i="1" err="1"/>
              <a:t>Specify</a:t>
            </a:r>
            <a:r>
              <a:rPr lang="de-DE" sz="1400" i="1"/>
              <a:t> </a:t>
            </a:r>
            <a:r>
              <a:rPr lang="de-DE" sz="1400" i="1" err="1"/>
              <a:t>required</a:t>
            </a:r>
            <a:r>
              <a:rPr lang="de-DE" sz="1400" i="1"/>
              <a:t> </a:t>
            </a:r>
            <a:r>
              <a:rPr lang="de-DE" sz="1400" i="1" err="1"/>
              <a:t>skills</a:t>
            </a:r>
            <a:endParaRPr lang="de-DE" sz="1400" i="1"/>
          </a:p>
        </p:txBody>
      </p:sp>
      <p:sp>
        <p:nvSpPr>
          <p:cNvPr id="3" name="Legende mit Linie (2) (ohne Rahmen) 2">
            <a:extLst>
              <a:ext uri="{FF2B5EF4-FFF2-40B4-BE49-F238E27FC236}">
                <a16:creationId xmlns:a16="http://schemas.microsoft.com/office/drawing/2014/main" id="{EBD4BC6C-4661-6417-D22D-D90F9B591B39}"/>
              </a:ext>
            </a:extLst>
          </p:cNvPr>
          <p:cNvSpPr/>
          <p:nvPr/>
        </p:nvSpPr>
        <p:spPr>
          <a:xfrm>
            <a:off x="9308928" y="5265062"/>
            <a:ext cx="1782542" cy="601652"/>
          </a:xfrm>
          <a:prstGeom prst="callout2">
            <a:avLst>
              <a:gd name="adj1" fmla="val 19510"/>
              <a:gd name="adj2" fmla="val -5407"/>
              <a:gd name="adj3" fmla="val 19510"/>
              <a:gd name="adj4" fmla="val -38319"/>
              <a:gd name="adj5" fmla="val -100037"/>
              <a:gd name="adj6" fmla="val -89353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i="1"/>
              <a:t>Set </a:t>
            </a:r>
            <a:r>
              <a:rPr lang="de-DE" sz="1400" i="1" err="1"/>
              <a:t>priority</a:t>
            </a:r>
            <a:endParaRPr lang="de-DE" sz="1400" i="1"/>
          </a:p>
        </p:txBody>
      </p:sp>
      <p:sp>
        <p:nvSpPr>
          <p:cNvPr id="4" name="Legende mit Linie (2) (ohne Rahmen) 3">
            <a:extLst>
              <a:ext uri="{FF2B5EF4-FFF2-40B4-BE49-F238E27FC236}">
                <a16:creationId xmlns:a16="http://schemas.microsoft.com/office/drawing/2014/main" id="{1B67279A-6B70-737E-3681-9F569C872D73}"/>
              </a:ext>
            </a:extLst>
          </p:cNvPr>
          <p:cNvSpPr/>
          <p:nvPr/>
        </p:nvSpPr>
        <p:spPr>
          <a:xfrm>
            <a:off x="9278511" y="2170222"/>
            <a:ext cx="1782542" cy="929276"/>
          </a:xfrm>
          <a:prstGeom prst="callout2">
            <a:avLst>
              <a:gd name="adj1" fmla="val 57277"/>
              <a:gd name="adj2" fmla="val -5407"/>
              <a:gd name="adj3" fmla="val 57277"/>
              <a:gd name="adj4" fmla="val -20937"/>
              <a:gd name="adj5" fmla="val 11368"/>
              <a:gd name="adj6" fmla="val -40927"/>
            </a:avLst>
          </a:prstGeom>
          <a:pattFill prst="dk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i="1">
                <a:solidFill>
                  <a:schemeClr val="accent1"/>
                </a:solidFill>
              </a:rPr>
              <a:t>Team </a:t>
            </a:r>
            <a:r>
              <a:rPr lang="de-DE" sz="1400" i="1" err="1">
                <a:solidFill>
                  <a:schemeClr val="accent1"/>
                </a:solidFill>
              </a:rPr>
              <a:t>allocation</a:t>
            </a:r>
            <a:br>
              <a:rPr lang="de-DE" sz="1400" i="1">
                <a:solidFill>
                  <a:schemeClr val="accent1"/>
                </a:solidFill>
              </a:rPr>
            </a:br>
            <a:r>
              <a:rPr lang="de-DE" sz="1400" i="1">
                <a:solidFill>
                  <a:schemeClr val="accent1"/>
                </a:solidFill>
              </a:rPr>
              <a:t>(</a:t>
            </a:r>
            <a:r>
              <a:rPr lang="de-DE" sz="1400" i="1" err="1">
                <a:solidFill>
                  <a:schemeClr val="accent1"/>
                </a:solidFill>
              </a:rPr>
              <a:t>part</a:t>
            </a:r>
            <a:r>
              <a:rPr lang="de-DE" sz="1400" i="1">
                <a:solidFill>
                  <a:schemeClr val="accent1"/>
                </a:solidFill>
              </a:rPr>
              <a:t> </a:t>
            </a:r>
            <a:r>
              <a:rPr lang="de-DE" sz="1400" i="1" err="1">
                <a:solidFill>
                  <a:schemeClr val="accent1"/>
                </a:solidFill>
              </a:rPr>
              <a:t>of</a:t>
            </a:r>
            <a:r>
              <a:rPr lang="de-DE" sz="1400" i="1">
                <a:solidFill>
                  <a:schemeClr val="accent1"/>
                </a:solidFill>
              </a:rPr>
              <a:t> </a:t>
            </a:r>
            <a:r>
              <a:rPr lang="de-DE" sz="1400" i="1" err="1">
                <a:solidFill>
                  <a:schemeClr val="accent1"/>
                </a:solidFill>
              </a:rPr>
              <a:t>next</a:t>
            </a:r>
            <a:r>
              <a:rPr lang="de-DE" sz="1400" i="1">
                <a:solidFill>
                  <a:schemeClr val="accent1"/>
                </a:solidFill>
              </a:rPr>
              <a:t> </a:t>
            </a:r>
            <a:r>
              <a:rPr lang="de-DE" sz="1400" i="1" err="1">
                <a:solidFill>
                  <a:schemeClr val="accent1"/>
                </a:solidFill>
              </a:rPr>
              <a:t>iteration</a:t>
            </a:r>
            <a:r>
              <a:rPr lang="de-DE" sz="1400" i="1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6573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EE02D003-F6D8-9FC3-90F8-FE6CCA0C75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E02D003-F6D8-9FC3-90F8-FE6CCA0C7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26936A7-7D48-359A-453E-EEF491EC2B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UI &amp; UX Drafts: Team Matching Interface</a:t>
            </a:r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5A93057-8EB1-A870-DC82-57E8D731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de-DE"/>
              <a:t>Outlook: The optimal </a:t>
            </a:r>
            <a:r>
              <a:rPr lang="de-DE" err="1"/>
              <a:t>situation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next</a:t>
            </a:r>
            <a:r>
              <a:rPr lang="de-DE"/>
              <a:t> </a:t>
            </a:r>
            <a:r>
              <a:rPr lang="de-DE" err="1"/>
              <a:t>iteration</a:t>
            </a:r>
            <a:endParaRPr lang="en-US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2B632BD-6C10-92D1-A1FE-66C8052AF133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8A2EA5-0EEB-D8A6-4CAF-7E72CF9428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-142"/>
          <a:stretch/>
        </p:blipFill>
        <p:spPr>
          <a:xfrm>
            <a:off x="1100530" y="1232805"/>
            <a:ext cx="8043469" cy="4904601"/>
          </a:xfrm>
          <a:prstGeom prst="roundRect">
            <a:avLst>
              <a:gd name="adj" fmla="val 3767"/>
            </a:avLst>
          </a:prstGeom>
          <a:ln w="19050">
            <a:solidFill>
              <a:schemeClr val="bg1">
                <a:lumMod val="85000"/>
                <a:alpha val="96000"/>
              </a:schemeClr>
            </a:solidFill>
          </a:ln>
          <a:effectLst>
            <a:outerShdw blurRad="307631" dist="25489" dir="5400000" algn="ctr" rotWithShape="0">
              <a:srgbClr val="000000">
                <a:alpha val="9028"/>
              </a:srgbClr>
            </a:outerShdw>
          </a:effectLst>
        </p:spPr>
      </p:pic>
      <p:sp>
        <p:nvSpPr>
          <p:cNvPr id="23" name="Legende mit Linie (2) (ohne Rahmen) 22">
            <a:extLst>
              <a:ext uri="{FF2B5EF4-FFF2-40B4-BE49-F238E27FC236}">
                <a16:creationId xmlns:a16="http://schemas.microsoft.com/office/drawing/2014/main" id="{6A6CCED1-7AA1-7CC5-874D-B11D0DDB303B}"/>
              </a:ext>
            </a:extLst>
          </p:cNvPr>
          <p:cNvSpPr/>
          <p:nvPr/>
        </p:nvSpPr>
        <p:spPr>
          <a:xfrm>
            <a:off x="9308928" y="1357024"/>
            <a:ext cx="1782542" cy="601652"/>
          </a:xfrm>
          <a:prstGeom prst="callout2">
            <a:avLst>
              <a:gd name="adj1" fmla="val 46776"/>
              <a:gd name="adj2" fmla="val -5407"/>
              <a:gd name="adj3" fmla="val 46776"/>
              <a:gd name="adj4" fmla="val -73432"/>
              <a:gd name="adj5" fmla="val 181818"/>
              <a:gd name="adj6" fmla="val -138727"/>
            </a:avLst>
          </a:prstGeom>
          <a:pattFill prst="dk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i="1" err="1">
                <a:solidFill>
                  <a:schemeClr val="accent1"/>
                </a:solidFill>
              </a:rPr>
              <a:t>Fullfilled</a:t>
            </a:r>
            <a:r>
              <a:rPr lang="de-DE" sz="1400" i="1">
                <a:solidFill>
                  <a:schemeClr val="accent1"/>
                </a:solidFill>
              </a:rPr>
              <a:t> &amp; </a:t>
            </a:r>
            <a:r>
              <a:rPr lang="de-DE" sz="1400" i="1" err="1">
                <a:solidFill>
                  <a:schemeClr val="accent1"/>
                </a:solidFill>
              </a:rPr>
              <a:t>Missing</a:t>
            </a:r>
            <a:r>
              <a:rPr lang="de-DE" sz="1400" i="1">
                <a:solidFill>
                  <a:schemeClr val="accent1"/>
                </a:solidFill>
              </a:rPr>
              <a:t> Skills</a:t>
            </a:r>
          </a:p>
        </p:txBody>
      </p:sp>
      <p:sp>
        <p:nvSpPr>
          <p:cNvPr id="24" name="Legende mit Linie (2) (ohne Rahmen) 23">
            <a:extLst>
              <a:ext uri="{FF2B5EF4-FFF2-40B4-BE49-F238E27FC236}">
                <a16:creationId xmlns:a16="http://schemas.microsoft.com/office/drawing/2014/main" id="{AD61B8FA-2B29-FEF1-0CAD-2C2F980ED96C}"/>
              </a:ext>
            </a:extLst>
          </p:cNvPr>
          <p:cNvSpPr/>
          <p:nvPr/>
        </p:nvSpPr>
        <p:spPr>
          <a:xfrm>
            <a:off x="9308928" y="3311044"/>
            <a:ext cx="1782542" cy="929276"/>
          </a:xfrm>
          <a:prstGeom prst="callout2">
            <a:avLst>
              <a:gd name="adj1" fmla="val 69771"/>
              <a:gd name="adj2" fmla="val -5407"/>
              <a:gd name="adj3" fmla="val 69771"/>
              <a:gd name="adj4" fmla="val -55776"/>
              <a:gd name="adj5" fmla="val 45753"/>
              <a:gd name="adj6" fmla="val -146663"/>
            </a:avLst>
          </a:prstGeom>
          <a:pattFill prst="dk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i="1">
                <a:solidFill>
                  <a:schemeClr val="accent1"/>
                </a:solidFill>
              </a:rPr>
              <a:t>See </a:t>
            </a:r>
            <a:r>
              <a:rPr lang="de-DE" sz="1400" i="1" err="1">
                <a:solidFill>
                  <a:schemeClr val="accent1"/>
                </a:solidFill>
              </a:rPr>
              <a:t>assigned</a:t>
            </a:r>
            <a:r>
              <a:rPr lang="de-DE" sz="1400" i="1">
                <a:solidFill>
                  <a:schemeClr val="accent1"/>
                </a:solidFill>
              </a:rPr>
              <a:t> </a:t>
            </a:r>
            <a:r>
              <a:rPr lang="de-DE" sz="1400" i="1" err="1">
                <a:solidFill>
                  <a:schemeClr val="accent1"/>
                </a:solidFill>
              </a:rPr>
              <a:t>employees</a:t>
            </a:r>
            <a:r>
              <a:rPr lang="de-DE" sz="1400" i="1">
                <a:solidFill>
                  <a:schemeClr val="accent1"/>
                </a:solidFill>
              </a:rPr>
              <a:t> and </a:t>
            </a:r>
            <a:r>
              <a:rPr lang="de-DE" sz="1400" i="1" err="1">
                <a:solidFill>
                  <a:schemeClr val="accent1"/>
                </a:solidFill>
              </a:rPr>
              <a:t>their</a:t>
            </a:r>
            <a:r>
              <a:rPr lang="de-DE" sz="1400" i="1">
                <a:solidFill>
                  <a:schemeClr val="accent1"/>
                </a:solidFill>
              </a:rPr>
              <a:t> relevant </a:t>
            </a:r>
            <a:r>
              <a:rPr lang="de-DE" sz="1400" i="1" err="1">
                <a:solidFill>
                  <a:schemeClr val="accent1"/>
                </a:solidFill>
              </a:rPr>
              <a:t>skills</a:t>
            </a:r>
            <a:endParaRPr lang="de-DE" sz="1400" i="1">
              <a:solidFill>
                <a:schemeClr val="accent1"/>
              </a:solidFill>
            </a:endParaRPr>
          </a:p>
        </p:txBody>
      </p:sp>
      <p:sp>
        <p:nvSpPr>
          <p:cNvPr id="2" name="Legende mit Linie (2) (ohne Rahmen) 1">
            <a:extLst>
              <a:ext uri="{FF2B5EF4-FFF2-40B4-BE49-F238E27FC236}">
                <a16:creationId xmlns:a16="http://schemas.microsoft.com/office/drawing/2014/main" id="{0B39EBD2-EEFD-B769-0B7A-BEAA092036F3}"/>
              </a:ext>
            </a:extLst>
          </p:cNvPr>
          <p:cNvSpPr/>
          <p:nvPr/>
        </p:nvSpPr>
        <p:spPr>
          <a:xfrm>
            <a:off x="9308928" y="4451865"/>
            <a:ext cx="1782542" cy="929275"/>
          </a:xfrm>
          <a:prstGeom prst="callout2">
            <a:avLst>
              <a:gd name="adj1" fmla="val 56992"/>
              <a:gd name="adj2" fmla="val -7406"/>
              <a:gd name="adj3" fmla="val 56992"/>
              <a:gd name="adj4" fmla="val -51779"/>
              <a:gd name="adj5" fmla="val -6122"/>
              <a:gd name="adj6" fmla="val -106477"/>
            </a:avLst>
          </a:prstGeom>
          <a:pattFill prst="dk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i="1" err="1">
                <a:solidFill>
                  <a:schemeClr val="accent1"/>
                </a:solidFill>
              </a:rPr>
              <a:t>Suitable</a:t>
            </a:r>
            <a:r>
              <a:rPr lang="de-DE" sz="1400" i="1">
                <a:solidFill>
                  <a:schemeClr val="accent1"/>
                </a:solidFill>
              </a:rPr>
              <a:t> </a:t>
            </a:r>
            <a:r>
              <a:rPr lang="de-DE" sz="1400" i="1" err="1">
                <a:solidFill>
                  <a:schemeClr val="accent1"/>
                </a:solidFill>
              </a:rPr>
              <a:t>employees</a:t>
            </a:r>
            <a:r>
              <a:rPr lang="de-DE" sz="1400" i="1">
                <a:solidFill>
                  <a:schemeClr val="accent1"/>
                </a:solidFill>
              </a:rPr>
              <a:t> </a:t>
            </a:r>
            <a:r>
              <a:rPr lang="de-DE" sz="1400" i="1" err="1">
                <a:solidFill>
                  <a:schemeClr val="accent1"/>
                </a:solidFill>
              </a:rPr>
              <a:t>with</a:t>
            </a:r>
            <a:r>
              <a:rPr lang="de-DE" sz="1400" i="1">
                <a:solidFill>
                  <a:schemeClr val="accent1"/>
                </a:solidFill>
              </a:rPr>
              <a:t> </a:t>
            </a:r>
            <a:r>
              <a:rPr lang="de-DE" sz="1400" i="1" err="1">
                <a:solidFill>
                  <a:schemeClr val="accent1"/>
                </a:solidFill>
              </a:rPr>
              <a:t>the</a:t>
            </a:r>
            <a:r>
              <a:rPr lang="de-DE" sz="1400" i="1">
                <a:solidFill>
                  <a:schemeClr val="accent1"/>
                </a:solidFill>
              </a:rPr>
              <a:t> </a:t>
            </a:r>
            <a:r>
              <a:rPr lang="de-DE" sz="1400" i="1" err="1">
                <a:solidFill>
                  <a:schemeClr val="accent1"/>
                </a:solidFill>
              </a:rPr>
              <a:t>required</a:t>
            </a:r>
            <a:r>
              <a:rPr lang="de-DE" sz="1400" i="1">
                <a:solidFill>
                  <a:schemeClr val="accent1"/>
                </a:solidFill>
              </a:rPr>
              <a:t> </a:t>
            </a:r>
            <a:r>
              <a:rPr lang="de-DE" sz="1400" i="1" err="1">
                <a:solidFill>
                  <a:schemeClr val="accent1"/>
                </a:solidFill>
              </a:rPr>
              <a:t>missing</a:t>
            </a:r>
            <a:r>
              <a:rPr lang="de-DE" sz="1400" i="1">
                <a:solidFill>
                  <a:schemeClr val="accent1"/>
                </a:solidFill>
              </a:rPr>
              <a:t> </a:t>
            </a:r>
            <a:r>
              <a:rPr lang="de-DE" sz="1400" i="1" err="1">
                <a:solidFill>
                  <a:schemeClr val="accent1"/>
                </a:solidFill>
              </a:rPr>
              <a:t>skills</a:t>
            </a:r>
            <a:r>
              <a:rPr lang="de-DE" sz="1400" i="1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4" name="Legende mit Linie (2) (ohne Rahmen) 3">
            <a:extLst>
              <a:ext uri="{FF2B5EF4-FFF2-40B4-BE49-F238E27FC236}">
                <a16:creationId xmlns:a16="http://schemas.microsoft.com/office/drawing/2014/main" id="{1B67279A-6B70-737E-3681-9F569C872D73}"/>
              </a:ext>
            </a:extLst>
          </p:cNvPr>
          <p:cNvSpPr/>
          <p:nvPr/>
        </p:nvSpPr>
        <p:spPr>
          <a:xfrm>
            <a:off x="9278511" y="2170222"/>
            <a:ext cx="1782542" cy="929276"/>
          </a:xfrm>
          <a:prstGeom prst="callout2">
            <a:avLst>
              <a:gd name="adj1" fmla="val 27885"/>
              <a:gd name="adj2" fmla="val -4741"/>
              <a:gd name="adj3" fmla="val 27885"/>
              <a:gd name="adj4" fmla="val -22936"/>
              <a:gd name="adj5" fmla="val 45872"/>
              <a:gd name="adj6" fmla="val -28935"/>
            </a:avLst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i="1">
                <a:solidFill>
                  <a:schemeClr val="accent1"/>
                </a:solidFill>
              </a:rPr>
              <a:t>Auto-</a:t>
            </a:r>
            <a:r>
              <a:rPr lang="de-DE" sz="1400" i="1" err="1">
                <a:solidFill>
                  <a:schemeClr val="accent1"/>
                </a:solidFill>
              </a:rPr>
              <a:t>assign</a:t>
            </a:r>
            <a:r>
              <a:rPr lang="de-DE" sz="1400" i="1">
                <a:solidFill>
                  <a:schemeClr val="accent1"/>
                </a:solidFill>
              </a:rPr>
              <a:t> via an </a:t>
            </a:r>
            <a:r>
              <a:rPr lang="de-DE" sz="1400" i="1" err="1">
                <a:solidFill>
                  <a:schemeClr val="accent1"/>
                </a:solidFill>
              </a:rPr>
              <a:t>matching</a:t>
            </a:r>
            <a:r>
              <a:rPr lang="de-DE" sz="1400" i="1">
                <a:solidFill>
                  <a:schemeClr val="accent1"/>
                </a:solidFill>
              </a:rPr>
              <a:t> </a:t>
            </a:r>
            <a:r>
              <a:rPr lang="de-DE" sz="1400" i="1" err="1">
                <a:solidFill>
                  <a:schemeClr val="accent1"/>
                </a:solidFill>
              </a:rPr>
              <a:t>algorithm</a:t>
            </a:r>
            <a:r>
              <a:rPr lang="de-DE" sz="1400" i="1">
                <a:solidFill>
                  <a:schemeClr val="accent1"/>
                </a:solidFill>
              </a:rPr>
              <a:t> (Post MVP)</a:t>
            </a:r>
          </a:p>
        </p:txBody>
      </p:sp>
      <p:sp>
        <p:nvSpPr>
          <p:cNvPr id="6" name="Legende mit Linie (2) (ohne Rahmen) 5">
            <a:extLst>
              <a:ext uri="{FF2B5EF4-FFF2-40B4-BE49-F238E27FC236}">
                <a16:creationId xmlns:a16="http://schemas.microsoft.com/office/drawing/2014/main" id="{C8F2E897-AA7D-4481-559C-997770E2F6B2}"/>
              </a:ext>
            </a:extLst>
          </p:cNvPr>
          <p:cNvSpPr/>
          <p:nvPr/>
        </p:nvSpPr>
        <p:spPr>
          <a:xfrm>
            <a:off x="9308928" y="5592685"/>
            <a:ext cx="1782542" cy="576762"/>
          </a:xfrm>
          <a:prstGeom prst="callout2">
            <a:avLst>
              <a:gd name="adj1" fmla="val 56992"/>
              <a:gd name="adj2" fmla="val -7406"/>
              <a:gd name="adj3" fmla="val 59344"/>
              <a:gd name="adj4" fmla="val -67768"/>
              <a:gd name="adj5" fmla="val 19749"/>
              <a:gd name="adj6" fmla="val -89156"/>
            </a:avLst>
          </a:prstGeom>
          <a:pattFill prst="dk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i="1">
                <a:solidFill>
                  <a:schemeClr val="accent1"/>
                </a:solidFill>
              </a:rPr>
              <a:t>Project irrelevant </a:t>
            </a:r>
            <a:r>
              <a:rPr lang="de-DE" sz="1400" i="1" err="1">
                <a:solidFill>
                  <a:schemeClr val="accent1"/>
                </a:solidFill>
              </a:rPr>
              <a:t>skills</a:t>
            </a:r>
            <a:r>
              <a:rPr lang="de-DE" sz="1400" i="1">
                <a:solidFill>
                  <a:schemeClr val="accent1"/>
                </a:solidFill>
              </a:rPr>
              <a:t> </a:t>
            </a:r>
            <a:r>
              <a:rPr lang="de-DE" sz="1400" i="1" err="1">
                <a:solidFill>
                  <a:schemeClr val="accent1"/>
                </a:solidFill>
              </a:rPr>
              <a:t>are</a:t>
            </a:r>
            <a:r>
              <a:rPr lang="de-DE" sz="1400" i="1">
                <a:solidFill>
                  <a:schemeClr val="accent1"/>
                </a:solidFill>
              </a:rPr>
              <a:t> </a:t>
            </a:r>
            <a:r>
              <a:rPr lang="de-DE" sz="1400" i="1" err="1">
                <a:solidFill>
                  <a:schemeClr val="accent1"/>
                </a:solidFill>
              </a:rPr>
              <a:t>greyed</a:t>
            </a:r>
            <a:r>
              <a:rPr lang="de-DE" sz="1400" i="1">
                <a:solidFill>
                  <a:schemeClr val="accent1"/>
                </a:solidFill>
              </a:rPr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54653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796BED7F-1E89-54AA-0B90-633F7B24A87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3738176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81" imgW="7772400" imgH="10058400" progId="TCLayout.ActiveDocument.1">
                  <p:embed/>
                </p:oleObj>
              </mc:Choice>
              <mc:Fallback>
                <p:oleObj name="think-cell Folie" r:id="rId81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96BED7F-1E89-54AA-0B90-633F7B24A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B4946E4-A4CF-1DD6-E66E-2C0D162A33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Timeline &amp; Next Steps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85339DA-C41C-6D46-10B9-9308D9BB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/>
              <a:t>By following specific milestones, the project will successfully finish in August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B5D0B9D-4256-581C-5CCF-DCB03642D7D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57503" y="6294436"/>
            <a:ext cx="11676994" cy="138499"/>
          </a:xfrm>
        </p:spPr>
        <p:txBody>
          <a:bodyPr/>
          <a:lstStyle/>
          <a:p>
            <a:endParaRPr lang="en-US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10B305FD-8CA9-57A8-099D-5E91B425CF3E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1939925" y="1285875"/>
            <a:ext cx="1728788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8DDA55C9-DB88-4CED-8A44-25E0CA20CAC9}" type="datetime'''''''''''''''''''''''''''''''''''''''A''p''r''''''''''.'''''">
              <a:rPr lang="de-DE" altLang="en-US" sz="1200" b="1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Apr.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77BB58F0-4FC0-52DC-C74F-15A1DD5C71C9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3668713" y="1285875"/>
            <a:ext cx="2328863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1AD6C569-F63C-423E-9021-7F54C48C0E15}" type="datetime'''M''''ai'''''''''''''''''''''''''''''''''''''''''''''''''''">
              <a:rPr lang="de-DE" altLang="en-US" sz="1200" b="1" smtClean="0">
                <a:solidFill>
                  <a:schemeClr val="tx1"/>
                </a:solidFill>
                <a:effectLst/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Mai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D1583930-3AA8-E2D8-F1E7-164BA8C47ACB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5997574" y="1285875"/>
            <a:ext cx="2254250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97D9714E-2E2F-459F-BD08-C26731B4ACDC}" type="datetime'''''''''''''''''''''''''''J''u''n''i'''">
              <a:rPr lang="de-DE" altLang="en-US" sz="1200" b="1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Juni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684672D5-7F0F-2060-F20D-59876F6F3E21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8251824" y="1285875"/>
            <a:ext cx="2330450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D7F05445-14FB-44DB-A032-91B13F87448A}" type="datetime'J''''u''''''''''l''''''''''''''''''i'''">
              <a:rPr lang="de-DE" altLang="en-US" sz="1200" b="1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Juli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3F81052-9EAB-CE12-96FF-9B695C520ECA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0582274" y="1285875"/>
            <a:ext cx="1352550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BD5B7689-87D1-4F71-A482-17925DD11A64}" type="datetime'''''''A''''''''''''''''u''''''g''''''.'''''''''''">
              <a:rPr lang="de-DE" altLang="en-US" sz="1200" b="1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Aug.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FBBB2F75-2594-C4AC-ECEB-1FBBD80EDB7F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939925" y="1535113"/>
            <a:ext cx="525463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49E8E816-9E06-419E-9969-1405E4A81C6C}" type="datetime'''''1''''''''5'''''''">
              <a:rPr lang="de-DE" altLang="en-US" sz="1200" b="1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8259B881-FA3E-A4AD-3156-AA580AC32203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2465387" y="1535113"/>
            <a:ext cx="527050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7018A058-8202-4101-9433-A3DBEA07D922}" type="datetime'''''''''''''1''''''''6'''''">
              <a:rPr lang="de-DE" altLang="en-US" sz="1200" b="1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38B0FCC8-5539-9269-63C4-90591A82A329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2992438" y="1535113"/>
            <a:ext cx="525463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11B8087A-FE8F-44B3-A137-1B7A20896544}" type="datetime'''''''''1''''''''''''''''''''''''''''''7'''''''''''''''''''">
              <a:rPr lang="de-DE" altLang="en-US" sz="1200" b="1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409376F-7CA3-3C58-0484-11F30FBA5823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3517900" y="1535113"/>
            <a:ext cx="525463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93D2F352-E4ED-48B4-89CC-6BF76F07F5F2}" type="datetime'''''''''''1''''''''8'''''''''''''''''''">
              <a:rPr lang="de-DE" altLang="en-US" sz="1200" b="1" smtClean="0">
                <a:solidFill>
                  <a:schemeClr val="tx1"/>
                </a:solidFill>
                <a:effectLst/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57F01DC-55A3-BF6C-6A50-7DA750F40A61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4043363" y="1535113"/>
            <a:ext cx="527050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C6C4285D-D221-439C-8684-397B9A02E7EE}" type="datetime'''''''''''''''''19'''''''''''''''''''''''''''">
              <a:rPr lang="de-DE" altLang="en-US" sz="1200" b="1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77D6BB9-9184-4E0D-C98D-0B5458F3C0FD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4570413" y="1535113"/>
            <a:ext cx="525463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AC9DC6A0-A79F-4AB0-81A1-0AC086CED000}" type="datetime'''''''''''''''''''''''''''''2''''''''''''''0'''''">
              <a:rPr lang="de-DE" altLang="en-US" sz="1200" b="1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C6D897C6-A37B-C57F-8772-5E709FF835A5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5095875" y="1535113"/>
            <a:ext cx="527050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5A5F9C1F-6559-48FF-9A82-33A25BC740A6}" type="datetime'''''''''''''''''''''''''''''''''''''2''''''''1'''''''''''''">
              <a:rPr lang="de-DE" altLang="en-US" sz="1200" b="1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496102B-0FFA-C9CB-99E1-1FA0041CB918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5622925" y="1535113"/>
            <a:ext cx="525463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930CDA0B-5BBF-41A3-8D07-AE4C0D2F43FC}" type="datetime'''''''''''''''''''''''''''''''2''''''''''2'''''''''''''''">
              <a:rPr lang="de-DE" altLang="en-US" sz="1200" b="1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31B6446-2877-8AB2-055C-23125ACB0D92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6148388" y="1535113"/>
            <a:ext cx="525463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73CD04C2-7963-4F39-9118-DA8C29B45B33}" type="datetime'''2''''''''''''''''''''''''''''''''''''''''''''''''''''''3'''">
              <a:rPr lang="de-DE" altLang="en-US" sz="1200" b="1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1FBAEE0A-0F24-7D06-1DAD-781095EDA209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6673849" y="1535113"/>
            <a:ext cx="527050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A3A82689-BA93-4EC6-AE5F-27704B395FF2}" type="datetime'''''''''''24'''''''''''''''''">
              <a:rPr lang="de-DE" altLang="en-US" sz="1200" b="1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B8184FE8-94FD-AC86-C9E7-CD28D661673D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7200900" y="1535113"/>
            <a:ext cx="525463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2539589C-DF49-40BE-9534-9C2E6689B50F}" type="datetime'''''''''''''''''''''''''''''''2''''''''''5'''''''''''''''">
              <a:rPr lang="de-DE" altLang="en-US" sz="1200" b="1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DFEC22AA-F318-6390-849B-E31C22451B18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7726363" y="1535113"/>
            <a:ext cx="525463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768AA754-9D01-4285-AEB7-6D31D68DF797}" type="datetime'''''''''2''''''''''''''''''''''''''''''6'">
              <a:rPr lang="de-DE" altLang="en-US" sz="1200" b="1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B22027CD-35AD-0D6B-23BE-C3E2DB9500BB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8251825" y="1535113"/>
            <a:ext cx="527050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52B8F01A-26AD-4F6B-9AB3-3661EF43ADE5}" type="datetime'''''''2''''''''''''''''''''''7'''''''''''''''''''">
              <a:rPr lang="de-DE" altLang="en-US" sz="1200" b="1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2E8AFCA8-2F23-65BF-40F6-8A4626F3F128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8778875" y="1535113"/>
            <a:ext cx="525463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348125A4-0E2C-49A7-9B3D-1211BC0F58EB}" type="datetime'2''''''''8'''''''''''">
              <a:rPr lang="de-DE" altLang="en-US" sz="1200" b="1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FD38492-4515-432D-91C5-E0E0B3834464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9304338" y="1535113"/>
            <a:ext cx="527050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A77B9899-3590-477D-8808-EF6CE662072D}" type="datetime'''''2''''''''''''''''''''''''''''''''''''9'''''''''''''">
              <a:rPr lang="de-DE" altLang="en-US" sz="1200" b="1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7B5B3E92-2817-94BB-9230-A45574FD8AD5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9831388" y="1535113"/>
            <a:ext cx="525463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D77E3EC1-061F-48FF-AED9-764EB3D37AAB}" type="datetime'''''''''''''''''''''''''''3''''''''''''''''0'''''''''">
              <a:rPr lang="de-DE" altLang="en-US" sz="1200" b="1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E1F38DAF-E4BD-6B8A-DD57-DE73BF0C6A7B}"/>
              </a:ext>
            </a:extLst>
          </p:cNvPr>
          <p:cNvSpPr/>
          <p:nvPr>
            <p:custDataLst>
              <p:tags r:id="rId23"/>
            </p:custDataLst>
          </p:nvPr>
        </p:nvSpPr>
        <p:spPr bwMode="auto">
          <a:xfrm>
            <a:off x="10356850" y="1535113"/>
            <a:ext cx="525463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C6DE750A-A9E4-4392-988F-3DDE7E576611}" type="datetime'''''''''3''''''''''''''''1'''''''''''''''''''''''''''''''''''">
              <a:rPr lang="de-DE" altLang="en-US" sz="1200" b="1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05C85234-0155-EC60-8202-D0AB0AEC3003}"/>
              </a:ext>
            </a:extLst>
          </p:cNvPr>
          <p:cNvSpPr/>
          <p:nvPr>
            <p:custDataLst>
              <p:tags r:id="rId24"/>
            </p:custDataLst>
          </p:nvPr>
        </p:nvSpPr>
        <p:spPr bwMode="auto">
          <a:xfrm>
            <a:off x="10882312" y="1535113"/>
            <a:ext cx="527050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2E1A75CE-0F0F-4D5A-BA42-1C1648E2FEC1}" type="datetime'''''3''''''''''''''''''''''''''''''''''''''''''2'''''''''">
              <a:rPr lang="de-DE" altLang="en-US" sz="1200" b="1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B556B3C7-C454-280B-3428-99387EF9C49B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11409363" y="1535113"/>
            <a:ext cx="525463" cy="249238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0638" rIns="0" bIns="206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186E61C9-B23B-4B2D-9DAA-B283454206D5}" type="datetime'''''''''''''''''''''''3''''''''''''''''''''''''''3'''''''''">
              <a:rPr lang="de-DE" altLang="en-US" sz="1200" b="1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de-DE" sz="1200" b="1">
              <a:solidFill>
                <a:schemeClr val="tx1"/>
              </a:solidFill>
            </a:endParaRPr>
          </a:p>
        </p:txBody>
      </p:sp>
      <p:cxnSp>
        <p:nvCxnSpPr>
          <p:cNvPr id="81" name="Gerade Verbindung 80">
            <a:extLst>
              <a:ext uri="{FF2B5EF4-FFF2-40B4-BE49-F238E27FC236}">
                <a16:creationId xmlns:a16="http://schemas.microsoft.com/office/drawing/2014/main" id="{2E450385-B9A2-F89F-388E-71F1588705B4}"/>
              </a:ext>
            </a:extLst>
          </p:cNvPr>
          <p:cNvCxnSpPr/>
          <p:nvPr>
            <p:custDataLst>
              <p:tags r:id="rId26"/>
            </p:custDataLst>
          </p:nvPr>
        </p:nvCxnSpPr>
        <p:spPr bwMode="auto">
          <a:xfrm>
            <a:off x="5997575" y="178434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D6DFF478-BD43-10B9-C7AC-150967B42229}"/>
              </a:ext>
            </a:extLst>
          </p:cNvPr>
          <p:cNvCxnSpPr/>
          <p:nvPr>
            <p:custDataLst>
              <p:tags r:id="rId27"/>
            </p:custDataLst>
          </p:nvPr>
        </p:nvCxnSpPr>
        <p:spPr bwMode="auto">
          <a:xfrm>
            <a:off x="8251825" y="178434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8ABB98D0-E2BB-56D2-B4E6-78D696E58B87}"/>
              </a:ext>
            </a:extLst>
          </p:cNvPr>
          <p:cNvCxnSpPr/>
          <p:nvPr>
            <p:custDataLst>
              <p:tags r:id="rId28"/>
            </p:custDataLst>
          </p:nvPr>
        </p:nvCxnSpPr>
        <p:spPr bwMode="auto">
          <a:xfrm>
            <a:off x="10582275" y="1784350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EBA813D9-9515-15CE-1DD3-91B1B7CE2D15}"/>
              </a:ext>
            </a:extLst>
          </p:cNvPr>
          <p:cNvCxnSpPr/>
          <p:nvPr>
            <p:custDataLst>
              <p:tags r:id="rId29"/>
            </p:custDataLst>
          </p:nvPr>
        </p:nvCxnSpPr>
        <p:spPr bwMode="auto">
          <a:xfrm>
            <a:off x="3668713" y="178434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Gerade Verbindung 95">
            <a:extLst>
              <a:ext uri="{FF2B5EF4-FFF2-40B4-BE49-F238E27FC236}">
                <a16:creationId xmlns:a16="http://schemas.microsoft.com/office/drawing/2014/main" id="{2CC3F4C2-7C04-7FCE-844E-9E4652AADD08}"/>
              </a:ext>
            </a:extLst>
          </p:cNvPr>
          <p:cNvCxnSpPr/>
          <p:nvPr>
            <p:custDataLst>
              <p:tags r:id="rId30"/>
            </p:custDataLst>
          </p:nvPr>
        </p:nvCxnSpPr>
        <p:spPr bwMode="auto">
          <a:xfrm>
            <a:off x="257175" y="1784349"/>
            <a:ext cx="0" cy="3530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Gerade Verbindung 94">
            <a:extLst>
              <a:ext uri="{FF2B5EF4-FFF2-40B4-BE49-F238E27FC236}">
                <a16:creationId xmlns:a16="http://schemas.microsoft.com/office/drawing/2014/main" id="{0F78D6CE-292F-B292-A328-08DEE9D5229E}"/>
              </a:ext>
            </a:extLst>
          </p:cNvPr>
          <p:cNvCxnSpPr/>
          <p:nvPr>
            <p:custDataLst>
              <p:tags r:id="rId31"/>
            </p:custDataLst>
          </p:nvPr>
        </p:nvCxnSpPr>
        <p:spPr bwMode="auto">
          <a:xfrm>
            <a:off x="11934825" y="1784349"/>
            <a:ext cx="0" cy="3530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Gerade Verbindung 93">
            <a:extLst>
              <a:ext uri="{FF2B5EF4-FFF2-40B4-BE49-F238E27FC236}">
                <a16:creationId xmlns:a16="http://schemas.microsoft.com/office/drawing/2014/main" id="{CBF7C5B7-6663-7257-EE0A-EBB7D11C4851}"/>
              </a:ext>
            </a:extLst>
          </p:cNvPr>
          <p:cNvCxnSpPr/>
          <p:nvPr>
            <p:custDataLst>
              <p:tags r:id="rId32"/>
            </p:custDataLst>
          </p:nvPr>
        </p:nvCxnSpPr>
        <p:spPr bwMode="auto">
          <a:xfrm>
            <a:off x="1939925" y="1784349"/>
            <a:ext cx="0" cy="3530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Gerade Verbindung 91">
            <a:extLst>
              <a:ext uri="{FF2B5EF4-FFF2-40B4-BE49-F238E27FC236}">
                <a16:creationId xmlns:a16="http://schemas.microsoft.com/office/drawing/2014/main" id="{4BE88028-8E50-4D29-53B9-8EA6946AB616}"/>
              </a:ext>
            </a:extLst>
          </p:cNvPr>
          <p:cNvCxnSpPr/>
          <p:nvPr>
            <p:custDataLst>
              <p:tags r:id="rId33"/>
            </p:custDataLst>
          </p:nvPr>
        </p:nvCxnSpPr>
        <p:spPr bwMode="auto">
          <a:xfrm>
            <a:off x="7726363" y="178434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C6255679-107A-8005-2B1E-12BD0FD80F68}"/>
              </a:ext>
            </a:extLst>
          </p:cNvPr>
          <p:cNvCxnSpPr/>
          <p:nvPr>
            <p:custDataLst>
              <p:tags r:id="rId34"/>
            </p:custDataLst>
          </p:nvPr>
        </p:nvCxnSpPr>
        <p:spPr bwMode="auto">
          <a:xfrm>
            <a:off x="8778875" y="178434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F650ED7D-FB49-525B-B971-102004025C9F}"/>
              </a:ext>
            </a:extLst>
          </p:cNvPr>
          <p:cNvCxnSpPr/>
          <p:nvPr>
            <p:custDataLst>
              <p:tags r:id="rId35"/>
            </p:custDataLst>
          </p:nvPr>
        </p:nvCxnSpPr>
        <p:spPr bwMode="auto">
          <a:xfrm>
            <a:off x="6673850" y="178434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 Verbindung 88">
            <a:extLst>
              <a:ext uri="{FF2B5EF4-FFF2-40B4-BE49-F238E27FC236}">
                <a16:creationId xmlns:a16="http://schemas.microsoft.com/office/drawing/2014/main" id="{7AEEBB12-E2B8-A8E8-AD5B-33A71EDC7B26}"/>
              </a:ext>
            </a:extLst>
          </p:cNvPr>
          <p:cNvCxnSpPr/>
          <p:nvPr>
            <p:custDataLst>
              <p:tags r:id="rId36"/>
            </p:custDataLst>
          </p:nvPr>
        </p:nvCxnSpPr>
        <p:spPr bwMode="auto">
          <a:xfrm>
            <a:off x="6148388" y="178434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B6F23F73-96D9-9A83-DF86-FEA4ABF41C8D}"/>
              </a:ext>
            </a:extLst>
          </p:cNvPr>
          <p:cNvCxnSpPr/>
          <p:nvPr>
            <p:custDataLst>
              <p:tags r:id="rId37"/>
            </p:custDataLst>
          </p:nvPr>
        </p:nvCxnSpPr>
        <p:spPr bwMode="auto">
          <a:xfrm>
            <a:off x="5622925" y="178434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ECC136F3-CB1F-9170-36EB-2BB34AA8E287}"/>
              </a:ext>
            </a:extLst>
          </p:cNvPr>
          <p:cNvCxnSpPr/>
          <p:nvPr>
            <p:custDataLst>
              <p:tags r:id="rId38"/>
            </p:custDataLst>
          </p:nvPr>
        </p:nvCxnSpPr>
        <p:spPr bwMode="auto">
          <a:xfrm>
            <a:off x="10882313" y="1784350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13AB1F5C-3A5C-14BB-B9BD-7D25E9F59890}"/>
              </a:ext>
            </a:extLst>
          </p:cNvPr>
          <p:cNvCxnSpPr/>
          <p:nvPr>
            <p:custDataLst>
              <p:tags r:id="rId39"/>
            </p:custDataLst>
          </p:nvPr>
        </p:nvCxnSpPr>
        <p:spPr bwMode="auto">
          <a:xfrm>
            <a:off x="10356850" y="1784350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72C0126C-83B2-BC39-BEE5-7CFDDAFA78EF}"/>
              </a:ext>
            </a:extLst>
          </p:cNvPr>
          <p:cNvCxnSpPr/>
          <p:nvPr>
            <p:custDataLst>
              <p:tags r:id="rId40"/>
            </p:custDataLst>
          </p:nvPr>
        </p:nvCxnSpPr>
        <p:spPr bwMode="auto">
          <a:xfrm>
            <a:off x="5095875" y="178434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808E83E1-020E-E48C-7977-5EC9F10E988F}"/>
              </a:ext>
            </a:extLst>
          </p:cNvPr>
          <p:cNvCxnSpPr/>
          <p:nvPr>
            <p:custDataLst>
              <p:tags r:id="rId41"/>
            </p:custDataLst>
          </p:nvPr>
        </p:nvCxnSpPr>
        <p:spPr bwMode="auto">
          <a:xfrm>
            <a:off x="3517900" y="178434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2BE715F5-CE14-A4DC-4578-2283712BCD30}"/>
              </a:ext>
            </a:extLst>
          </p:cNvPr>
          <p:cNvCxnSpPr/>
          <p:nvPr>
            <p:custDataLst>
              <p:tags r:id="rId42"/>
            </p:custDataLst>
          </p:nvPr>
        </p:nvCxnSpPr>
        <p:spPr bwMode="auto">
          <a:xfrm>
            <a:off x="2992438" y="178434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Gerade Verbindung 145">
            <a:extLst>
              <a:ext uri="{FF2B5EF4-FFF2-40B4-BE49-F238E27FC236}">
                <a16:creationId xmlns:a16="http://schemas.microsoft.com/office/drawing/2014/main" id="{BB8C0058-5750-189C-63AF-CBCC86648842}"/>
              </a:ext>
            </a:extLst>
          </p:cNvPr>
          <p:cNvCxnSpPr/>
          <p:nvPr>
            <p:custDataLst>
              <p:tags r:id="rId43"/>
            </p:custDataLst>
          </p:nvPr>
        </p:nvCxnSpPr>
        <p:spPr bwMode="auto">
          <a:xfrm>
            <a:off x="11409363" y="1784350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73A3C074-2ACD-D566-270D-65D214219BA6}"/>
              </a:ext>
            </a:extLst>
          </p:cNvPr>
          <p:cNvCxnSpPr/>
          <p:nvPr>
            <p:custDataLst>
              <p:tags r:id="rId44"/>
            </p:custDataLst>
          </p:nvPr>
        </p:nvCxnSpPr>
        <p:spPr bwMode="auto">
          <a:xfrm>
            <a:off x="9831388" y="178434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Gerade Verbindung 144">
            <a:extLst>
              <a:ext uri="{FF2B5EF4-FFF2-40B4-BE49-F238E27FC236}">
                <a16:creationId xmlns:a16="http://schemas.microsoft.com/office/drawing/2014/main" id="{0BFA7EE8-A7F0-2DE2-9920-8C5F0922A35F}"/>
              </a:ext>
            </a:extLst>
          </p:cNvPr>
          <p:cNvCxnSpPr/>
          <p:nvPr>
            <p:custDataLst>
              <p:tags r:id="rId45"/>
            </p:custDataLst>
          </p:nvPr>
        </p:nvCxnSpPr>
        <p:spPr bwMode="auto">
          <a:xfrm>
            <a:off x="4043363" y="1784350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12444861-9238-14F3-BA84-D848F146184D}"/>
              </a:ext>
            </a:extLst>
          </p:cNvPr>
          <p:cNvCxnSpPr/>
          <p:nvPr>
            <p:custDataLst>
              <p:tags r:id="rId46"/>
            </p:custDataLst>
          </p:nvPr>
        </p:nvCxnSpPr>
        <p:spPr bwMode="auto">
          <a:xfrm>
            <a:off x="257174" y="2436813"/>
            <a:ext cx="11677650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 Verbindung 97">
            <a:extLst>
              <a:ext uri="{FF2B5EF4-FFF2-40B4-BE49-F238E27FC236}">
                <a16:creationId xmlns:a16="http://schemas.microsoft.com/office/drawing/2014/main" id="{75E45802-0A2C-DC14-DA30-B27CDDF80705}"/>
              </a:ext>
            </a:extLst>
          </p:cNvPr>
          <p:cNvCxnSpPr/>
          <p:nvPr>
            <p:custDataLst>
              <p:tags r:id="rId47"/>
            </p:custDataLst>
          </p:nvPr>
        </p:nvCxnSpPr>
        <p:spPr bwMode="auto">
          <a:xfrm>
            <a:off x="257174" y="5314950"/>
            <a:ext cx="1167765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92A9EE00-8B8D-A9E4-F329-53389BD685C6}"/>
              </a:ext>
            </a:extLst>
          </p:cNvPr>
          <p:cNvCxnSpPr/>
          <p:nvPr>
            <p:custDataLst>
              <p:tags r:id="rId48"/>
            </p:custDataLst>
          </p:nvPr>
        </p:nvCxnSpPr>
        <p:spPr bwMode="gray">
          <a:xfrm>
            <a:off x="4570413" y="1784350"/>
            <a:ext cx="0" cy="3694113"/>
          </a:xfrm>
          <a:prstGeom prst="line">
            <a:avLst/>
          </a:prstGeom>
          <a:ln w="19050" cap="flat" cmpd="sng" algn="ctr">
            <a:solidFill>
              <a:schemeClr val="bg2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2E1FD9F5-18CB-4A9E-99DF-9FC9916640D2}"/>
              </a:ext>
            </a:extLst>
          </p:cNvPr>
          <p:cNvCxnSpPr/>
          <p:nvPr>
            <p:custDataLst>
              <p:tags r:id="rId49"/>
            </p:custDataLst>
          </p:nvPr>
        </p:nvCxnSpPr>
        <p:spPr bwMode="auto">
          <a:xfrm>
            <a:off x="2465388" y="1784350"/>
            <a:ext cx="0" cy="369411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Gerade Verbindung 149">
            <a:extLst>
              <a:ext uri="{FF2B5EF4-FFF2-40B4-BE49-F238E27FC236}">
                <a16:creationId xmlns:a16="http://schemas.microsoft.com/office/drawing/2014/main" id="{B05F0971-28E5-3E5E-BE73-0979EA0E8418}"/>
              </a:ext>
            </a:extLst>
          </p:cNvPr>
          <p:cNvCxnSpPr/>
          <p:nvPr>
            <p:custDataLst>
              <p:tags r:id="rId50"/>
            </p:custDataLst>
          </p:nvPr>
        </p:nvCxnSpPr>
        <p:spPr bwMode="auto">
          <a:xfrm>
            <a:off x="7200900" y="1784350"/>
            <a:ext cx="0" cy="369411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Gerade Verbindung 129">
            <a:extLst>
              <a:ext uri="{FF2B5EF4-FFF2-40B4-BE49-F238E27FC236}">
                <a16:creationId xmlns:a16="http://schemas.microsoft.com/office/drawing/2014/main" id="{891A02CF-4495-B396-518F-2A828F6B19C2}"/>
              </a:ext>
            </a:extLst>
          </p:cNvPr>
          <p:cNvCxnSpPr/>
          <p:nvPr>
            <p:custDataLst>
              <p:tags r:id="rId51"/>
            </p:custDataLst>
          </p:nvPr>
        </p:nvCxnSpPr>
        <p:spPr bwMode="auto">
          <a:xfrm>
            <a:off x="11558588" y="1784350"/>
            <a:ext cx="0" cy="369411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8DACE18D-62CC-2627-46D4-979587653292}"/>
              </a:ext>
            </a:extLst>
          </p:cNvPr>
          <p:cNvCxnSpPr/>
          <p:nvPr>
            <p:custDataLst>
              <p:tags r:id="rId52"/>
            </p:custDataLst>
          </p:nvPr>
        </p:nvCxnSpPr>
        <p:spPr bwMode="auto">
          <a:xfrm>
            <a:off x="9304338" y="1784350"/>
            <a:ext cx="0" cy="369411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6820B1DD-3D2E-B038-F9DA-441CE6ED5844}"/>
              </a:ext>
            </a:extLst>
          </p:cNvPr>
          <p:cNvCxnSpPr/>
          <p:nvPr>
            <p:custDataLst>
              <p:tags r:id="rId53"/>
            </p:custDataLst>
          </p:nvPr>
        </p:nvCxnSpPr>
        <p:spPr bwMode="auto">
          <a:xfrm>
            <a:off x="257174" y="1784350"/>
            <a:ext cx="1167765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Rechteck 178">
            <a:extLst>
              <a:ext uri="{FF2B5EF4-FFF2-40B4-BE49-F238E27FC236}">
                <a16:creationId xmlns:a16="http://schemas.microsoft.com/office/drawing/2014/main" id="{6E199320-6C80-A4F6-C593-2E2DB0F43B81}"/>
              </a:ext>
            </a:extLst>
          </p:cNvPr>
          <p:cNvSpPr/>
          <p:nvPr>
            <p:custDataLst>
              <p:tags r:id="rId54"/>
            </p:custDataLst>
          </p:nvPr>
        </p:nvSpPr>
        <p:spPr bwMode="auto">
          <a:xfrm>
            <a:off x="10131426" y="4938713"/>
            <a:ext cx="1427163" cy="984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176" name="Rechteck 175">
            <a:extLst>
              <a:ext uri="{FF2B5EF4-FFF2-40B4-BE49-F238E27FC236}">
                <a16:creationId xmlns:a16="http://schemas.microsoft.com/office/drawing/2014/main" id="{8D6F0502-CDE4-DB90-0656-ACD827E894A6}"/>
              </a:ext>
            </a:extLst>
          </p:cNvPr>
          <p:cNvSpPr/>
          <p:nvPr>
            <p:custDataLst>
              <p:tags r:id="rId55"/>
            </p:custDataLst>
          </p:nvPr>
        </p:nvSpPr>
        <p:spPr bwMode="auto">
          <a:xfrm>
            <a:off x="7200899" y="4433888"/>
            <a:ext cx="4357688" cy="984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175" name="Rechteck 174">
            <a:extLst>
              <a:ext uri="{FF2B5EF4-FFF2-40B4-BE49-F238E27FC236}">
                <a16:creationId xmlns:a16="http://schemas.microsoft.com/office/drawing/2014/main" id="{E05B0BCA-10E5-09FC-BFB4-956D6632E6FB}"/>
              </a:ext>
            </a:extLst>
          </p:cNvPr>
          <p:cNvSpPr/>
          <p:nvPr>
            <p:custDataLst>
              <p:tags r:id="rId56"/>
            </p:custDataLst>
          </p:nvPr>
        </p:nvSpPr>
        <p:spPr bwMode="auto">
          <a:xfrm>
            <a:off x="4570413" y="3930650"/>
            <a:ext cx="2630488" cy="984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167" name="Rechteck 166">
            <a:extLst>
              <a:ext uri="{FF2B5EF4-FFF2-40B4-BE49-F238E27FC236}">
                <a16:creationId xmlns:a16="http://schemas.microsoft.com/office/drawing/2014/main" id="{EB2084A3-3563-1526-AF68-F658B4BB807A}"/>
              </a:ext>
            </a:extLst>
          </p:cNvPr>
          <p:cNvSpPr/>
          <p:nvPr>
            <p:custDataLst>
              <p:tags r:id="rId57"/>
            </p:custDataLst>
          </p:nvPr>
        </p:nvSpPr>
        <p:spPr bwMode="auto">
          <a:xfrm>
            <a:off x="3743323" y="3425825"/>
            <a:ext cx="1352545" cy="984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158C6E29-728D-3C58-AF42-3CBD9F66D4C8}"/>
              </a:ext>
            </a:extLst>
          </p:cNvPr>
          <p:cNvSpPr/>
          <p:nvPr>
            <p:custDataLst>
              <p:tags r:id="rId58"/>
            </p:custDataLst>
          </p:nvPr>
        </p:nvSpPr>
        <p:spPr bwMode="auto">
          <a:xfrm>
            <a:off x="2465388" y="2713038"/>
            <a:ext cx="2105025" cy="984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C435A1D8-8A60-23BF-F9FB-C940C0060A25}"/>
              </a:ext>
            </a:extLst>
          </p:cNvPr>
          <p:cNvSpPr/>
          <p:nvPr>
            <p:custDataLst>
              <p:tags r:id="rId59"/>
            </p:custDataLst>
          </p:nvPr>
        </p:nvSpPr>
        <p:spPr bwMode="auto">
          <a:xfrm>
            <a:off x="4570413" y="2722563"/>
            <a:ext cx="1052513" cy="79375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2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129" name="Dreieck 128">
            <a:extLst>
              <a:ext uri="{FF2B5EF4-FFF2-40B4-BE49-F238E27FC236}">
                <a16:creationId xmlns:a16="http://schemas.microsoft.com/office/drawing/2014/main" id="{C57CF65D-7017-8642-64EF-75A1946076EC}"/>
              </a:ext>
            </a:extLst>
          </p:cNvPr>
          <p:cNvSpPr/>
          <p:nvPr>
            <p:custDataLst>
              <p:tags r:id="rId60"/>
            </p:custDataLst>
          </p:nvPr>
        </p:nvSpPr>
        <p:spPr bwMode="gray">
          <a:xfrm>
            <a:off x="11501438" y="5421313"/>
            <a:ext cx="114300" cy="114300"/>
          </a:xfrm>
          <a:prstGeom prst="triangle">
            <a:avLst/>
          </a:prstGeom>
          <a:solidFill>
            <a:schemeClr val="tx1"/>
          </a:solidFill>
          <a:ln w="952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157" name="Dreieck 156">
            <a:extLst>
              <a:ext uri="{FF2B5EF4-FFF2-40B4-BE49-F238E27FC236}">
                <a16:creationId xmlns:a16="http://schemas.microsoft.com/office/drawing/2014/main" id="{FCA8A193-B731-644F-3E47-5502275B17E3}"/>
              </a:ext>
            </a:extLst>
          </p:cNvPr>
          <p:cNvSpPr/>
          <p:nvPr>
            <p:custDataLst>
              <p:tags r:id="rId61"/>
            </p:custDataLst>
          </p:nvPr>
        </p:nvSpPr>
        <p:spPr bwMode="gray">
          <a:xfrm>
            <a:off x="9247188" y="5421313"/>
            <a:ext cx="114300" cy="114300"/>
          </a:xfrm>
          <a:prstGeom prst="triangle">
            <a:avLst/>
          </a:prstGeom>
          <a:solidFill>
            <a:schemeClr val="tx1"/>
          </a:solidFill>
          <a:ln w="952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149" name="Dreieck 148">
            <a:extLst>
              <a:ext uri="{FF2B5EF4-FFF2-40B4-BE49-F238E27FC236}">
                <a16:creationId xmlns:a16="http://schemas.microsoft.com/office/drawing/2014/main" id="{15995F9A-CB7C-F38D-18E8-0B8BF8DD6F39}"/>
              </a:ext>
            </a:extLst>
          </p:cNvPr>
          <p:cNvSpPr/>
          <p:nvPr>
            <p:custDataLst>
              <p:tags r:id="rId62"/>
            </p:custDataLst>
          </p:nvPr>
        </p:nvSpPr>
        <p:spPr bwMode="gray">
          <a:xfrm>
            <a:off x="7143750" y="5421313"/>
            <a:ext cx="114300" cy="114300"/>
          </a:xfrm>
          <a:prstGeom prst="triangle">
            <a:avLst/>
          </a:prstGeom>
          <a:solidFill>
            <a:schemeClr val="tx1"/>
          </a:solidFill>
          <a:ln w="952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173" name="Raute 172">
            <a:extLst>
              <a:ext uri="{FF2B5EF4-FFF2-40B4-BE49-F238E27FC236}">
                <a16:creationId xmlns:a16="http://schemas.microsoft.com/office/drawing/2014/main" id="{69B9492B-DD30-30DB-A62C-19804D77BE69}"/>
              </a:ext>
            </a:extLst>
          </p:cNvPr>
          <p:cNvSpPr/>
          <p:nvPr>
            <p:custDataLst>
              <p:tags r:id="rId63"/>
            </p:custDataLst>
          </p:nvPr>
        </p:nvSpPr>
        <p:spPr bwMode="gray">
          <a:xfrm>
            <a:off x="4513263" y="2052638"/>
            <a:ext cx="114300" cy="114300"/>
          </a:xfrm>
          <a:prstGeom prst="diamond">
            <a:avLst/>
          </a:prstGeom>
          <a:solidFill>
            <a:schemeClr val="bg2"/>
          </a:solidFill>
          <a:ln w="9525" cmpd="sng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136" name="Dreieck 135">
            <a:extLst>
              <a:ext uri="{FF2B5EF4-FFF2-40B4-BE49-F238E27FC236}">
                <a16:creationId xmlns:a16="http://schemas.microsoft.com/office/drawing/2014/main" id="{9167A1E7-A288-9241-231C-EE1B439C470D}"/>
              </a:ext>
            </a:extLst>
          </p:cNvPr>
          <p:cNvSpPr/>
          <p:nvPr>
            <p:custDataLst>
              <p:tags r:id="rId64"/>
            </p:custDataLst>
          </p:nvPr>
        </p:nvSpPr>
        <p:spPr bwMode="gray">
          <a:xfrm>
            <a:off x="4513263" y="5421313"/>
            <a:ext cx="114300" cy="114300"/>
          </a:xfrm>
          <a:prstGeom prst="triangle">
            <a:avLst/>
          </a:prstGeom>
          <a:solidFill>
            <a:schemeClr val="bg2"/>
          </a:solidFill>
          <a:ln w="9525" cmpd="sng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108" name="Dreieck 107">
            <a:extLst>
              <a:ext uri="{FF2B5EF4-FFF2-40B4-BE49-F238E27FC236}">
                <a16:creationId xmlns:a16="http://schemas.microsoft.com/office/drawing/2014/main" id="{03C6D9FC-16E4-6521-019B-9BA8B167B304}"/>
              </a:ext>
            </a:extLst>
          </p:cNvPr>
          <p:cNvSpPr/>
          <p:nvPr>
            <p:custDataLst>
              <p:tags r:id="rId65"/>
            </p:custDataLst>
          </p:nvPr>
        </p:nvSpPr>
        <p:spPr bwMode="gray">
          <a:xfrm>
            <a:off x="2408238" y="5421313"/>
            <a:ext cx="114300" cy="114300"/>
          </a:xfrm>
          <a:prstGeom prst="triangle">
            <a:avLst/>
          </a:prstGeom>
          <a:solidFill>
            <a:schemeClr val="tx1"/>
          </a:solidFill>
          <a:ln w="952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174" name="Raute 173">
            <a:extLst>
              <a:ext uri="{FF2B5EF4-FFF2-40B4-BE49-F238E27FC236}">
                <a16:creationId xmlns:a16="http://schemas.microsoft.com/office/drawing/2014/main" id="{556CD255-BCF0-6C28-1DD5-A91A197779EE}"/>
              </a:ext>
            </a:extLst>
          </p:cNvPr>
          <p:cNvSpPr/>
          <p:nvPr>
            <p:custDataLst>
              <p:tags r:id="rId66"/>
            </p:custDataLst>
          </p:nvPr>
        </p:nvSpPr>
        <p:spPr bwMode="gray">
          <a:xfrm>
            <a:off x="3160713" y="2052638"/>
            <a:ext cx="114300" cy="114300"/>
          </a:xfrm>
          <a:prstGeom prst="diamond">
            <a:avLst/>
          </a:prstGeom>
          <a:solidFill>
            <a:schemeClr val="bg2"/>
          </a:solidFill>
          <a:ln w="9525" cmpd="sng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3B05FE0-6199-D9DD-F1D1-2EBF99786A06}"/>
              </a:ext>
            </a:extLst>
          </p:cNvPr>
          <p:cNvSpPr/>
          <p:nvPr>
            <p:custDataLst>
              <p:tags r:id="rId67"/>
            </p:custDataLst>
          </p:nvPr>
        </p:nvSpPr>
        <p:spPr bwMode="auto">
          <a:xfrm>
            <a:off x="317500" y="1555751"/>
            <a:ext cx="627063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en-US" sz="1200" b="1" err="1">
                <a:solidFill>
                  <a:schemeClr val="tx1"/>
                </a:solidFill>
                <a:effectLst/>
              </a:rPr>
              <a:t>Activities</a:t>
            </a:r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8FF8028-DD5C-3F87-4C4C-D9F111B0F0AD}"/>
              </a:ext>
            </a:extLst>
          </p:cNvPr>
          <p:cNvSpPr/>
          <p:nvPr>
            <p:custDataLst>
              <p:tags r:id="rId68"/>
            </p:custDataLst>
          </p:nvPr>
        </p:nvSpPr>
        <p:spPr bwMode="auto">
          <a:xfrm>
            <a:off x="317500" y="3371850"/>
            <a:ext cx="1368425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200">
                <a:solidFill>
                  <a:schemeClr val="tx1"/>
                </a:solidFill>
              </a:rPr>
              <a:t>Code Project Set-</a:t>
            </a:r>
            <a:r>
              <a:rPr lang="de-DE" sz="1200" err="1">
                <a:solidFill>
                  <a:schemeClr val="tx1"/>
                </a:solidFill>
              </a:rPr>
              <a:t>up</a:t>
            </a:r>
            <a:endParaRPr lang="de-DE" sz="1200">
              <a:solidFill>
                <a:schemeClr val="tx1"/>
              </a:solidFill>
            </a:endParaRPr>
          </a:p>
        </p:txBody>
      </p:sp>
      <p:sp>
        <p:nvSpPr>
          <p:cNvPr id="127" name="Rechteck 126">
            <a:extLst>
              <a:ext uri="{FF2B5EF4-FFF2-40B4-BE49-F238E27FC236}">
                <a16:creationId xmlns:a16="http://schemas.microsoft.com/office/drawing/2014/main" id="{11D97267-A725-4DCE-A494-B17434EB694F}"/>
              </a:ext>
            </a:extLst>
          </p:cNvPr>
          <p:cNvSpPr/>
          <p:nvPr>
            <p:custDataLst>
              <p:tags r:id="rId69"/>
            </p:custDataLst>
          </p:nvPr>
        </p:nvSpPr>
        <p:spPr bwMode="auto">
          <a:xfrm>
            <a:off x="11133138" y="5557837"/>
            <a:ext cx="852488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AFD84CEC-BB48-4730-9EFB-6854FF285E98}" type="datetime'''''14''''''''''''''''''''''''''''''.08''''''''.24'''''''''''">
              <a:rPr lang="de-DE" altLang="en-US" sz="1200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14.08.24</a:t>
            </a:fld>
            <a:endParaRPr lang="de-DE" altLang="en-US" sz="1200">
              <a:solidFill>
                <a:schemeClr val="tx1"/>
              </a:solidFill>
            </a:endParaRPr>
          </a:p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200">
                <a:solidFill>
                  <a:schemeClr val="tx1"/>
                </a:solidFill>
              </a:rPr>
              <a:t>Final</a:t>
            </a:r>
            <a:br>
              <a:rPr lang="de-DE" sz="1200">
                <a:solidFill>
                  <a:schemeClr val="tx1"/>
                </a:solidFill>
              </a:rPr>
            </a:br>
            <a:r>
              <a:rPr lang="de-DE" sz="1200" err="1">
                <a:solidFill>
                  <a:schemeClr val="tx1"/>
                </a:solidFill>
              </a:rPr>
              <a:t>Presentation</a:t>
            </a:r>
            <a:endParaRPr lang="de-DE" sz="1200">
              <a:solidFill>
                <a:schemeClr val="tx1"/>
              </a:solidFill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4450DB77-AFAD-9858-EA8B-6E700F067A7F}"/>
              </a:ext>
            </a:extLst>
          </p:cNvPr>
          <p:cNvSpPr/>
          <p:nvPr>
            <p:custDataLst>
              <p:tags r:id="rId70"/>
            </p:custDataLst>
          </p:nvPr>
        </p:nvSpPr>
        <p:spPr bwMode="auto">
          <a:xfrm>
            <a:off x="2038350" y="5557838"/>
            <a:ext cx="855663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2A355013-B02B-4D12-A29C-DDAEFDBC1AB9}" type="datetime'''''''''''1''5.''''''04''''''.''''''''''''''2''4'''''''''''">
              <a:rPr lang="de-DE" altLang="en-US" sz="1200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15.04.24</a:t>
            </a:fld>
            <a:endParaRPr lang="de-DE" altLang="en-US" sz="1200">
              <a:solidFill>
                <a:schemeClr val="tx1"/>
              </a:solidFill>
            </a:endParaRPr>
          </a:p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200">
                <a:solidFill>
                  <a:schemeClr val="tx1"/>
                </a:solidFill>
              </a:rPr>
              <a:t>Kick-off </a:t>
            </a:r>
            <a:br>
              <a:rPr lang="de-DE" sz="1200">
                <a:solidFill>
                  <a:schemeClr val="tx1"/>
                </a:solidFill>
              </a:rPr>
            </a:br>
            <a:r>
              <a:rPr lang="de-DE" sz="1200">
                <a:solidFill>
                  <a:schemeClr val="tx1"/>
                </a:solidFill>
              </a:rPr>
              <a:t>@</a:t>
            </a:r>
            <a:r>
              <a:rPr lang="de-DE" sz="1200" err="1">
                <a:solidFill>
                  <a:schemeClr val="tx1"/>
                </a:solidFill>
              </a:rPr>
              <a:t>fortiss</a:t>
            </a:r>
            <a:r>
              <a:rPr lang="de-DE" sz="1200">
                <a:solidFill>
                  <a:schemeClr val="tx1"/>
                </a:solidFill>
              </a:rPr>
              <a:t> Lab</a:t>
            </a:r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853DD704-1D3C-BBA3-5395-7125EF1809DF}"/>
              </a:ext>
            </a:extLst>
          </p:cNvPr>
          <p:cNvSpPr/>
          <p:nvPr>
            <p:custDataLst>
              <p:tags r:id="rId71"/>
            </p:custDataLst>
          </p:nvPr>
        </p:nvSpPr>
        <p:spPr bwMode="auto">
          <a:xfrm>
            <a:off x="8777288" y="5557837"/>
            <a:ext cx="1054100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A342BFDA-7BB6-45ED-85E7-CBCAF08F8D7A}" type="datetime'''''''''''''''15''.07''''.''''''''2''4'''''''''''''''''">
              <a:rPr lang="de-DE" altLang="en-US" sz="1200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15.07.24</a:t>
            </a:fld>
            <a:endParaRPr lang="de-DE" altLang="en-US" sz="1200">
              <a:solidFill>
                <a:schemeClr val="tx1"/>
              </a:solidFill>
            </a:endParaRPr>
          </a:p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200">
                <a:solidFill>
                  <a:schemeClr val="tx1"/>
                </a:solidFill>
              </a:rPr>
              <a:t>2nd Checkpoint</a:t>
            </a:r>
            <a:br>
              <a:rPr lang="de-DE" sz="1200">
                <a:solidFill>
                  <a:schemeClr val="tx1"/>
                </a:solidFill>
              </a:rPr>
            </a:br>
            <a:r>
              <a:rPr lang="de-DE" sz="1200">
                <a:solidFill>
                  <a:schemeClr val="tx1"/>
                </a:solidFill>
              </a:rPr>
              <a:t>Prototype</a:t>
            </a:r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1BADE7A9-E02E-9F61-B4A2-AA9BA6DF3D25}"/>
              </a:ext>
            </a:extLst>
          </p:cNvPr>
          <p:cNvSpPr/>
          <p:nvPr>
            <p:custDataLst>
              <p:tags r:id="rId72"/>
            </p:custDataLst>
          </p:nvPr>
        </p:nvSpPr>
        <p:spPr bwMode="auto">
          <a:xfrm>
            <a:off x="317500" y="2006600"/>
            <a:ext cx="1454150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en-US" sz="1200">
                <a:solidFill>
                  <a:schemeClr val="tx1"/>
                </a:solidFill>
              </a:rPr>
              <a:t>Check-ins </a:t>
            </a:r>
            <a:r>
              <a:rPr lang="de-DE" altLang="en-US" sz="1200" err="1">
                <a:solidFill>
                  <a:schemeClr val="tx1"/>
                </a:solidFill>
              </a:rPr>
              <a:t>with</a:t>
            </a:r>
            <a:r>
              <a:rPr lang="de-DE" altLang="en-US" sz="1200">
                <a:solidFill>
                  <a:schemeClr val="tx1"/>
                </a:solidFill>
              </a:rPr>
              <a:t> </a:t>
            </a:r>
            <a:r>
              <a:rPr lang="de-DE" altLang="en-US" sz="1200" err="1">
                <a:solidFill>
                  <a:schemeClr val="tx1"/>
                </a:solidFill>
              </a:rPr>
              <a:t>itestra</a:t>
            </a:r>
            <a:endParaRPr lang="de-DE" sz="120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4AC62AC-BACE-24E7-F7EA-75895758F28A}"/>
              </a:ext>
            </a:extLst>
          </p:cNvPr>
          <p:cNvSpPr/>
          <p:nvPr>
            <p:custDataLst>
              <p:tags r:id="rId73"/>
            </p:custDataLst>
          </p:nvPr>
        </p:nvSpPr>
        <p:spPr bwMode="auto">
          <a:xfrm>
            <a:off x="317500" y="3876675"/>
            <a:ext cx="1562100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en-US" sz="1200">
                <a:solidFill>
                  <a:schemeClr val="tx1"/>
                </a:solidFill>
              </a:rPr>
              <a:t>Prototype</a:t>
            </a:r>
            <a:r>
              <a:rPr lang="de-DE" altLang="en-US" sz="1200">
                <a:solidFill>
                  <a:schemeClr val="tx1"/>
                </a:solidFill>
                <a:effectLst/>
              </a:rPr>
              <a:t> </a:t>
            </a:r>
            <a:r>
              <a:rPr lang="de-DE" altLang="en-US" sz="1200" err="1">
                <a:solidFill>
                  <a:schemeClr val="tx1"/>
                </a:solidFill>
                <a:effectLst/>
              </a:rPr>
              <a:t>development</a:t>
            </a:r>
            <a:endParaRPr lang="de-DE" sz="1200">
              <a:solidFill>
                <a:schemeClr val="tx1"/>
              </a:solidFill>
            </a:endParaRPr>
          </a:p>
        </p:txBody>
      </p:sp>
      <p:sp>
        <p:nvSpPr>
          <p:cNvPr id="147" name="Rechteck 146">
            <a:extLst>
              <a:ext uri="{FF2B5EF4-FFF2-40B4-BE49-F238E27FC236}">
                <a16:creationId xmlns:a16="http://schemas.microsoft.com/office/drawing/2014/main" id="{1C213261-B5C5-7647-8AD1-50E51E8BD432}"/>
              </a:ext>
            </a:extLst>
          </p:cNvPr>
          <p:cNvSpPr/>
          <p:nvPr>
            <p:custDataLst>
              <p:tags r:id="rId74"/>
            </p:custDataLst>
          </p:nvPr>
        </p:nvSpPr>
        <p:spPr bwMode="auto">
          <a:xfrm>
            <a:off x="6677025" y="5557837"/>
            <a:ext cx="1047750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C90B42FA-3B09-4C6B-9656-9C088748451B}" type="datetime'''17''''''.''''0''''''''6''''.2''4'''">
              <a:rPr lang="de-DE" altLang="en-US" sz="1200" smtClean="0">
                <a:solidFill>
                  <a:schemeClr val="tx1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17.06.24</a:t>
            </a:fld>
            <a:endParaRPr lang="de-DE" altLang="en-US" sz="1200">
              <a:solidFill>
                <a:schemeClr val="tx1"/>
              </a:solidFill>
            </a:endParaRPr>
          </a:p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200">
                <a:solidFill>
                  <a:schemeClr val="tx1"/>
                </a:solidFill>
              </a:rPr>
              <a:t>1st Checkpoint </a:t>
            </a:r>
          </a:p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200">
                <a:solidFill>
                  <a:schemeClr val="tx1"/>
                </a:solidFill>
              </a:rPr>
              <a:t>Prototype</a:t>
            </a: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1BA5ABE1-25BA-6A00-1915-1F148679905E}"/>
              </a:ext>
            </a:extLst>
          </p:cNvPr>
          <p:cNvSpPr/>
          <p:nvPr>
            <p:custDataLst>
              <p:tags r:id="rId75"/>
            </p:custDataLst>
          </p:nvPr>
        </p:nvSpPr>
        <p:spPr bwMode="auto">
          <a:xfrm>
            <a:off x="4267200" y="5557837"/>
            <a:ext cx="608013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fld id="{CD058849-25DF-4B89-B4C0-2CA0B583F32B}" type="datetime'''''''''''''''''1''''3.''''0''''''''5''.''''2''''''4'">
              <a:rPr lang="de-DE" altLang="en-US" sz="1200" b="1" smtClean="0">
                <a:solidFill>
                  <a:schemeClr val="bg2"/>
                </a:solidFill>
              </a:rPr>
              <a:pPr algn="ctr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t>13.05.24</a:t>
            </a:fld>
            <a:endParaRPr lang="de-DE" altLang="en-US" sz="1200" b="1">
              <a:solidFill>
                <a:schemeClr val="bg2"/>
              </a:solidFill>
            </a:endParaRPr>
          </a:p>
          <a:p>
            <a:pPr algn="ctr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200" b="1" err="1">
                <a:solidFill>
                  <a:schemeClr val="bg2"/>
                </a:solidFill>
              </a:rPr>
              <a:t>Today‘s</a:t>
            </a:r>
            <a:r>
              <a:rPr lang="de-DE" sz="1200" b="1">
                <a:solidFill>
                  <a:schemeClr val="bg2"/>
                </a:solidFill>
              </a:rPr>
              <a:t> </a:t>
            </a:r>
            <a:br>
              <a:rPr lang="de-DE" sz="1200" b="1">
                <a:solidFill>
                  <a:schemeClr val="bg2"/>
                </a:solidFill>
              </a:rPr>
            </a:br>
            <a:r>
              <a:rPr lang="de-DE" sz="1200" b="1">
                <a:solidFill>
                  <a:schemeClr val="bg2"/>
                </a:solidFill>
              </a:rPr>
              <a:t>Meeting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E2180BC-EA3C-2E4F-167B-D25B8FBAB90A}"/>
              </a:ext>
            </a:extLst>
          </p:cNvPr>
          <p:cNvSpPr/>
          <p:nvPr>
            <p:custDataLst>
              <p:tags r:id="rId76"/>
            </p:custDataLst>
          </p:nvPr>
        </p:nvSpPr>
        <p:spPr bwMode="auto">
          <a:xfrm>
            <a:off x="317500" y="4379913"/>
            <a:ext cx="1368425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3999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200">
                <a:solidFill>
                  <a:schemeClr val="tx1"/>
                </a:solidFill>
              </a:rPr>
              <a:t>Prototype</a:t>
            </a:r>
            <a:r>
              <a:rPr lang="de-DE" sz="1200">
                <a:solidFill>
                  <a:schemeClr val="tx1"/>
                </a:solidFill>
                <a:effectLst/>
              </a:rPr>
              <a:t> </a:t>
            </a:r>
            <a:r>
              <a:rPr lang="de-DE" altLang="en-US" sz="1200">
                <a:solidFill>
                  <a:schemeClr val="tx1"/>
                </a:solidFill>
                <a:effectLst/>
              </a:rPr>
              <a:t>refinement</a:t>
            </a:r>
            <a:endParaRPr lang="de-DE" sz="1200">
              <a:solidFill>
                <a:schemeClr val="tx1"/>
              </a:solidFill>
              <a:cs typeface="Arial"/>
            </a:endParaRPr>
          </a:p>
        </p:txBody>
      </p:sp>
      <p:sp>
        <p:nvSpPr>
          <p:cNvPr id="177" name="Rechteck 176">
            <a:extLst>
              <a:ext uri="{FF2B5EF4-FFF2-40B4-BE49-F238E27FC236}">
                <a16:creationId xmlns:a16="http://schemas.microsoft.com/office/drawing/2014/main" id="{5704961D-7DBE-4790-2CBB-AA74FFE55B4A}"/>
              </a:ext>
            </a:extLst>
          </p:cNvPr>
          <p:cNvSpPr/>
          <p:nvPr>
            <p:custDataLst>
              <p:tags r:id="rId77"/>
            </p:custDataLst>
          </p:nvPr>
        </p:nvSpPr>
        <p:spPr bwMode="auto">
          <a:xfrm>
            <a:off x="317500" y="4884738"/>
            <a:ext cx="895350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en-US" sz="1200" err="1">
                <a:solidFill>
                  <a:schemeClr val="tx1"/>
                </a:solidFill>
              </a:rPr>
              <a:t>Presentation</a:t>
            </a:r>
            <a:r>
              <a:rPr lang="de-DE" altLang="en-US" sz="1200">
                <a:solidFill>
                  <a:schemeClr val="tx1"/>
                </a:solidFill>
              </a:rPr>
              <a:t> </a:t>
            </a:r>
            <a:endParaRPr lang="de-DE" sz="120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71EF374-D8EC-BD9A-DA9C-14D54DC15504}"/>
              </a:ext>
            </a:extLst>
          </p:cNvPr>
          <p:cNvSpPr/>
          <p:nvPr>
            <p:custDataLst>
              <p:tags r:id="rId78"/>
            </p:custDataLst>
          </p:nvPr>
        </p:nvSpPr>
        <p:spPr bwMode="auto">
          <a:xfrm>
            <a:off x="317500" y="2659063"/>
            <a:ext cx="14795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en-US" sz="1200">
                <a:solidFill>
                  <a:schemeClr val="tx1"/>
                </a:solidFill>
                <a:effectLst/>
              </a:rPr>
              <a:t>Solution Architecture, </a:t>
            </a:r>
            <a:br>
              <a:rPr lang="de-DE" altLang="en-US" sz="1200">
                <a:solidFill>
                  <a:schemeClr val="tx1"/>
                </a:solidFill>
                <a:effectLst/>
              </a:rPr>
            </a:br>
            <a:r>
              <a:rPr lang="de-DE" altLang="en-US" sz="1200" err="1">
                <a:solidFill>
                  <a:schemeClr val="tx1"/>
                </a:solidFill>
                <a:effectLst/>
              </a:rPr>
              <a:t>Epics</a:t>
            </a:r>
            <a:r>
              <a:rPr lang="de-DE" altLang="en-US" sz="1200">
                <a:solidFill>
                  <a:schemeClr val="tx1"/>
                </a:solidFill>
                <a:effectLst/>
              </a:rPr>
              <a:t> &amp; UI/UX</a:t>
            </a:r>
            <a:endParaRPr lang="de-DE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997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83918263-CCB9-1CC9-D6F3-BBF4E0D8A1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9156868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83918263-CCB9-1CC9-D6F3-BBF4E0D8A1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feld 4">
            <a:extLst>
              <a:ext uri="{FF2B5EF4-FFF2-40B4-BE49-F238E27FC236}">
                <a16:creationId xmlns:a16="http://schemas.microsoft.com/office/drawing/2014/main" id="{3F62AEC0-CA85-5518-97B6-5C05F7889966}"/>
              </a:ext>
            </a:extLst>
          </p:cNvPr>
          <p:cNvSpPr txBox="1"/>
          <p:nvPr/>
        </p:nvSpPr>
        <p:spPr>
          <a:xfrm>
            <a:off x="448752" y="785150"/>
            <a:ext cx="10660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B14EC05-9FDC-EE71-A54A-3F875AD71D65}"/>
              </a:ext>
            </a:extLst>
          </p:cNvPr>
          <p:cNvSpPr/>
          <p:nvPr/>
        </p:nvSpPr>
        <p:spPr>
          <a:xfrm>
            <a:off x="12952" y="342900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9CAD0DF-B29A-C768-1E17-514C022D544C}"/>
              </a:ext>
            </a:extLst>
          </p:cNvPr>
          <p:cNvSpPr txBox="1"/>
          <p:nvPr/>
        </p:nvSpPr>
        <p:spPr>
          <a:xfrm>
            <a:off x="596163" y="2416561"/>
            <a:ext cx="9147569" cy="3858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CA" sz="2400" b="1">
                <a:solidFill>
                  <a:schemeClr val="bg2"/>
                </a:solidFill>
                <a:latin typeface="+mn-lt"/>
              </a:rPr>
              <a:t>We are looking forward to having a lively discussion with you.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8FFAE11-C3E5-03B5-3CAA-7D14C32300B0}"/>
              </a:ext>
            </a:extLst>
          </p:cNvPr>
          <p:cNvGrpSpPr/>
          <p:nvPr/>
        </p:nvGrpSpPr>
        <p:grpSpPr>
          <a:xfrm>
            <a:off x="2460745" y="4007721"/>
            <a:ext cx="2470594" cy="2271558"/>
            <a:chOff x="2460746" y="4007721"/>
            <a:chExt cx="2470594" cy="2271558"/>
          </a:xfrm>
        </p:grpSpPr>
        <p:sp>
          <p:nvSpPr>
            <p:cNvPr id="22" name="Rechteck 23">
              <a:extLst>
                <a:ext uri="{FF2B5EF4-FFF2-40B4-BE49-F238E27FC236}">
                  <a16:creationId xmlns:a16="http://schemas.microsoft.com/office/drawing/2014/main" id="{7CE027FE-D66F-46E6-6026-512A0931DA9B}"/>
                </a:ext>
              </a:extLst>
            </p:cNvPr>
            <p:cNvSpPr/>
            <p:nvPr/>
          </p:nvSpPr>
          <p:spPr>
            <a:xfrm>
              <a:off x="2460746" y="5412294"/>
              <a:ext cx="2470594" cy="86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200" b="1">
                  <a:solidFill>
                    <a:schemeClr val="bg1"/>
                  </a:solidFill>
                  <a:latin typeface="Arial"/>
                  <a:cs typeface="Arial"/>
                </a:rPr>
                <a:t>Hande Yilmaz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  <a:latin typeface="Arial"/>
                  <a:cs typeface="Arial"/>
                </a:rPr>
                <a:t>M.Sc. Informatics</a:t>
              </a:r>
              <a:endParaRPr lang="en-US" sz="1200">
                <a:solidFill>
                  <a:srgbClr val="000000"/>
                </a:solidFill>
                <a:latin typeface="Arial"/>
                <a:cs typeface="Arial"/>
              </a:endParaRPr>
            </a:p>
            <a:p>
              <a:pPr algn="ctr">
                <a:lnSpc>
                  <a:spcPct val="113999"/>
                </a:lnSpc>
              </a:pPr>
              <a:b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200">
                  <a:solidFill>
                    <a:schemeClr val="bg1"/>
                  </a:solidFill>
                  <a:latin typeface="Arial"/>
                  <a:cs typeface="Arial"/>
                </a:rPr>
                <a:t>4</a:t>
              </a:r>
              <a:r>
                <a:rPr lang="en-US" sz="800" baseline="30000">
                  <a:solidFill>
                    <a:schemeClr val="bg1"/>
                  </a:solidFill>
                  <a:latin typeface="Arial"/>
                  <a:cs typeface="Arial"/>
                </a:rPr>
                <a:t>th</a:t>
              </a:r>
              <a:r>
                <a:rPr lang="en-US" sz="1200">
                  <a:solidFill>
                    <a:schemeClr val="bg1"/>
                  </a:solidFill>
                  <a:latin typeface="Arial"/>
                  <a:cs typeface="Arial"/>
                </a:rPr>
                <a:t> semester</a:t>
              </a:r>
              <a:endParaRPr lang="en-US">
                <a:latin typeface="Arial"/>
                <a:cs typeface="Arial"/>
              </a:endParaRPr>
            </a:p>
            <a:p>
              <a:pPr algn="ctr">
                <a:lnSpc>
                  <a:spcPct val="113999"/>
                </a:lnSpc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81C6378-EF8D-98C7-66D6-09F8CBEBA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5865" b="15865"/>
            <a:stretch/>
          </p:blipFill>
          <p:spPr>
            <a:xfrm>
              <a:off x="3028325" y="4007721"/>
              <a:ext cx="1335436" cy="1337857"/>
            </a:xfrm>
            <a:custGeom>
              <a:avLst/>
              <a:gdLst>
                <a:gd name="connsiteX0" fmla="*/ 968444 w 1936888"/>
                <a:gd name="connsiteY0" fmla="*/ 0 h 1940400"/>
                <a:gd name="connsiteX1" fmla="*/ 1936888 w 1936888"/>
                <a:gd name="connsiteY1" fmla="*/ 970200 h 1940400"/>
                <a:gd name="connsiteX2" fmla="*/ 968444 w 1936888"/>
                <a:gd name="connsiteY2" fmla="*/ 1940400 h 1940400"/>
                <a:gd name="connsiteX3" fmla="*/ 0 w 1936888"/>
                <a:gd name="connsiteY3" fmla="*/ 970200 h 1940400"/>
                <a:gd name="connsiteX4" fmla="*/ 968444 w 1936888"/>
                <a:gd name="connsiteY4" fmla="*/ 0 h 19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888" h="1940400">
                  <a:moveTo>
                    <a:pt x="968444" y="0"/>
                  </a:moveTo>
                  <a:cubicBezTo>
                    <a:pt x="1503301" y="0"/>
                    <a:pt x="1936888" y="434373"/>
                    <a:pt x="1936888" y="970200"/>
                  </a:cubicBezTo>
                  <a:cubicBezTo>
                    <a:pt x="1936888" y="1506027"/>
                    <a:pt x="1503301" y="1940400"/>
                    <a:pt x="968444" y="1940400"/>
                  </a:cubicBezTo>
                  <a:cubicBezTo>
                    <a:pt x="433587" y="1940400"/>
                    <a:pt x="0" y="1506027"/>
                    <a:pt x="0" y="970200"/>
                  </a:cubicBezTo>
                  <a:cubicBezTo>
                    <a:pt x="0" y="434373"/>
                    <a:pt x="433587" y="0"/>
                    <a:pt x="968444" y="0"/>
                  </a:cubicBez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FC34226-3A2C-5558-A798-8AC0DEAB5A9B}"/>
              </a:ext>
            </a:extLst>
          </p:cNvPr>
          <p:cNvGrpSpPr/>
          <p:nvPr/>
        </p:nvGrpSpPr>
        <p:grpSpPr>
          <a:xfrm>
            <a:off x="60788" y="4007721"/>
            <a:ext cx="2470594" cy="2271558"/>
            <a:chOff x="60788" y="4007721"/>
            <a:chExt cx="2470594" cy="227155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2C99E1AD-E9A2-29A8-21E6-9515904E33CD}"/>
                </a:ext>
              </a:extLst>
            </p:cNvPr>
            <p:cNvGrpSpPr/>
            <p:nvPr/>
          </p:nvGrpSpPr>
          <p:grpSpPr>
            <a:xfrm>
              <a:off x="60788" y="4007721"/>
              <a:ext cx="2470594" cy="2271558"/>
              <a:chOff x="60788" y="4007721"/>
              <a:chExt cx="2470594" cy="2271558"/>
            </a:xfrm>
          </p:grpSpPr>
          <p:sp>
            <p:nvSpPr>
              <p:cNvPr id="25" name="Rechteck 23">
                <a:extLst>
                  <a:ext uri="{FF2B5EF4-FFF2-40B4-BE49-F238E27FC236}">
                    <a16:creationId xmlns:a16="http://schemas.microsoft.com/office/drawing/2014/main" id="{98F74A38-CFDF-8302-E388-75C793A5538D}"/>
                  </a:ext>
                </a:extLst>
              </p:cNvPr>
              <p:cNvSpPr/>
              <p:nvPr/>
            </p:nvSpPr>
            <p:spPr>
              <a:xfrm>
                <a:off x="60788" y="5412294"/>
                <a:ext cx="2470594" cy="8669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sz="1200" b="1">
                    <a:solidFill>
                      <a:schemeClr val="bg1"/>
                    </a:solidFill>
                    <a:latin typeface="Arial"/>
                    <a:cs typeface="Arial"/>
                  </a:rPr>
                  <a:t>Laura Leschke</a:t>
                </a:r>
              </a:p>
              <a:p>
                <a:pPr algn="ctr">
                  <a:lnSpc>
                    <a:spcPct val="113999"/>
                  </a:lnSpc>
                </a:pPr>
                <a:r>
                  <a:rPr lang="en-US" sz="1200">
                    <a:solidFill>
                      <a:schemeClr val="bg1"/>
                    </a:solidFill>
                    <a:latin typeface="Arial"/>
                    <a:cs typeface="Arial"/>
                  </a:rPr>
                  <a:t>M.Sc. Informatics</a:t>
                </a:r>
              </a:p>
              <a:p>
                <a:pPr algn="ctr">
                  <a:lnSpc>
                    <a:spcPct val="113999"/>
                  </a:lnSpc>
                </a:pPr>
                <a:b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200">
                    <a:solidFill>
                      <a:schemeClr val="bg1"/>
                    </a:solidFill>
                    <a:latin typeface="Arial"/>
                    <a:cs typeface="Arial"/>
                  </a:rPr>
                  <a:t>2</a:t>
                </a:r>
                <a:r>
                  <a:rPr lang="en-US" sz="1200" baseline="30000">
                    <a:solidFill>
                      <a:schemeClr val="bg1"/>
                    </a:solidFill>
                    <a:latin typeface="Arial"/>
                    <a:cs typeface="Arial"/>
                  </a:rPr>
                  <a:t>nd</a:t>
                </a:r>
                <a:r>
                  <a:rPr lang="en-US" sz="1200">
                    <a:solidFill>
                      <a:schemeClr val="bg1"/>
                    </a:solidFill>
                    <a:latin typeface="Arial"/>
                    <a:cs typeface="Arial"/>
                  </a:rPr>
                  <a:t> semester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  <p:pic>
            <p:nvPicPr>
              <p:cNvPr id="26" name="Grafik 22">
                <a:extLst>
                  <a:ext uri="{FF2B5EF4-FFF2-40B4-BE49-F238E27FC236}">
                    <a16:creationId xmlns:a16="http://schemas.microsoft.com/office/drawing/2014/main" id="{61E01E22-D652-F3ED-9677-BD9FDE317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" r="90"/>
              <a:stretch/>
            </p:blipFill>
            <p:spPr>
              <a:xfrm>
                <a:off x="628367" y="4007721"/>
                <a:ext cx="1335436" cy="1337857"/>
              </a:xfrm>
              <a:custGeom>
                <a:avLst/>
                <a:gdLst>
                  <a:gd name="connsiteX0" fmla="*/ 968444 w 1936888"/>
                  <a:gd name="connsiteY0" fmla="*/ 0 h 1940400"/>
                  <a:gd name="connsiteX1" fmla="*/ 1936888 w 1936888"/>
                  <a:gd name="connsiteY1" fmla="*/ 970200 h 1940400"/>
                  <a:gd name="connsiteX2" fmla="*/ 968444 w 1936888"/>
                  <a:gd name="connsiteY2" fmla="*/ 1940400 h 1940400"/>
                  <a:gd name="connsiteX3" fmla="*/ 0 w 1936888"/>
                  <a:gd name="connsiteY3" fmla="*/ 970200 h 1940400"/>
                  <a:gd name="connsiteX4" fmla="*/ 968444 w 1936888"/>
                  <a:gd name="connsiteY4" fmla="*/ 0 h 194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6888" h="1940400">
                    <a:moveTo>
                      <a:pt x="968444" y="0"/>
                    </a:moveTo>
                    <a:cubicBezTo>
                      <a:pt x="1503301" y="0"/>
                      <a:pt x="1936888" y="434373"/>
                      <a:pt x="1936888" y="970200"/>
                    </a:cubicBezTo>
                    <a:cubicBezTo>
                      <a:pt x="1936888" y="1506027"/>
                      <a:pt x="1503301" y="1940400"/>
                      <a:pt x="968444" y="1940400"/>
                    </a:cubicBezTo>
                    <a:cubicBezTo>
                      <a:pt x="433587" y="1940400"/>
                      <a:pt x="0" y="1506027"/>
                      <a:pt x="0" y="970200"/>
                    </a:cubicBezTo>
                    <a:cubicBezTo>
                      <a:pt x="0" y="434373"/>
                      <a:pt x="433587" y="0"/>
                      <a:pt x="968444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</p:pic>
        </p:grpSp>
        <p:pic>
          <p:nvPicPr>
            <p:cNvPr id="24" name="Grafik 22" descr="Ein Bild, das Menschliches Gesicht, Modeaccessoire, Person, Halskette enthält.&#10;&#10;Beschreibung automatisch generiert.">
              <a:extLst>
                <a:ext uri="{FF2B5EF4-FFF2-40B4-BE49-F238E27FC236}">
                  <a16:creationId xmlns:a16="http://schemas.microsoft.com/office/drawing/2014/main" id="{ECEF11C4-2F7E-7DC6-D2CC-A2587B74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2175" r="2175"/>
            <a:stretch/>
          </p:blipFill>
          <p:spPr>
            <a:xfrm>
              <a:off x="628367" y="4007721"/>
              <a:ext cx="1335436" cy="1337857"/>
            </a:xfrm>
            <a:custGeom>
              <a:avLst/>
              <a:gdLst>
                <a:gd name="connsiteX0" fmla="*/ 968444 w 1936888"/>
                <a:gd name="connsiteY0" fmla="*/ 0 h 1940400"/>
                <a:gd name="connsiteX1" fmla="*/ 1936888 w 1936888"/>
                <a:gd name="connsiteY1" fmla="*/ 970200 h 1940400"/>
                <a:gd name="connsiteX2" fmla="*/ 968444 w 1936888"/>
                <a:gd name="connsiteY2" fmla="*/ 1940400 h 1940400"/>
                <a:gd name="connsiteX3" fmla="*/ 0 w 1936888"/>
                <a:gd name="connsiteY3" fmla="*/ 970200 h 1940400"/>
                <a:gd name="connsiteX4" fmla="*/ 968444 w 1936888"/>
                <a:gd name="connsiteY4" fmla="*/ 0 h 19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888" h="1940400">
                  <a:moveTo>
                    <a:pt x="968444" y="0"/>
                  </a:moveTo>
                  <a:cubicBezTo>
                    <a:pt x="1503301" y="0"/>
                    <a:pt x="1936888" y="434373"/>
                    <a:pt x="1936888" y="970200"/>
                  </a:cubicBezTo>
                  <a:cubicBezTo>
                    <a:pt x="1936888" y="1506027"/>
                    <a:pt x="1503301" y="1940400"/>
                    <a:pt x="968444" y="1940400"/>
                  </a:cubicBezTo>
                  <a:cubicBezTo>
                    <a:pt x="433587" y="1940400"/>
                    <a:pt x="0" y="1506027"/>
                    <a:pt x="0" y="970200"/>
                  </a:cubicBezTo>
                  <a:cubicBezTo>
                    <a:pt x="0" y="434373"/>
                    <a:pt x="433587" y="0"/>
                    <a:pt x="968444" y="0"/>
                  </a:cubicBez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D9DB758-F288-98A2-15F1-C01A8AC8B6B0}"/>
              </a:ext>
            </a:extLst>
          </p:cNvPr>
          <p:cNvGrpSpPr/>
          <p:nvPr/>
        </p:nvGrpSpPr>
        <p:grpSpPr>
          <a:xfrm>
            <a:off x="4860702" y="4007721"/>
            <a:ext cx="2470594" cy="2271558"/>
            <a:chOff x="982283" y="4297035"/>
            <a:chExt cx="2470594" cy="2271558"/>
          </a:xfrm>
        </p:grpSpPr>
        <p:sp>
          <p:nvSpPr>
            <p:cNvPr id="20" name="Rechteck 23">
              <a:extLst>
                <a:ext uri="{FF2B5EF4-FFF2-40B4-BE49-F238E27FC236}">
                  <a16:creationId xmlns:a16="http://schemas.microsoft.com/office/drawing/2014/main" id="{11F470C6-568C-C32F-A33C-592E727AD2DF}"/>
                </a:ext>
              </a:extLst>
            </p:cNvPr>
            <p:cNvSpPr/>
            <p:nvPr/>
          </p:nvSpPr>
          <p:spPr>
            <a:xfrm>
              <a:off x="982283" y="5701608"/>
              <a:ext cx="2470594" cy="86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200" b="1">
                  <a:solidFill>
                    <a:schemeClr val="bg1"/>
                  </a:solidFill>
                  <a:latin typeface="Arial"/>
                  <a:cs typeface="Arial"/>
                </a:rPr>
                <a:t>Luca Fober</a:t>
              </a:r>
            </a:p>
            <a:p>
              <a:pPr algn="ctr">
                <a:lnSpc>
                  <a:spcPct val="114000"/>
                </a:lnSpc>
              </a:pPr>
              <a:r>
                <a:rPr lang="en-US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M.Sc. Management </a:t>
              </a:r>
            </a:p>
            <a:p>
              <a:pPr algn="ctr">
                <a:lnSpc>
                  <a:spcPct val="114000"/>
                </a:lnSpc>
              </a:pPr>
              <a:r>
                <a:rPr lang="en-US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Technology</a:t>
              </a:r>
              <a:br>
                <a:rPr lang="en-US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1200" baseline="30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en-US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semester</a:t>
              </a:r>
            </a:p>
          </p:txBody>
        </p:sp>
        <p:pic>
          <p:nvPicPr>
            <p:cNvPr id="21" name="Grafik 22">
              <a:extLst>
                <a:ext uri="{FF2B5EF4-FFF2-40B4-BE49-F238E27FC236}">
                  <a16:creationId xmlns:a16="http://schemas.microsoft.com/office/drawing/2014/main" id="{C6043666-2677-A05C-3710-079B20D5D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8" r="14378"/>
            <a:stretch/>
          </p:blipFill>
          <p:spPr>
            <a:xfrm>
              <a:off x="1549862" y="4297035"/>
              <a:ext cx="1335436" cy="1337857"/>
            </a:xfrm>
            <a:custGeom>
              <a:avLst/>
              <a:gdLst>
                <a:gd name="connsiteX0" fmla="*/ 968444 w 1936888"/>
                <a:gd name="connsiteY0" fmla="*/ 0 h 1940400"/>
                <a:gd name="connsiteX1" fmla="*/ 1936888 w 1936888"/>
                <a:gd name="connsiteY1" fmla="*/ 970200 h 1940400"/>
                <a:gd name="connsiteX2" fmla="*/ 968444 w 1936888"/>
                <a:gd name="connsiteY2" fmla="*/ 1940400 h 1940400"/>
                <a:gd name="connsiteX3" fmla="*/ 0 w 1936888"/>
                <a:gd name="connsiteY3" fmla="*/ 970200 h 1940400"/>
                <a:gd name="connsiteX4" fmla="*/ 968444 w 1936888"/>
                <a:gd name="connsiteY4" fmla="*/ 0 h 19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888" h="1940400">
                  <a:moveTo>
                    <a:pt x="968444" y="0"/>
                  </a:moveTo>
                  <a:cubicBezTo>
                    <a:pt x="1503301" y="0"/>
                    <a:pt x="1936888" y="434373"/>
                    <a:pt x="1936888" y="970200"/>
                  </a:cubicBezTo>
                  <a:cubicBezTo>
                    <a:pt x="1936888" y="1506027"/>
                    <a:pt x="1503301" y="1940400"/>
                    <a:pt x="968444" y="1940400"/>
                  </a:cubicBezTo>
                  <a:cubicBezTo>
                    <a:pt x="433587" y="1940400"/>
                    <a:pt x="0" y="1506027"/>
                    <a:pt x="0" y="970200"/>
                  </a:cubicBezTo>
                  <a:cubicBezTo>
                    <a:pt x="0" y="434373"/>
                    <a:pt x="433587" y="0"/>
                    <a:pt x="968444" y="0"/>
                  </a:cubicBez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</p:pic>
      </p:grpSp>
      <p:sp>
        <p:nvSpPr>
          <p:cNvPr id="18" name="Rechteck 23">
            <a:extLst>
              <a:ext uri="{FF2B5EF4-FFF2-40B4-BE49-F238E27FC236}">
                <a16:creationId xmlns:a16="http://schemas.microsoft.com/office/drawing/2014/main" id="{55E3005F-7776-6B3E-8194-677870A3423B}"/>
              </a:ext>
            </a:extLst>
          </p:cNvPr>
          <p:cNvSpPr/>
          <p:nvPr/>
        </p:nvSpPr>
        <p:spPr>
          <a:xfrm>
            <a:off x="7260659" y="5412294"/>
            <a:ext cx="2470594" cy="86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200" b="1">
                <a:solidFill>
                  <a:schemeClr val="bg1"/>
                </a:solidFill>
                <a:latin typeface="Arial"/>
                <a:cs typeface="Arial"/>
              </a:rPr>
              <a:t>Martin Stierlen</a:t>
            </a:r>
          </a:p>
          <a:p>
            <a:pPr algn="ctr">
              <a:lnSpc>
                <a:spcPct val="113999"/>
              </a:lnSpc>
            </a:pPr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M.Sc. Information </a:t>
            </a:r>
            <a:br>
              <a:rPr lang="en-US" sz="120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Systems</a:t>
            </a:r>
            <a:b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ea typeface="+mn-lt"/>
                <a:cs typeface="+mn-lt"/>
              </a:rPr>
              <a:t>3</a:t>
            </a:r>
            <a:r>
              <a:rPr lang="en-US" sz="1200" baseline="30000">
                <a:ea typeface="+mn-lt"/>
                <a:cs typeface="+mn-lt"/>
              </a:rPr>
              <a:t>rd</a:t>
            </a:r>
            <a:r>
              <a:rPr lang="en-US" sz="1200">
                <a:ea typeface="+mn-lt"/>
                <a:cs typeface="+mn-lt"/>
              </a:rPr>
              <a:t> semester</a:t>
            </a:r>
          </a:p>
          <a:p>
            <a:pPr algn="ctr">
              <a:lnSpc>
                <a:spcPct val="113999"/>
              </a:lnSpc>
            </a:pPr>
            <a:endParaRPr lang="en-US" sz="1200">
              <a:latin typeface="Arial"/>
              <a:cs typeface="Arial"/>
            </a:endParaRPr>
          </a:p>
          <a:p>
            <a:pPr algn="ctr">
              <a:lnSpc>
                <a:spcPct val="113999"/>
              </a:lnSpc>
            </a:pPr>
            <a:endParaRPr lang="en-US" sz="1200">
              <a:latin typeface="Arial"/>
              <a:cs typeface="Arial"/>
            </a:endParaRPr>
          </a:p>
        </p:txBody>
      </p:sp>
      <p:pic>
        <p:nvPicPr>
          <p:cNvPr id="19" name="Grafik 22" descr="Ein Bild, das Menschliches Gesicht, Person, Lächeln, Porträt enthält.&#10;&#10;Beschreibung automatisch generiert.">
            <a:extLst>
              <a:ext uri="{FF2B5EF4-FFF2-40B4-BE49-F238E27FC236}">
                <a16:creationId xmlns:a16="http://schemas.microsoft.com/office/drawing/2014/main" id="{1D2448AA-A91C-7FBA-351C-FFE30EC99C8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4049" b="4049"/>
          <a:stretch/>
        </p:blipFill>
        <p:spPr>
          <a:xfrm>
            <a:off x="7828238" y="4007721"/>
            <a:ext cx="1335436" cy="1337857"/>
          </a:xfrm>
          <a:custGeom>
            <a:avLst/>
            <a:gdLst>
              <a:gd name="connsiteX0" fmla="*/ 968444 w 1936888"/>
              <a:gd name="connsiteY0" fmla="*/ 0 h 1940400"/>
              <a:gd name="connsiteX1" fmla="*/ 1936888 w 1936888"/>
              <a:gd name="connsiteY1" fmla="*/ 970200 h 1940400"/>
              <a:gd name="connsiteX2" fmla="*/ 968444 w 1936888"/>
              <a:gd name="connsiteY2" fmla="*/ 1940400 h 1940400"/>
              <a:gd name="connsiteX3" fmla="*/ 0 w 1936888"/>
              <a:gd name="connsiteY3" fmla="*/ 970200 h 1940400"/>
              <a:gd name="connsiteX4" fmla="*/ 968444 w 1936888"/>
              <a:gd name="connsiteY4" fmla="*/ 0 h 194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888" h="1940400">
                <a:moveTo>
                  <a:pt x="968444" y="0"/>
                </a:moveTo>
                <a:cubicBezTo>
                  <a:pt x="1503301" y="0"/>
                  <a:pt x="1936888" y="434373"/>
                  <a:pt x="1936888" y="970200"/>
                </a:cubicBezTo>
                <a:cubicBezTo>
                  <a:pt x="1936888" y="1506027"/>
                  <a:pt x="1503301" y="1940400"/>
                  <a:pt x="968444" y="1940400"/>
                </a:cubicBezTo>
                <a:cubicBezTo>
                  <a:pt x="433587" y="1940400"/>
                  <a:pt x="0" y="1506027"/>
                  <a:pt x="0" y="970200"/>
                </a:cubicBezTo>
                <a:cubicBezTo>
                  <a:pt x="0" y="434373"/>
                  <a:pt x="433587" y="0"/>
                  <a:pt x="968444" y="0"/>
                </a:cubicBezTo>
                <a:close/>
              </a:path>
            </a:pathLst>
          </a:custGeom>
          <a:ln w="19050">
            <a:solidFill>
              <a:schemeClr val="bg1"/>
            </a:solidFill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917EEEB-7EB3-5CA2-BB39-EA5E410A0F15}"/>
              </a:ext>
            </a:extLst>
          </p:cNvPr>
          <p:cNvGrpSpPr/>
          <p:nvPr/>
        </p:nvGrpSpPr>
        <p:grpSpPr>
          <a:xfrm>
            <a:off x="9660618" y="4007721"/>
            <a:ext cx="2470594" cy="2271558"/>
            <a:chOff x="982283" y="4297035"/>
            <a:chExt cx="2470594" cy="2271558"/>
          </a:xfrm>
        </p:grpSpPr>
        <p:sp>
          <p:nvSpPr>
            <p:cNvPr id="15" name="Rechteck 23">
              <a:extLst>
                <a:ext uri="{FF2B5EF4-FFF2-40B4-BE49-F238E27FC236}">
                  <a16:creationId xmlns:a16="http://schemas.microsoft.com/office/drawing/2014/main" id="{9D720062-5B16-D9F1-6B46-DF20FAE92231}"/>
                </a:ext>
              </a:extLst>
            </p:cNvPr>
            <p:cNvSpPr/>
            <p:nvPr/>
          </p:nvSpPr>
          <p:spPr>
            <a:xfrm>
              <a:off x="982283" y="5701608"/>
              <a:ext cx="2470594" cy="86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Selin </a:t>
              </a:r>
              <a:r>
                <a:rPr lang="en-US" sz="1200" b="1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Yildiz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14000"/>
                </a:lnSpc>
              </a:pPr>
              <a:r>
                <a:rPr lang="en-US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M.Sc. Management </a:t>
              </a:r>
            </a:p>
            <a:p>
              <a:pPr algn="ctr">
                <a:lnSpc>
                  <a:spcPct val="114000"/>
                </a:lnSpc>
              </a:pPr>
              <a:r>
                <a:rPr lang="en-US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Technology</a:t>
              </a:r>
              <a:br>
                <a:rPr lang="en-US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1200" baseline="30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r>
                <a:rPr lang="en-US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semester</a:t>
              </a:r>
            </a:p>
          </p:txBody>
        </p:sp>
        <p:pic>
          <p:nvPicPr>
            <p:cNvPr id="16" name="Grafik 22">
              <a:extLst>
                <a:ext uri="{FF2B5EF4-FFF2-40B4-BE49-F238E27FC236}">
                  <a16:creationId xmlns:a16="http://schemas.microsoft.com/office/drawing/2014/main" id="{DFC54C5B-770E-67FB-C8D2-8A35851DB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" r="24"/>
            <a:stretch/>
          </p:blipFill>
          <p:spPr>
            <a:xfrm>
              <a:off x="1549862" y="4297035"/>
              <a:ext cx="1335436" cy="1337857"/>
            </a:xfrm>
            <a:custGeom>
              <a:avLst/>
              <a:gdLst>
                <a:gd name="connsiteX0" fmla="*/ 968444 w 1936888"/>
                <a:gd name="connsiteY0" fmla="*/ 0 h 1940400"/>
                <a:gd name="connsiteX1" fmla="*/ 1936888 w 1936888"/>
                <a:gd name="connsiteY1" fmla="*/ 970200 h 1940400"/>
                <a:gd name="connsiteX2" fmla="*/ 968444 w 1936888"/>
                <a:gd name="connsiteY2" fmla="*/ 1940400 h 1940400"/>
                <a:gd name="connsiteX3" fmla="*/ 0 w 1936888"/>
                <a:gd name="connsiteY3" fmla="*/ 970200 h 1940400"/>
                <a:gd name="connsiteX4" fmla="*/ 968444 w 1936888"/>
                <a:gd name="connsiteY4" fmla="*/ 0 h 19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888" h="1940400">
                  <a:moveTo>
                    <a:pt x="968444" y="0"/>
                  </a:moveTo>
                  <a:cubicBezTo>
                    <a:pt x="1503301" y="0"/>
                    <a:pt x="1936888" y="434373"/>
                    <a:pt x="1936888" y="970200"/>
                  </a:cubicBezTo>
                  <a:cubicBezTo>
                    <a:pt x="1936888" y="1506027"/>
                    <a:pt x="1503301" y="1940400"/>
                    <a:pt x="968444" y="1940400"/>
                  </a:cubicBezTo>
                  <a:cubicBezTo>
                    <a:pt x="433587" y="1940400"/>
                    <a:pt x="0" y="1506027"/>
                    <a:pt x="0" y="970200"/>
                  </a:cubicBezTo>
                  <a:cubicBezTo>
                    <a:pt x="0" y="434373"/>
                    <a:pt x="433587" y="0"/>
                    <a:pt x="968444" y="0"/>
                  </a:cubicBez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F64AB95-0884-27B9-6699-463F3F31A2CA}"/>
              </a:ext>
            </a:extLst>
          </p:cNvPr>
          <p:cNvGrpSpPr/>
          <p:nvPr/>
        </p:nvGrpSpPr>
        <p:grpSpPr>
          <a:xfrm>
            <a:off x="448752" y="337588"/>
            <a:ext cx="2239034" cy="482265"/>
            <a:chOff x="5092262" y="3139647"/>
            <a:chExt cx="2239034" cy="482265"/>
          </a:xfrm>
        </p:grpSpPr>
        <p:sp>
          <p:nvSpPr>
            <p:cNvPr id="12" name="Abgerundetes Rechteck 11">
              <a:extLst>
                <a:ext uri="{FF2B5EF4-FFF2-40B4-BE49-F238E27FC236}">
                  <a16:creationId xmlns:a16="http://schemas.microsoft.com/office/drawing/2014/main" id="{A4273541-BCB5-CB2E-956E-8415F7C4ECBC}"/>
                </a:ext>
              </a:extLst>
            </p:cNvPr>
            <p:cNvSpPr/>
            <p:nvPr/>
          </p:nvSpPr>
          <p:spPr>
            <a:xfrm>
              <a:off x="5092262" y="3139647"/>
              <a:ext cx="1964526" cy="48226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/>
            </a:p>
          </p:txBody>
        </p:sp>
        <p:pic>
          <p:nvPicPr>
            <p:cNvPr id="11" name="Grafik 10" descr="Ein Bild, das Schrift, Grafiken, Screenshot, Schwarz enthält.&#10;&#10;Automatisch generierte Beschreibung">
              <a:extLst>
                <a:ext uri="{FF2B5EF4-FFF2-40B4-BE49-F238E27FC236}">
                  <a16:creationId xmlns:a16="http://schemas.microsoft.com/office/drawing/2014/main" id="{0AE94957-A95E-A6A0-4BC6-54F9AB8CF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0" y="3264233"/>
              <a:ext cx="1964526" cy="329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198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BDF1D13-F402-8450-A569-802531FAC55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BDF1D13-F402-8450-A569-802531FAC5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620" y="1968500"/>
            <a:ext cx="5092723" cy="44450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2" y="1006315"/>
            <a:ext cx="8095696" cy="1028100"/>
          </a:xfrm>
          <a:noFill/>
        </p:spPr>
        <p:txBody>
          <a:bodyPr vert="horz">
            <a:noAutofit/>
          </a:bodyPr>
          <a:lstStyle/>
          <a:p>
            <a:r>
              <a:rPr lang="de-DE" sz="3200">
                <a:latin typeface="Arial"/>
                <a:cs typeface="Arial"/>
              </a:rPr>
              <a:t>Project Update: </a:t>
            </a:r>
            <a:r>
              <a:rPr lang="de-DE" sz="3200" err="1">
                <a:latin typeface="Arial"/>
                <a:cs typeface="Arial"/>
              </a:rPr>
              <a:t>Augmented</a:t>
            </a:r>
            <a:r>
              <a:rPr lang="de-DE" sz="3200">
                <a:latin typeface="Arial"/>
                <a:cs typeface="Arial"/>
              </a:rPr>
              <a:t> </a:t>
            </a:r>
            <a:r>
              <a:rPr lang="de-DE" sz="3200" err="1">
                <a:latin typeface="Arial"/>
                <a:cs typeface="Arial"/>
              </a:rPr>
              <a:t>Matching</a:t>
            </a:r>
            <a:r>
              <a:rPr lang="de-DE" sz="3200">
                <a:latin typeface="Arial"/>
                <a:cs typeface="Arial"/>
              </a:rPr>
              <a:t> </a:t>
            </a:r>
            <a:r>
              <a:rPr lang="de-DE" sz="3200" err="1">
                <a:latin typeface="Arial"/>
                <a:cs typeface="Arial"/>
              </a:rPr>
              <a:t>based</a:t>
            </a:r>
            <a:r>
              <a:rPr lang="de-DE" sz="3200">
                <a:latin typeface="Arial"/>
                <a:cs typeface="Arial"/>
              </a:rPr>
              <a:t> on Feedback Session</a:t>
            </a:r>
            <a:br>
              <a:rPr lang="de-DE" sz="3200">
                <a:latin typeface="Arial"/>
                <a:cs typeface="Arial"/>
              </a:rPr>
            </a:br>
            <a:r>
              <a:rPr lang="de-DE" sz="3200">
                <a:latin typeface="Arial"/>
                <a:cs typeface="Arial"/>
              </a:rPr>
              <a:t>- UX/UI Update</a:t>
            </a:r>
            <a:br>
              <a:rPr lang="de-DE" sz="3200">
                <a:latin typeface="Arial"/>
                <a:cs typeface="Arial"/>
              </a:rPr>
            </a:br>
            <a:endParaRPr lang="en-US" sz="3200">
              <a:latin typeface="ArialMT"/>
              <a:cs typeface="Arial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2" y="3468430"/>
            <a:ext cx="6314345" cy="2026196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1800">
                <a:latin typeface="ArialMT"/>
              </a:rPr>
              <a:t>Practical Course</a:t>
            </a:r>
            <a:br>
              <a:rPr lang="en-US" sz="1800">
                <a:latin typeface="ArialMT"/>
              </a:rPr>
            </a:br>
            <a:r>
              <a:rPr lang="de-DE" sz="1800" b="1">
                <a:latin typeface="ArialMT"/>
              </a:rPr>
              <a:t>Digital </a:t>
            </a:r>
            <a:r>
              <a:rPr lang="de-DE" sz="1800" b="1" err="1">
                <a:latin typeface="ArialMT"/>
              </a:rPr>
              <a:t>Product</a:t>
            </a:r>
            <a:r>
              <a:rPr lang="de-DE" sz="1800" b="1">
                <a:latin typeface="ArialMT"/>
              </a:rPr>
              <a:t> Innovation and Development</a:t>
            </a:r>
            <a:br>
              <a:rPr lang="en-US" sz="1800" b="1">
                <a:latin typeface="ArialMT"/>
              </a:rPr>
            </a:br>
            <a:endParaRPr lang="en-US" sz="1800">
              <a:latin typeface="ArialMT"/>
            </a:endParaRPr>
          </a:p>
          <a:p>
            <a:pPr marL="0" indent="0" eaLnBrk="1" hangingPunct="1">
              <a:buNone/>
            </a:pPr>
            <a:r>
              <a:rPr lang="en-US" sz="1800" err="1">
                <a:latin typeface="ArialMT"/>
              </a:rPr>
              <a:t>itestra</a:t>
            </a:r>
            <a:r>
              <a:rPr lang="en-US" sz="1800">
                <a:latin typeface="ArialMT"/>
              </a:rPr>
              <a:t> GmbH</a:t>
            </a:r>
          </a:p>
          <a:p>
            <a:pPr marL="0" indent="0" eaLnBrk="1" hangingPunct="1">
              <a:buNone/>
            </a:pPr>
            <a:r>
              <a:rPr lang="en-US" sz="1800">
                <a:latin typeface="ArialMT"/>
              </a:rPr>
              <a:t>Munich, 15</a:t>
            </a:r>
            <a:r>
              <a:rPr lang="en-US" sz="1800" baseline="30000">
                <a:latin typeface="ArialMT"/>
              </a:rPr>
              <a:t>th</a:t>
            </a:r>
            <a:r>
              <a:rPr lang="en-US" sz="1800">
                <a:latin typeface="ArialMT"/>
              </a:rPr>
              <a:t> May 2024</a:t>
            </a:r>
          </a:p>
        </p:txBody>
      </p:sp>
    </p:spTree>
    <p:extLst>
      <p:ext uri="{BB962C8B-B14F-4D97-AF65-F5344CB8AC3E}">
        <p14:creationId xmlns:p14="http://schemas.microsoft.com/office/powerpoint/2010/main" val="4290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B2DD7785-1632-41AE-871C-3E6D2F8955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058629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95" imgH="394" progId="TCLayout.ActiveDocument.1">
                  <p:embed/>
                </p:oleObj>
              </mc:Choice>
              <mc:Fallback>
                <p:oleObj name="think-cell Folie" r:id="rId3" imgW="395" imgH="394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B2DD7785-1632-41AE-871C-3E6D2F8955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20">
            <a:extLst>
              <a:ext uri="{FF2B5EF4-FFF2-40B4-BE49-F238E27FC236}">
                <a16:creationId xmlns:a16="http://schemas.microsoft.com/office/drawing/2014/main" id="{003FBA0A-868A-4B33-91A9-D326ABFABA7F}"/>
              </a:ext>
            </a:extLst>
          </p:cNvPr>
          <p:cNvCxnSpPr>
            <a:cxnSpLocks/>
          </p:cNvCxnSpPr>
          <p:nvPr/>
        </p:nvCxnSpPr>
        <p:spPr>
          <a:xfrm>
            <a:off x="726729" y="3143077"/>
            <a:ext cx="0" cy="57184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22">
            <a:extLst>
              <a:ext uri="{FF2B5EF4-FFF2-40B4-BE49-F238E27FC236}">
                <a16:creationId xmlns:a16="http://schemas.microsoft.com/office/drawing/2014/main" id="{ABCC3622-160A-446D-AE72-7A07E5E25BAC}"/>
              </a:ext>
            </a:extLst>
          </p:cNvPr>
          <p:cNvSpPr txBox="1"/>
          <p:nvPr/>
        </p:nvSpPr>
        <p:spPr>
          <a:xfrm>
            <a:off x="1039090" y="3290501"/>
            <a:ext cx="1588981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cap="all" spc="80">
                <a:solidFill>
                  <a:schemeClr val="bg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48F58BE1-4289-4954-8E04-7E64015C3DF5}"/>
              </a:ext>
            </a:extLst>
          </p:cNvPr>
          <p:cNvCxnSpPr>
            <a:cxnSpLocks/>
          </p:cNvCxnSpPr>
          <p:nvPr/>
        </p:nvCxnSpPr>
        <p:spPr>
          <a:xfrm>
            <a:off x="827329" y="3142378"/>
            <a:ext cx="0" cy="57324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180AAF3-9AD6-3FBF-CFF1-6F3FE2660AF0}"/>
              </a:ext>
            </a:extLst>
          </p:cNvPr>
          <p:cNvGrpSpPr/>
          <p:nvPr/>
        </p:nvGrpSpPr>
        <p:grpSpPr>
          <a:xfrm>
            <a:off x="4863637" y="1941370"/>
            <a:ext cx="6724297" cy="2975262"/>
            <a:chOff x="4863637" y="1941370"/>
            <a:chExt cx="6724297" cy="29752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7F2BC7-0222-46AC-A21C-2827F243B02A}"/>
                </a:ext>
              </a:extLst>
            </p:cNvPr>
            <p:cNvSpPr txBox="1"/>
            <p:nvPr/>
          </p:nvSpPr>
          <p:spPr>
            <a:xfrm>
              <a:off x="5784009" y="2031706"/>
              <a:ext cx="58039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de-DE"/>
              </a:defPPr>
              <a:lvl1pPr marL="228600" indent="-228600">
                <a:defRPr sz="1600">
                  <a:ea typeface="+mn-lt"/>
                  <a:cs typeface="+mn-lt"/>
                </a:defRPr>
              </a:lvl1pPr>
            </a:lstStyle>
            <a:p>
              <a:r>
                <a:rPr lang="en-US">
                  <a:latin typeface="+mj-lt"/>
                </a:rPr>
                <a:t>Initial Situation &amp; Our Solution</a:t>
              </a:r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B4906204-1EFA-48FC-866E-550F8AF0CA3E}"/>
                </a:ext>
              </a:extLst>
            </p:cNvPr>
            <p:cNvSpPr/>
            <p:nvPr/>
          </p:nvSpPr>
          <p:spPr>
            <a:xfrm>
              <a:off x="4863637" y="1941370"/>
              <a:ext cx="423522" cy="423522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A881A5EB-581C-4C58-BEA3-2335F1BCCA37}"/>
                </a:ext>
              </a:extLst>
            </p:cNvPr>
            <p:cNvSpPr txBox="1"/>
            <p:nvPr/>
          </p:nvSpPr>
          <p:spPr>
            <a:xfrm>
              <a:off x="4879142" y="2031706"/>
              <a:ext cx="3925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spc="20">
                  <a:solidFill>
                    <a:schemeClr val="bg1"/>
                  </a:solidFill>
                  <a:latin typeface="+mj-lt"/>
                  <a:cs typeface="Poppins SemiBold" panose="02000000000000000000" pitchFamily="2" charset="0"/>
                </a:rPr>
                <a:t>01</a:t>
              </a:r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B550DF83-112E-4B90-B913-75B4803EE1D3}"/>
                </a:ext>
              </a:extLst>
            </p:cNvPr>
            <p:cNvSpPr txBox="1"/>
            <p:nvPr/>
          </p:nvSpPr>
          <p:spPr>
            <a:xfrm>
              <a:off x="5784010" y="2669641"/>
              <a:ext cx="532764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de-DE"/>
              </a:defPPr>
              <a:lvl1pPr marL="228600" indent="-228600">
                <a:defRPr sz="1600">
                  <a:ea typeface="+mn-lt"/>
                  <a:cs typeface="+mn-lt"/>
                </a:defRPr>
              </a:lvl1pPr>
            </a:lstStyle>
            <a:p>
              <a:r>
                <a:rPr lang="en-US"/>
                <a:t>Epics &amp; User Stories</a:t>
              </a: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FBCC6D1B-9FC3-434D-A7AA-9F0FA8FC8A7D}"/>
                </a:ext>
              </a:extLst>
            </p:cNvPr>
            <p:cNvSpPr/>
            <p:nvPr/>
          </p:nvSpPr>
          <p:spPr>
            <a:xfrm>
              <a:off x="4863637" y="2579305"/>
              <a:ext cx="423522" cy="423522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C4FFD180-4CBB-487A-B54B-035D53B639A7}"/>
                </a:ext>
              </a:extLst>
            </p:cNvPr>
            <p:cNvSpPr txBox="1"/>
            <p:nvPr/>
          </p:nvSpPr>
          <p:spPr>
            <a:xfrm>
              <a:off x="4879142" y="2669641"/>
              <a:ext cx="3925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600" spc="20">
                  <a:solidFill>
                    <a:schemeClr val="bg1"/>
                  </a:solidFill>
                  <a:cs typeface="Poppins SemiBold" panose="02000000000000000000" pitchFamily="2" charset="0"/>
                </a:defRPr>
              </a:lvl1pPr>
            </a:lstStyle>
            <a:p>
              <a:r>
                <a:rPr lang="en-US">
                  <a:latin typeface="+mj-lt"/>
                </a:rPr>
                <a:t>02</a:t>
              </a:r>
            </a:p>
          </p:txBody>
        </p:sp>
        <p:cxnSp>
          <p:nvCxnSpPr>
            <p:cNvPr id="22" name="Straight Connector 33">
              <a:extLst>
                <a:ext uri="{FF2B5EF4-FFF2-40B4-BE49-F238E27FC236}">
                  <a16:creationId xmlns:a16="http://schemas.microsoft.com/office/drawing/2014/main" id="{287998B8-067D-421A-8BAB-353C27040DEA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5071200" y="2260405"/>
              <a:ext cx="4199" cy="256926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935ECF35-00BA-D3A7-4DD1-2A5FFD55422D}"/>
                </a:ext>
              </a:extLst>
            </p:cNvPr>
            <p:cNvSpPr txBox="1"/>
            <p:nvPr/>
          </p:nvSpPr>
          <p:spPr>
            <a:xfrm>
              <a:off x="5784010" y="3307576"/>
              <a:ext cx="532764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de-DE"/>
              </a:defPPr>
              <a:lvl1pPr marL="228600" indent="-228600">
                <a:defRPr sz="1600">
                  <a:ea typeface="+mn-lt"/>
                  <a:cs typeface="+mn-lt"/>
                </a:defRPr>
              </a:lvl1pPr>
            </a:lstStyle>
            <a:p>
              <a:r>
                <a:rPr lang="en-US">
                  <a:latin typeface="+mj-lt"/>
                </a:rPr>
                <a:t>Solution Architecture &amp; Tech Stack </a:t>
              </a:r>
            </a:p>
          </p:txBody>
        </p:sp>
        <p:sp>
          <p:nvSpPr>
            <p:cNvPr id="39" name="Oval 10">
              <a:extLst>
                <a:ext uri="{FF2B5EF4-FFF2-40B4-BE49-F238E27FC236}">
                  <a16:creationId xmlns:a16="http://schemas.microsoft.com/office/drawing/2014/main" id="{8EBFE1EE-F2BD-BFA7-8317-BB7B9FFDF7B1}"/>
                </a:ext>
              </a:extLst>
            </p:cNvPr>
            <p:cNvSpPr/>
            <p:nvPr/>
          </p:nvSpPr>
          <p:spPr>
            <a:xfrm>
              <a:off x="4863637" y="3217240"/>
              <a:ext cx="423522" cy="423522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0" name="TextBox 9">
              <a:extLst>
                <a:ext uri="{FF2B5EF4-FFF2-40B4-BE49-F238E27FC236}">
                  <a16:creationId xmlns:a16="http://schemas.microsoft.com/office/drawing/2014/main" id="{3CBFA642-8C66-F00E-CA87-59E5FDBB9840}"/>
                </a:ext>
              </a:extLst>
            </p:cNvPr>
            <p:cNvSpPr txBox="1"/>
            <p:nvPr/>
          </p:nvSpPr>
          <p:spPr>
            <a:xfrm>
              <a:off x="4879142" y="3307576"/>
              <a:ext cx="3925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600" spc="20">
                  <a:solidFill>
                    <a:schemeClr val="bg1"/>
                  </a:solidFill>
                  <a:cs typeface="Poppins SemiBold" panose="02000000000000000000" pitchFamily="2" charset="0"/>
                </a:defRPr>
              </a:lvl1pPr>
            </a:lstStyle>
            <a:p>
              <a:r>
                <a:rPr lang="en-US">
                  <a:latin typeface="+mj-lt"/>
                </a:rPr>
                <a:t>03</a:t>
              </a:r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E45F3527-F1ED-A8AF-F604-D4513C704E02}"/>
                </a:ext>
              </a:extLst>
            </p:cNvPr>
            <p:cNvSpPr txBox="1"/>
            <p:nvPr/>
          </p:nvSpPr>
          <p:spPr>
            <a:xfrm>
              <a:off x="5784010" y="3945511"/>
              <a:ext cx="532764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de-DE"/>
              </a:defPPr>
              <a:lvl1pPr marL="228600" indent="-228600">
                <a:defRPr sz="1600">
                  <a:ea typeface="+mn-lt"/>
                  <a:cs typeface="+mn-lt"/>
                </a:defRPr>
              </a:lvl1pPr>
            </a:lstStyle>
            <a:p>
              <a:r>
                <a:rPr lang="en-US">
                  <a:latin typeface="+mj-lt"/>
                </a:rPr>
                <a:t>User Interface &amp; User Experience (UI/UX) </a:t>
              </a:r>
            </a:p>
          </p:txBody>
        </p:sp>
        <p:sp>
          <p:nvSpPr>
            <p:cNvPr id="44" name="Oval 10">
              <a:extLst>
                <a:ext uri="{FF2B5EF4-FFF2-40B4-BE49-F238E27FC236}">
                  <a16:creationId xmlns:a16="http://schemas.microsoft.com/office/drawing/2014/main" id="{E3B34C8F-D3B4-BEAC-2454-45FFCBD934DA}"/>
                </a:ext>
              </a:extLst>
            </p:cNvPr>
            <p:cNvSpPr/>
            <p:nvPr/>
          </p:nvSpPr>
          <p:spPr>
            <a:xfrm>
              <a:off x="4863637" y="3855175"/>
              <a:ext cx="423522" cy="423522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5" name="TextBox 9">
              <a:extLst>
                <a:ext uri="{FF2B5EF4-FFF2-40B4-BE49-F238E27FC236}">
                  <a16:creationId xmlns:a16="http://schemas.microsoft.com/office/drawing/2014/main" id="{7592C6EF-EDAA-12EC-F9F2-71F093673ED0}"/>
                </a:ext>
              </a:extLst>
            </p:cNvPr>
            <p:cNvSpPr txBox="1"/>
            <p:nvPr/>
          </p:nvSpPr>
          <p:spPr>
            <a:xfrm>
              <a:off x="4879142" y="3945511"/>
              <a:ext cx="3925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600" spc="20">
                  <a:solidFill>
                    <a:schemeClr val="bg1"/>
                  </a:solidFill>
                  <a:cs typeface="Poppins SemiBold" panose="02000000000000000000" pitchFamily="2" charset="0"/>
                </a:defRPr>
              </a:lvl1pPr>
            </a:lstStyle>
            <a:p>
              <a:r>
                <a:rPr lang="en-US">
                  <a:latin typeface="+mj-lt"/>
                </a:rPr>
                <a:t>04</a:t>
              </a:r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18B25EA3-AF0F-371E-91C8-D47FFB656D2B}"/>
                </a:ext>
              </a:extLst>
            </p:cNvPr>
            <p:cNvSpPr txBox="1"/>
            <p:nvPr/>
          </p:nvSpPr>
          <p:spPr>
            <a:xfrm>
              <a:off x="5784010" y="4583446"/>
              <a:ext cx="532764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>
                  <a:solidFill>
                    <a:schemeClr val="tx2"/>
                  </a:solidFill>
                </a:defRPr>
              </a:lvl1pPr>
            </a:lstStyle>
            <a:p>
              <a:pPr marL="228600" indent="-228600"/>
              <a:r>
                <a:rPr lang="en-US">
                  <a:solidFill>
                    <a:schemeClr val="tx1"/>
                  </a:solidFill>
                  <a:latin typeface="+mj-lt"/>
                  <a:ea typeface="+mn-lt"/>
                  <a:cs typeface="+mn-lt"/>
                </a:rPr>
                <a:t>Timeline</a:t>
              </a:r>
            </a:p>
          </p:txBody>
        </p:sp>
        <p:sp>
          <p:nvSpPr>
            <p:cNvPr id="49" name="Oval 10">
              <a:extLst>
                <a:ext uri="{FF2B5EF4-FFF2-40B4-BE49-F238E27FC236}">
                  <a16:creationId xmlns:a16="http://schemas.microsoft.com/office/drawing/2014/main" id="{C192BE05-AAC1-B84D-D2F8-89F511C8BCDC}"/>
                </a:ext>
              </a:extLst>
            </p:cNvPr>
            <p:cNvSpPr/>
            <p:nvPr/>
          </p:nvSpPr>
          <p:spPr>
            <a:xfrm>
              <a:off x="4863637" y="4493110"/>
              <a:ext cx="423522" cy="423522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TextBox 9">
              <a:extLst>
                <a:ext uri="{FF2B5EF4-FFF2-40B4-BE49-F238E27FC236}">
                  <a16:creationId xmlns:a16="http://schemas.microsoft.com/office/drawing/2014/main" id="{A7ED29E9-BB7F-2748-595F-F4A613B47C2C}"/>
                </a:ext>
              </a:extLst>
            </p:cNvPr>
            <p:cNvSpPr txBox="1"/>
            <p:nvPr/>
          </p:nvSpPr>
          <p:spPr>
            <a:xfrm>
              <a:off x="4879142" y="4583446"/>
              <a:ext cx="3925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600" spc="20">
                  <a:solidFill>
                    <a:schemeClr val="bg1"/>
                  </a:solidFill>
                  <a:cs typeface="Poppins SemiBold" panose="02000000000000000000" pitchFamily="2" charset="0"/>
                </a:defRPr>
              </a:lvl1pPr>
            </a:lstStyle>
            <a:p>
              <a:r>
                <a:rPr lang="en-US">
                  <a:latin typeface="+mj-lt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2834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65359EEB-BF9D-27A6-1A59-7BE3AA989E6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5359EEB-BF9D-27A6-1A59-7BE3AA989E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B5781F7-0671-74F2-8FCD-23EAA8E2AA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Solution Architecture &amp; Tech Stack: Updated UML Diagram for MVP</a:t>
            </a:r>
          </a:p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A0F10F-C1AB-AFF8-E082-4061DAED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 b="1">
                <a:effectLst/>
                <a:latin typeface="Arial" panose="020B0604020202020204" pitchFamily="34" charset="0"/>
              </a:rPr>
              <a:t>As part of our Stage 1 </a:t>
            </a:r>
            <a:r>
              <a:rPr lang="en-US"/>
              <a:t>MVP, we will s</a:t>
            </a:r>
            <a:r>
              <a:rPr lang="en-US">
                <a:effectLst/>
                <a:latin typeface="Arial" panose="020B0604020202020204" pitchFamily="34" charset="0"/>
              </a:rPr>
              <a:t>pecify the necessary data in a structured way and map it to a functioning web app: Updated UML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A083A5-7B6A-1AD0-1F8A-87F845BAA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4287" y="1201615"/>
            <a:ext cx="5137566" cy="516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03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EE02D003-F6D8-9FC3-90F8-FE6CCA0C75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E02D003-F6D8-9FC3-90F8-FE6CCA0C7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26936A7-7D48-359A-453E-EEF491EC2B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latin typeface="Arial"/>
                <a:ea typeface="Verdana"/>
                <a:cs typeface="Arial"/>
              </a:rPr>
              <a:t>UI &amp; UX Drafts: Project Management Interface</a:t>
            </a:r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5A93057-8EB1-A870-DC82-57E8D731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/>
              <a:t>Project specifications &amp; Profiles may be edited in an admin role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2B632BD-6C10-92D1-A1FE-66C8052AF133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8A2EA5-0EEB-D8A6-4CAF-7E72CF942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" b="322"/>
          <a:stretch/>
        </p:blipFill>
        <p:spPr>
          <a:xfrm>
            <a:off x="1100530" y="1232805"/>
            <a:ext cx="8041493" cy="4904601"/>
          </a:xfrm>
          <a:prstGeom prst="roundRect">
            <a:avLst>
              <a:gd name="adj" fmla="val 3767"/>
            </a:avLst>
          </a:prstGeom>
          <a:ln w="19050">
            <a:solidFill>
              <a:schemeClr val="bg1">
                <a:lumMod val="85000"/>
                <a:alpha val="96000"/>
              </a:schemeClr>
            </a:solidFill>
          </a:ln>
          <a:effectLst>
            <a:outerShdw blurRad="307631" dist="25489" dir="5400000" algn="ctr" rotWithShape="0">
              <a:srgbClr val="000000">
                <a:alpha val="9028"/>
              </a:srgbClr>
            </a:outerShdw>
          </a:effectLst>
        </p:spPr>
      </p:pic>
      <p:sp>
        <p:nvSpPr>
          <p:cNvPr id="23" name="Legende mit Linie (2) (ohne Rahmen) 22">
            <a:extLst>
              <a:ext uri="{FF2B5EF4-FFF2-40B4-BE49-F238E27FC236}">
                <a16:creationId xmlns:a16="http://schemas.microsoft.com/office/drawing/2014/main" id="{6A6CCED1-7AA1-7CC5-874D-B11D0DDB303B}"/>
              </a:ext>
            </a:extLst>
          </p:cNvPr>
          <p:cNvSpPr/>
          <p:nvPr/>
        </p:nvSpPr>
        <p:spPr>
          <a:xfrm>
            <a:off x="9308928" y="1308124"/>
            <a:ext cx="1782542" cy="601652"/>
          </a:xfrm>
          <a:prstGeom prst="callout2">
            <a:avLst>
              <a:gd name="adj1" fmla="val 46776"/>
              <a:gd name="adj2" fmla="val -5407"/>
              <a:gd name="adj3" fmla="val 46776"/>
              <a:gd name="adj4" fmla="val -73432"/>
              <a:gd name="adj5" fmla="val 235110"/>
              <a:gd name="adj6" fmla="val -243321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Edit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</a:t>
            </a:r>
            <a:b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timeline</a:t>
            </a:r>
            <a:endParaRPr kumimoji="0" lang="de-DE" sz="14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Legende mit Linie (2) (ohne Rahmen) 23">
            <a:extLst>
              <a:ext uri="{FF2B5EF4-FFF2-40B4-BE49-F238E27FC236}">
                <a16:creationId xmlns:a16="http://schemas.microsoft.com/office/drawing/2014/main" id="{AD61B8FA-2B29-FEF1-0CAD-2C2F980ED96C}"/>
              </a:ext>
            </a:extLst>
          </p:cNvPr>
          <p:cNvSpPr/>
          <p:nvPr/>
        </p:nvSpPr>
        <p:spPr>
          <a:xfrm>
            <a:off x="9308928" y="2195024"/>
            <a:ext cx="1782542" cy="917129"/>
          </a:xfrm>
          <a:prstGeom prst="callout2">
            <a:avLst>
              <a:gd name="adj1" fmla="val 49705"/>
              <a:gd name="adj2" fmla="val -6150"/>
              <a:gd name="adj3" fmla="val 49705"/>
              <a:gd name="adj4" fmla="val -101879"/>
              <a:gd name="adj5" fmla="val 99837"/>
              <a:gd name="adj6" fmla="val -144954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Create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profiles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skill-category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requirements</a:t>
            </a:r>
            <a:endParaRPr kumimoji="0" lang="de-DE" sz="14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Legende mit Linie (2) (ohne Rahmen) 1">
            <a:extLst>
              <a:ext uri="{FF2B5EF4-FFF2-40B4-BE49-F238E27FC236}">
                <a16:creationId xmlns:a16="http://schemas.microsoft.com/office/drawing/2014/main" id="{0B39EBD2-EEFD-B769-0B7A-BEAA092036F3}"/>
              </a:ext>
            </a:extLst>
          </p:cNvPr>
          <p:cNvSpPr/>
          <p:nvPr/>
        </p:nvSpPr>
        <p:spPr>
          <a:xfrm>
            <a:off x="9308928" y="4451866"/>
            <a:ext cx="1782542" cy="601652"/>
          </a:xfrm>
          <a:prstGeom prst="callout2">
            <a:avLst>
              <a:gd name="adj1" fmla="val 49324"/>
              <a:gd name="adj2" fmla="val -5407"/>
              <a:gd name="adj3" fmla="val 49324"/>
              <a:gd name="adj4" fmla="val -51779"/>
              <a:gd name="adj5" fmla="val -103154"/>
              <a:gd name="adj6" fmla="val -89156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See and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edit</a:t>
            </a:r>
            <a:b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profiles</a:t>
            </a:r>
            <a:endParaRPr kumimoji="0" lang="de-DE" sz="14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Legende mit Linie (2) (ohne Rahmen) 2">
            <a:extLst>
              <a:ext uri="{FF2B5EF4-FFF2-40B4-BE49-F238E27FC236}">
                <a16:creationId xmlns:a16="http://schemas.microsoft.com/office/drawing/2014/main" id="{EBD4BC6C-4661-6417-D22D-D90F9B591B39}"/>
              </a:ext>
            </a:extLst>
          </p:cNvPr>
          <p:cNvSpPr/>
          <p:nvPr/>
        </p:nvSpPr>
        <p:spPr>
          <a:xfrm>
            <a:off x="9308928" y="3429000"/>
            <a:ext cx="1782542" cy="706020"/>
          </a:xfrm>
          <a:prstGeom prst="callout2">
            <a:avLst>
              <a:gd name="adj1" fmla="val 19510"/>
              <a:gd name="adj2" fmla="val -5407"/>
              <a:gd name="adj3" fmla="val 19510"/>
              <a:gd name="adj4" fmla="val -38319"/>
              <a:gd name="adj5" fmla="val -53111"/>
              <a:gd name="adj6" fmla="val -74484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Specify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number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FTEs per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profile</a:t>
            </a:r>
            <a:endParaRPr kumimoji="0" lang="de-DE" sz="14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059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EE02D003-F6D8-9FC3-90F8-FE6CCA0C75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E02D003-F6D8-9FC3-90F8-FE6CCA0C7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26936A7-7D48-359A-453E-EEF491EC2B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latin typeface="Arial"/>
                <a:ea typeface="Verdana"/>
                <a:cs typeface="Arial"/>
              </a:rPr>
              <a:t>UI &amp; UX Drafts: Profiles &amp; Staffing Interface</a:t>
            </a:r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5A93057-8EB1-A870-DC82-57E8D731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de-DE"/>
              <a:t>Outlook: The optimal </a:t>
            </a:r>
            <a:r>
              <a:rPr lang="de-DE" err="1"/>
              <a:t>situation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next</a:t>
            </a:r>
            <a:r>
              <a:rPr lang="de-DE"/>
              <a:t> </a:t>
            </a:r>
            <a:r>
              <a:rPr lang="de-DE" err="1"/>
              <a:t>iteration</a:t>
            </a:r>
            <a:endParaRPr lang="en-US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2B632BD-6C10-92D1-A1FE-66C8052AF133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8A2EA5-0EEB-D8A6-4CAF-7E72CF942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" b="322"/>
          <a:stretch/>
        </p:blipFill>
        <p:spPr>
          <a:xfrm>
            <a:off x="1100530" y="1232805"/>
            <a:ext cx="8041493" cy="4904601"/>
          </a:xfrm>
          <a:prstGeom prst="roundRect">
            <a:avLst>
              <a:gd name="adj" fmla="val 3767"/>
            </a:avLst>
          </a:prstGeom>
          <a:ln w="19050">
            <a:solidFill>
              <a:schemeClr val="bg1">
                <a:lumMod val="85000"/>
                <a:alpha val="96000"/>
              </a:schemeClr>
            </a:solidFill>
          </a:ln>
          <a:effectLst>
            <a:outerShdw blurRad="307631" dist="25489" dir="5400000" algn="ctr" rotWithShape="0">
              <a:srgbClr val="000000">
                <a:alpha val="9028"/>
              </a:srgbClr>
            </a:outerShdw>
          </a:effectLst>
        </p:spPr>
      </p:pic>
      <p:sp>
        <p:nvSpPr>
          <p:cNvPr id="23" name="Legende mit Linie (2) (ohne Rahmen) 22">
            <a:extLst>
              <a:ext uri="{FF2B5EF4-FFF2-40B4-BE49-F238E27FC236}">
                <a16:creationId xmlns:a16="http://schemas.microsoft.com/office/drawing/2014/main" id="{6A6CCED1-7AA1-7CC5-874D-B11D0DDB303B}"/>
              </a:ext>
            </a:extLst>
          </p:cNvPr>
          <p:cNvSpPr/>
          <p:nvPr/>
        </p:nvSpPr>
        <p:spPr>
          <a:xfrm>
            <a:off x="9308928" y="1200764"/>
            <a:ext cx="1782542" cy="601652"/>
          </a:xfrm>
          <a:prstGeom prst="callout2">
            <a:avLst>
              <a:gd name="adj1" fmla="val 46776"/>
              <a:gd name="adj2" fmla="val -5407"/>
              <a:gd name="adj3" fmla="val 46776"/>
              <a:gd name="adj4" fmla="val -73432"/>
              <a:gd name="adj5" fmla="val 235110"/>
              <a:gd name="adj6" fmla="val -243321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Tab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view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all profiles</a:t>
            </a:r>
          </a:p>
        </p:txBody>
      </p:sp>
      <p:sp>
        <p:nvSpPr>
          <p:cNvPr id="2" name="Legende mit Linie (2) (ohne Rahmen) 1">
            <a:extLst>
              <a:ext uri="{FF2B5EF4-FFF2-40B4-BE49-F238E27FC236}">
                <a16:creationId xmlns:a16="http://schemas.microsoft.com/office/drawing/2014/main" id="{0B39EBD2-EEFD-B769-0B7A-BEAA092036F3}"/>
              </a:ext>
            </a:extLst>
          </p:cNvPr>
          <p:cNvSpPr/>
          <p:nvPr/>
        </p:nvSpPr>
        <p:spPr>
          <a:xfrm>
            <a:off x="9308928" y="3128174"/>
            <a:ext cx="1782542" cy="601652"/>
          </a:xfrm>
          <a:prstGeom prst="callout2">
            <a:avLst>
              <a:gd name="adj1" fmla="val 49324"/>
              <a:gd name="adj2" fmla="val -5407"/>
              <a:gd name="adj3" fmla="val 49324"/>
              <a:gd name="adj4" fmla="val -51779"/>
              <a:gd name="adj5" fmla="val 15788"/>
              <a:gd name="adj6" fmla="val -82465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Specified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skill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categories</a:t>
            </a:r>
            <a:endParaRPr kumimoji="0" lang="de-DE" sz="14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Legende mit Linie (2) (ohne Rahmen) 2">
            <a:extLst>
              <a:ext uri="{FF2B5EF4-FFF2-40B4-BE49-F238E27FC236}">
                <a16:creationId xmlns:a16="http://schemas.microsoft.com/office/drawing/2014/main" id="{EBD4BC6C-4661-6417-D22D-D90F9B591B39}"/>
              </a:ext>
            </a:extLst>
          </p:cNvPr>
          <p:cNvSpPr/>
          <p:nvPr/>
        </p:nvSpPr>
        <p:spPr>
          <a:xfrm>
            <a:off x="9308928" y="4785634"/>
            <a:ext cx="1782542" cy="601652"/>
          </a:xfrm>
          <a:prstGeom prst="callout2">
            <a:avLst>
              <a:gd name="adj1" fmla="val 19510"/>
              <a:gd name="adj2" fmla="val -5407"/>
              <a:gd name="adj3" fmla="val 19510"/>
              <a:gd name="adj4" fmla="val -38319"/>
              <a:gd name="adj5" fmla="val -42769"/>
              <a:gd name="adj6" fmla="val -80432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See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employee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list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their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suitability</a:t>
            </a:r>
            <a:endParaRPr kumimoji="0" lang="de-DE" sz="14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Legende mit Linie (2) (ohne Rahmen) 7">
            <a:extLst>
              <a:ext uri="{FF2B5EF4-FFF2-40B4-BE49-F238E27FC236}">
                <a16:creationId xmlns:a16="http://schemas.microsoft.com/office/drawing/2014/main" id="{87062657-3284-96C2-7228-8CEE883563A6}"/>
              </a:ext>
            </a:extLst>
          </p:cNvPr>
          <p:cNvSpPr/>
          <p:nvPr/>
        </p:nvSpPr>
        <p:spPr>
          <a:xfrm>
            <a:off x="9308928" y="2045187"/>
            <a:ext cx="1782542" cy="601652"/>
          </a:xfrm>
          <a:prstGeom prst="callout2">
            <a:avLst>
              <a:gd name="adj1" fmla="val 46776"/>
              <a:gd name="adj2" fmla="val -5407"/>
              <a:gd name="adj3" fmla="val 48979"/>
              <a:gd name="adj4" fmla="val -34773"/>
              <a:gd name="adj5" fmla="val 80926"/>
              <a:gd name="adj6" fmla="val -64895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Number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already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assigned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profiles</a:t>
            </a:r>
            <a:endParaRPr kumimoji="0" lang="de-DE" sz="14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gende mit Linie (2) (ohne Rahmen) 8">
            <a:extLst>
              <a:ext uri="{FF2B5EF4-FFF2-40B4-BE49-F238E27FC236}">
                <a16:creationId xmlns:a16="http://schemas.microsoft.com/office/drawing/2014/main" id="{06F42A9B-FFB7-8269-AE6B-3D65B82FA658}"/>
              </a:ext>
            </a:extLst>
          </p:cNvPr>
          <p:cNvSpPr/>
          <p:nvPr/>
        </p:nvSpPr>
        <p:spPr>
          <a:xfrm>
            <a:off x="9308928" y="3941211"/>
            <a:ext cx="1782542" cy="601652"/>
          </a:xfrm>
          <a:prstGeom prst="callout2">
            <a:avLst>
              <a:gd name="adj1" fmla="val 49324"/>
              <a:gd name="adj2" fmla="val -5407"/>
              <a:gd name="adj3" fmla="val 42716"/>
              <a:gd name="adj4" fmla="val -42114"/>
              <a:gd name="adj5" fmla="val -85533"/>
              <a:gd name="adj6" fmla="val -105512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Target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points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per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category</a:t>
            </a:r>
            <a:endParaRPr kumimoji="0" lang="de-DE" sz="14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F2B0AE-E9A9-13D3-576D-2DC515C7B67D}"/>
              </a:ext>
            </a:extLst>
          </p:cNvPr>
          <p:cNvSpPr/>
          <p:nvPr/>
        </p:nvSpPr>
        <p:spPr>
          <a:xfrm>
            <a:off x="9308928" y="5387286"/>
            <a:ext cx="1782542" cy="265369"/>
          </a:xfrm>
          <a:prstGeom prst="rect">
            <a:avLst/>
          </a:prstGeom>
          <a:solidFill>
            <a:srgbClr val="DBE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suitable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8AFAEB4-1C27-4334-8E7B-9FEBC5113D68}"/>
              </a:ext>
            </a:extLst>
          </p:cNvPr>
          <p:cNvSpPr/>
          <p:nvPr/>
        </p:nvSpPr>
        <p:spPr>
          <a:xfrm>
            <a:off x="9308928" y="5655008"/>
            <a:ext cx="1782542" cy="265369"/>
          </a:xfrm>
          <a:prstGeom prst="rect">
            <a:avLst/>
          </a:prstGeom>
          <a:solidFill>
            <a:srgbClr val="F7E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partially suitable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62A4DCF-C66D-F80D-BCDE-321E84E4A333}"/>
              </a:ext>
            </a:extLst>
          </p:cNvPr>
          <p:cNvSpPr/>
          <p:nvPr/>
        </p:nvSpPr>
        <p:spPr>
          <a:xfrm>
            <a:off x="9308928" y="5912228"/>
            <a:ext cx="1782542" cy="265369"/>
          </a:xfrm>
          <a:prstGeom prst="rect">
            <a:avLst/>
          </a:prstGeom>
          <a:solidFill>
            <a:srgbClr val="F7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suitable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8B6FB9B-F755-3323-9751-FA4CDD05AC37}"/>
              </a:ext>
            </a:extLst>
          </p:cNvPr>
          <p:cNvSpPr/>
          <p:nvPr/>
        </p:nvSpPr>
        <p:spPr>
          <a:xfrm>
            <a:off x="9308928" y="5387286"/>
            <a:ext cx="1782542" cy="782160"/>
          </a:xfrm>
          <a:prstGeom prst="rect">
            <a:avLst/>
          </a:prstGeom>
          <a:noFill/>
          <a:ln w="63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879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83918263-CCB9-1CC9-D6F3-BBF4E0D8A1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83918263-CCB9-1CC9-D6F3-BBF4E0D8A1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feld 4">
            <a:extLst>
              <a:ext uri="{FF2B5EF4-FFF2-40B4-BE49-F238E27FC236}">
                <a16:creationId xmlns:a16="http://schemas.microsoft.com/office/drawing/2014/main" id="{3F62AEC0-CA85-5518-97B6-5C05F7889966}"/>
              </a:ext>
            </a:extLst>
          </p:cNvPr>
          <p:cNvSpPr txBox="1"/>
          <p:nvPr/>
        </p:nvSpPr>
        <p:spPr>
          <a:xfrm>
            <a:off x="448752" y="785150"/>
            <a:ext cx="10660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you.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B14EC05-9FDC-EE71-A54A-3F875AD71D65}"/>
              </a:ext>
            </a:extLst>
          </p:cNvPr>
          <p:cNvSpPr/>
          <p:nvPr/>
        </p:nvSpPr>
        <p:spPr>
          <a:xfrm>
            <a:off x="12952" y="342900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9CAD0DF-B29A-C768-1E17-514C022D544C}"/>
              </a:ext>
            </a:extLst>
          </p:cNvPr>
          <p:cNvSpPr txBox="1"/>
          <p:nvPr/>
        </p:nvSpPr>
        <p:spPr>
          <a:xfrm>
            <a:off x="596163" y="2416561"/>
            <a:ext cx="6357510" cy="3858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Case of questions feel free to contact us.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8FFAE11-C3E5-03B5-3CAA-7D14C32300B0}"/>
              </a:ext>
            </a:extLst>
          </p:cNvPr>
          <p:cNvGrpSpPr/>
          <p:nvPr/>
        </p:nvGrpSpPr>
        <p:grpSpPr>
          <a:xfrm>
            <a:off x="2460745" y="4007721"/>
            <a:ext cx="2470594" cy="2271558"/>
            <a:chOff x="2460746" y="4007721"/>
            <a:chExt cx="2470594" cy="2271558"/>
          </a:xfrm>
        </p:grpSpPr>
        <p:sp>
          <p:nvSpPr>
            <p:cNvPr id="22" name="Rechteck 23">
              <a:extLst>
                <a:ext uri="{FF2B5EF4-FFF2-40B4-BE49-F238E27FC236}">
                  <a16:creationId xmlns:a16="http://schemas.microsoft.com/office/drawing/2014/main" id="{7CE027FE-D66F-46E6-6026-512A0931DA9B}"/>
                </a:ext>
              </a:extLst>
            </p:cNvPr>
            <p:cNvSpPr/>
            <p:nvPr/>
          </p:nvSpPr>
          <p:spPr>
            <a:xfrm>
              <a:off x="2460746" y="5412294"/>
              <a:ext cx="2470594" cy="86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Hande Yilmaz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M.Sc. Informatics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4</a:t>
              </a:r>
              <a:r>
                <a:rPr kumimoji="0" lang="en-US" sz="800" b="0" i="0" u="none" strike="noStrike" kern="1200" cap="none" spc="0" normalizeH="0" baseline="30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 semester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81C6378-EF8D-98C7-66D6-09F8CBEBA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5865" b="15865"/>
            <a:stretch/>
          </p:blipFill>
          <p:spPr>
            <a:xfrm>
              <a:off x="3028325" y="4007721"/>
              <a:ext cx="1335436" cy="1337857"/>
            </a:xfrm>
            <a:custGeom>
              <a:avLst/>
              <a:gdLst>
                <a:gd name="connsiteX0" fmla="*/ 968444 w 1936888"/>
                <a:gd name="connsiteY0" fmla="*/ 0 h 1940400"/>
                <a:gd name="connsiteX1" fmla="*/ 1936888 w 1936888"/>
                <a:gd name="connsiteY1" fmla="*/ 970200 h 1940400"/>
                <a:gd name="connsiteX2" fmla="*/ 968444 w 1936888"/>
                <a:gd name="connsiteY2" fmla="*/ 1940400 h 1940400"/>
                <a:gd name="connsiteX3" fmla="*/ 0 w 1936888"/>
                <a:gd name="connsiteY3" fmla="*/ 970200 h 1940400"/>
                <a:gd name="connsiteX4" fmla="*/ 968444 w 1936888"/>
                <a:gd name="connsiteY4" fmla="*/ 0 h 19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888" h="1940400">
                  <a:moveTo>
                    <a:pt x="968444" y="0"/>
                  </a:moveTo>
                  <a:cubicBezTo>
                    <a:pt x="1503301" y="0"/>
                    <a:pt x="1936888" y="434373"/>
                    <a:pt x="1936888" y="970200"/>
                  </a:cubicBezTo>
                  <a:cubicBezTo>
                    <a:pt x="1936888" y="1506027"/>
                    <a:pt x="1503301" y="1940400"/>
                    <a:pt x="968444" y="1940400"/>
                  </a:cubicBezTo>
                  <a:cubicBezTo>
                    <a:pt x="433587" y="1940400"/>
                    <a:pt x="0" y="1506027"/>
                    <a:pt x="0" y="970200"/>
                  </a:cubicBezTo>
                  <a:cubicBezTo>
                    <a:pt x="0" y="434373"/>
                    <a:pt x="433587" y="0"/>
                    <a:pt x="968444" y="0"/>
                  </a:cubicBez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FC34226-3A2C-5558-A798-8AC0DEAB5A9B}"/>
              </a:ext>
            </a:extLst>
          </p:cNvPr>
          <p:cNvGrpSpPr/>
          <p:nvPr/>
        </p:nvGrpSpPr>
        <p:grpSpPr>
          <a:xfrm>
            <a:off x="60788" y="4007721"/>
            <a:ext cx="2470594" cy="2271558"/>
            <a:chOff x="60788" y="4007721"/>
            <a:chExt cx="2470594" cy="227155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2C99E1AD-E9A2-29A8-21E6-9515904E33CD}"/>
                </a:ext>
              </a:extLst>
            </p:cNvPr>
            <p:cNvGrpSpPr/>
            <p:nvPr/>
          </p:nvGrpSpPr>
          <p:grpSpPr>
            <a:xfrm>
              <a:off x="60788" y="4007721"/>
              <a:ext cx="2470594" cy="2271558"/>
              <a:chOff x="60788" y="4007721"/>
              <a:chExt cx="2470594" cy="2271558"/>
            </a:xfrm>
          </p:grpSpPr>
          <p:sp>
            <p:nvSpPr>
              <p:cNvPr id="25" name="Rechteck 23">
                <a:extLst>
                  <a:ext uri="{FF2B5EF4-FFF2-40B4-BE49-F238E27FC236}">
                    <a16:creationId xmlns:a16="http://schemas.microsoft.com/office/drawing/2014/main" id="{98F74A38-CFDF-8302-E388-75C793A5538D}"/>
                  </a:ext>
                </a:extLst>
              </p:cNvPr>
              <p:cNvSpPr/>
              <p:nvPr/>
            </p:nvSpPr>
            <p:spPr>
              <a:xfrm>
                <a:off x="60788" y="5412294"/>
                <a:ext cx="2470594" cy="8669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Laura Leschke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13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M.Sc. Informatics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13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</a:b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2</a:t>
                </a:r>
                <a:r>
                  <a:rPr kumimoji="0" lang="en-US" sz="1200" b="0" i="0" u="none" strike="noStrike" kern="1200" cap="none" spc="0" normalizeH="0" baseline="3000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nd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semester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26" name="Grafik 22">
                <a:extLst>
                  <a:ext uri="{FF2B5EF4-FFF2-40B4-BE49-F238E27FC236}">
                    <a16:creationId xmlns:a16="http://schemas.microsoft.com/office/drawing/2014/main" id="{61E01E22-D652-F3ED-9677-BD9FDE317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" r="90"/>
              <a:stretch/>
            </p:blipFill>
            <p:spPr>
              <a:xfrm>
                <a:off x="628367" y="4007721"/>
                <a:ext cx="1335436" cy="1337857"/>
              </a:xfrm>
              <a:custGeom>
                <a:avLst/>
                <a:gdLst>
                  <a:gd name="connsiteX0" fmla="*/ 968444 w 1936888"/>
                  <a:gd name="connsiteY0" fmla="*/ 0 h 1940400"/>
                  <a:gd name="connsiteX1" fmla="*/ 1936888 w 1936888"/>
                  <a:gd name="connsiteY1" fmla="*/ 970200 h 1940400"/>
                  <a:gd name="connsiteX2" fmla="*/ 968444 w 1936888"/>
                  <a:gd name="connsiteY2" fmla="*/ 1940400 h 1940400"/>
                  <a:gd name="connsiteX3" fmla="*/ 0 w 1936888"/>
                  <a:gd name="connsiteY3" fmla="*/ 970200 h 1940400"/>
                  <a:gd name="connsiteX4" fmla="*/ 968444 w 1936888"/>
                  <a:gd name="connsiteY4" fmla="*/ 0 h 194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6888" h="1940400">
                    <a:moveTo>
                      <a:pt x="968444" y="0"/>
                    </a:moveTo>
                    <a:cubicBezTo>
                      <a:pt x="1503301" y="0"/>
                      <a:pt x="1936888" y="434373"/>
                      <a:pt x="1936888" y="970200"/>
                    </a:cubicBezTo>
                    <a:cubicBezTo>
                      <a:pt x="1936888" y="1506027"/>
                      <a:pt x="1503301" y="1940400"/>
                      <a:pt x="968444" y="1940400"/>
                    </a:cubicBezTo>
                    <a:cubicBezTo>
                      <a:pt x="433587" y="1940400"/>
                      <a:pt x="0" y="1506027"/>
                      <a:pt x="0" y="970200"/>
                    </a:cubicBezTo>
                    <a:cubicBezTo>
                      <a:pt x="0" y="434373"/>
                      <a:pt x="433587" y="0"/>
                      <a:pt x="968444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</p:pic>
        </p:grpSp>
        <p:pic>
          <p:nvPicPr>
            <p:cNvPr id="24" name="Grafik 22" descr="Ein Bild, das Menschliches Gesicht, Modeaccessoire, Person, Halskette enthält.&#10;&#10;Beschreibung automatisch generiert.">
              <a:extLst>
                <a:ext uri="{FF2B5EF4-FFF2-40B4-BE49-F238E27FC236}">
                  <a16:creationId xmlns:a16="http://schemas.microsoft.com/office/drawing/2014/main" id="{ECEF11C4-2F7E-7DC6-D2CC-A2587B74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2175" r="2175"/>
            <a:stretch/>
          </p:blipFill>
          <p:spPr>
            <a:xfrm>
              <a:off x="628367" y="4007721"/>
              <a:ext cx="1335436" cy="1337857"/>
            </a:xfrm>
            <a:custGeom>
              <a:avLst/>
              <a:gdLst>
                <a:gd name="connsiteX0" fmla="*/ 968444 w 1936888"/>
                <a:gd name="connsiteY0" fmla="*/ 0 h 1940400"/>
                <a:gd name="connsiteX1" fmla="*/ 1936888 w 1936888"/>
                <a:gd name="connsiteY1" fmla="*/ 970200 h 1940400"/>
                <a:gd name="connsiteX2" fmla="*/ 968444 w 1936888"/>
                <a:gd name="connsiteY2" fmla="*/ 1940400 h 1940400"/>
                <a:gd name="connsiteX3" fmla="*/ 0 w 1936888"/>
                <a:gd name="connsiteY3" fmla="*/ 970200 h 1940400"/>
                <a:gd name="connsiteX4" fmla="*/ 968444 w 1936888"/>
                <a:gd name="connsiteY4" fmla="*/ 0 h 19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888" h="1940400">
                  <a:moveTo>
                    <a:pt x="968444" y="0"/>
                  </a:moveTo>
                  <a:cubicBezTo>
                    <a:pt x="1503301" y="0"/>
                    <a:pt x="1936888" y="434373"/>
                    <a:pt x="1936888" y="970200"/>
                  </a:cubicBezTo>
                  <a:cubicBezTo>
                    <a:pt x="1936888" y="1506027"/>
                    <a:pt x="1503301" y="1940400"/>
                    <a:pt x="968444" y="1940400"/>
                  </a:cubicBezTo>
                  <a:cubicBezTo>
                    <a:pt x="433587" y="1940400"/>
                    <a:pt x="0" y="1506027"/>
                    <a:pt x="0" y="970200"/>
                  </a:cubicBezTo>
                  <a:cubicBezTo>
                    <a:pt x="0" y="434373"/>
                    <a:pt x="433587" y="0"/>
                    <a:pt x="968444" y="0"/>
                  </a:cubicBez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D9DB758-F288-98A2-15F1-C01A8AC8B6B0}"/>
              </a:ext>
            </a:extLst>
          </p:cNvPr>
          <p:cNvGrpSpPr/>
          <p:nvPr/>
        </p:nvGrpSpPr>
        <p:grpSpPr>
          <a:xfrm>
            <a:off x="4860702" y="4007721"/>
            <a:ext cx="2470594" cy="2271558"/>
            <a:chOff x="982283" y="4297035"/>
            <a:chExt cx="2470594" cy="2271558"/>
          </a:xfrm>
        </p:grpSpPr>
        <p:sp>
          <p:nvSpPr>
            <p:cNvPr id="20" name="Rechteck 23">
              <a:extLst>
                <a:ext uri="{FF2B5EF4-FFF2-40B4-BE49-F238E27FC236}">
                  <a16:creationId xmlns:a16="http://schemas.microsoft.com/office/drawing/2014/main" id="{11F470C6-568C-C32F-A33C-592E727AD2DF}"/>
                </a:ext>
              </a:extLst>
            </p:cNvPr>
            <p:cNvSpPr/>
            <p:nvPr/>
          </p:nvSpPr>
          <p:spPr>
            <a:xfrm>
              <a:off x="982283" y="5701608"/>
              <a:ext cx="2470594" cy="86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Luca Fober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M.Sc. Management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&amp; Technology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4</a:t>
              </a:r>
              <a:r>
                <a:rPr kumimoji="0" lang="en-US" sz="1200" b="0" i="0" u="none" strike="noStrike" kern="1200" cap="none" spc="0" normalizeH="0" baseline="30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semester</a:t>
              </a:r>
            </a:p>
          </p:txBody>
        </p:sp>
        <p:pic>
          <p:nvPicPr>
            <p:cNvPr id="21" name="Grafik 22">
              <a:extLst>
                <a:ext uri="{FF2B5EF4-FFF2-40B4-BE49-F238E27FC236}">
                  <a16:creationId xmlns:a16="http://schemas.microsoft.com/office/drawing/2014/main" id="{C6043666-2677-A05C-3710-079B20D5D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8" r="14378"/>
            <a:stretch/>
          </p:blipFill>
          <p:spPr>
            <a:xfrm>
              <a:off x="1549862" y="4297035"/>
              <a:ext cx="1335436" cy="1337857"/>
            </a:xfrm>
            <a:custGeom>
              <a:avLst/>
              <a:gdLst>
                <a:gd name="connsiteX0" fmla="*/ 968444 w 1936888"/>
                <a:gd name="connsiteY0" fmla="*/ 0 h 1940400"/>
                <a:gd name="connsiteX1" fmla="*/ 1936888 w 1936888"/>
                <a:gd name="connsiteY1" fmla="*/ 970200 h 1940400"/>
                <a:gd name="connsiteX2" fmla="*/ 968444 w 1936888"/>
                <a:gd name="connsiteY2" fmla="*/ 1940400 h 1940400"/>
                <a:gd name="connsiteX3" fmla="*/ 0 w 1936888"/>
                <a:gd name="connsiteY3" fmla="*/ 970200 h 1940400"/>
                <a:gd name="connsiteX4" fmla="*/ 968444 w 1936888"/>
                <a:gd name="connsiteY4" fmla="*/ 0 h 19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888" h="1940400">
                  <a:moveTo>
                    <a:pt x="968444" y="0"/>
                  </a:moveTo>
                  <a:cubicBezTo>
                    <a:pt x="1503301" y="0"/>
                    <a:pt x="1936888" y="434373"/>
                    <a:pt x="1936888" y="970200"/>
                  </a:cubicBezTo>
                  <a:cubicBezTo>
                    <a:pt x="1936888" y="1506027"/>
                    <a:pt x="1503301" y="1940400"/>
                    <a:pt x="968444" y="1940400"/>
                  </a:cubicBezTo>
                  <a:cubicBezTo>
                    <a:pt x="433587" y="1940400"/>
                    <a:pt x="0" y="1506027"/>
                    <a:pt x="0" y="970200"/>
                  </a:cubicBezTo>
                  <a:cubicBezTo>
                    <a:pt x="0" y="434373"/>
                    <a:pt x="433587" y="0"/>
                    <a:pt x="968444" y="0"/>
                  </a:cubicBez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</p:pic>
      </p:grpSp>
      <p:sp>
        <p:nvSpPr>
          <p:cNvPr id="18" name="Rechteck 23">
            <a:extLst>
              <a:ext uri="{FF2B5EF4-FFF2-40B4-BE49-F238E27FC236}">
                <a16:creationId xmlns:a16="http://schemas.microsoft.com/office/drawing/2014/main" id="{55E3005F-7776-6B3E-8194-677870A3423B}"/>
              </a:ext>
            </a:extLst>
          </p:cNvPr>
          <p:cNvSpPr/>
          <p:nvPr/>
        </p:nvSpPr>
        <p:spPr>
          <a:xfrm>
            <a:off x="7260659" y="5412294"/>
            <a:ext cx="2470594" cy="86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Martin Stierlen</a:t>
            </a:r>
          </a:p>
          <a:p>
            <a:pPr marL="0" marR="0" lvl="0" indent="0" algn="ctr" defTabSz="914400" rtl="0" eaLnBrk="1" fontAlgn="auto" latinLnBrk="0" hangingPunct="1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M.Sc. Information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Systems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3</a:t>
            </a:r>
            <a:r>
              <a:rPr kumimoji="0" lang="en-US" sz="12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rd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 semester</a:t>
            </a:r>
          </a:p>
          <a:p>
            <a:pPr marL="0" marR="0" lvl="0" indent="0" algn="ctr" defTabSz="914400" rtl="0" eaLnBrk="1" fontAlgn="auto" latinLnBrk="0" hangingPunct="1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9" name="Grafik 22" descr="Ein Bild, das Menschliches Gesicht, Person, Lächeln, Porträt enthält.&#10;&#10;Beschreibung automatisch generiert.">
            <a:extLst>
              <a:ext uri="{FF2B5EF4-FFF2-40B4-BE49-F238E27FC236}">
                <a16:creationId xmlns:a16="http://schemas.microsoft.com/office/drawing/2014/main" id="{1D2448AA-A91C-7FBA-351C-FFE30EC99C8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4049" b="4049"/>
          <a:stretch/>
        </p:blipFill>
        <p:spPr>
          <a:xfrm>
            <a:off x="7828238" y="4007721"/>
            <a:ext cx="1335436" cy="1337857"/>
          </a:xfrm>
          <a:custGeom>
            <a:avLst/>
            <a:gdLst>
              <a:gd name="connsiteX0" fmla="*/ 968444 w 1936888"/>
              <a:gd name="connsiteY0" fmla="*/ 0 h 1940400"/>
              <a:gd name="connsiteX1" fmla="*/ 1936888 w 1936888"/>
              <a:gd name="connsiteY1" fmla="*/ 970200 h 1940400"/>
              <a:gd name="connsiteX2" fmla="*/ 968444 w 1936888"/>
              <a:gd name="connsiteY2" fmla="*/ 1940400 h 1940400"/>
              <a:gd name="connsiteX3" fmla="*/ 0 w 1936888"/>
              <a:gd name="connsiteY3" fmla="*/ 970200 h 1940400"/>
              <a:gd name="connsiteX4" fmla="*/ 968444 w 1936888"/>
              <a:gd name="connsiteY4" fmla="*/ 0 h 194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888" h="1940400">
                <a:moveTo>
                  <a:pt x="968444" y="0"/>
                </a:moveTo>
                <a:cubicBezTo>
                  <a:pt x="1503301" y="0"/>
                  <a:pt x="1936888" y="434373"/>
                  <a:pt x="1936888" y="970200"/>
                </a:cubicBezTo>
                <a:cubicBezTo>
                  <a:pt x="1936888" y="1506027"/>
                  <a:pt x="1503301" y="1940400"/>
                  <a:pt x="968444" y="1940400"/>
                </a:cubicBezTo>
                <a:cubicBezTo>
                  <a:pt x="433587" y="1940400"/>
                  <a:pt x="0" y="1506027"/>
                  <a:pt x="0" y="970200"/>
                </a:cubicBezTo>
                <a:cubicBezTo>
                  <a:pt x="0" y="434373"/>
                  <a:pt x="433587" y="0"/>
                  <a:pt x="968444" y="0"/>
                </a:cubicBezTo>
                <a:close/>
              </a:path>
            </a:pathLst>
          </a:custGeom>
          <a:ln w="19050">
            <a:solidFill>
              <a:schemeClr val="bg1"/>
            </a:solidFill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917EEEB-7EB3-5CA2-BB39-EA5E410A0F15}"/>
              </a:ext>
            </a:extLst>
          </p:cNvPr>
          <p:cNvGrpSpPr/>
          <p:nvPr/>
        </p:nvGrpSpPr>
        <p:grpSpPr>
          <a:xfrm>
            <a:off x="9660618" y="4007721"/>
            <a:ext cx="2470594" cy="2271558"/>
            <a:chOff x="982283" y="4297035"/>
            <a:chExt cx="2470594" cy="2271558"/>
          </a:xfrm>
        </p:grpSpPr>
        <p:sp>
          <p:nvSpPr>
            <p:cNvPr id="15" name="Rechteck 23">
              <a:extLst>
                <a:ext uri="{FF2B5EF4-FFF2-40B4-BE49-F238E27FC236}">
                  <a16:creationId xmlns:a16="http://schemas.microsoft.com/office/drawing/2014/main" id="{9D720062-5B16-D9F1-6B46-DF20FAE92231}"/>
                </a:ext>
              </a:extLst>
            </p:cNvPr>
            <p:cNvSpPr/>
            <p:nvPr/>
          </p:nvSpPr>
          <p:spPr>
            <a:xfrm>
              <a:off x="982283" y="5701608"/>
              <a:ext cx="2470594" cy="86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Selin </a:t>
              </a:r>
              <a:r>
                <a:rPr kumimoji="0" lang="en-US" sz="1200" b="1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Yildiz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M.Sc. Management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&amp; Technology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</a:t>
              </a:r>
              <a:r>
                <a:rPr kumimoji="0" lang="en-US" sz="1200" b="0" i="0" u="none" strike="noStrike" kern="1200" cap="none" spc="0" normalizeH="0" baseline="30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rd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semester</a:t>
              </a:r>
            </a:p>
          </p:txBody>
        </p:sp>
        <p:pic>
          <p:nvPicPr>
            <p:cNvPr id="16" name="Grafik 22">
              <a:extLst>
                <a:ext uri="{FF2B5EF4-FFF2-40B4-BE49-F238E27FC236}">
                  <a16:creationId xmlns:a16="http://schemas.microsoft.com/office/drawing/2014/main" id="{DFC54C5B-770E-67FB-C8D2-8A35851DB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" r="24"/>
            <a:stretch/>
          </p:blipFill>
          <p:spPr>
            <a:xfrm>
              <a:off x="1549862" y="4297035"/>
              <a:ext cx="1335436" cy="1337857"/>
            </a:xfrm>
            <a:custGeom>
              <a:avLst/>
              <a:gdLst>
                <a:gd name="connsiteX0" fmla="*/ 968444 w 1936888"/>
                <a:gd name="connsiteY0" fmla="*/ 0 h 1940400"/>
                <a:gd name="connsiteX1" fmla="*/ 1936888 w 1936888"/>
                <a:gd name="connsiteY1" fmla="*/ 970200 h 1940400"/>
                <a:gd name="connsiteX2" fmla="*/ 968444 w 1936888"/>
                <a:gd name="connsiteY2" fmla="*/ 1940400 h 1940400"/>
                <a:gd name="connsiteX3" fmla="*/ 0 w 1936888"/>
                <a:gd name="connsiteY3" fmla="*/ 970200 h 1940400"/>
                <a:gd name="connsiteX4" fmla="*/ 968444 w 1936888"/>
                <a:gd name="connsiteY4" fmla="*/ 0 h 19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888" h="1940400">
                  <a:moveTo>
                    <a:pt x="968444" y="0"/>
                  </a:moveTo>
                  <a:cubicBezTo>
                    <a:pt x="1503301" y="0"/>
                    <a:pt x="1936888" y="434373"/>
                    <a:pt x="1936888" y="970200"/>
                  </a:cubicBezTo>
                  <a:cubicBezTo>
                    <a:pt x="1936888" y="1506027"/>
                    <a:pt x="1503301" y="1940400"/>
                    <a:pt x="968444" y="1940400"/>
                  </a:cubicBezTo>
                  <a:cubicBezTo>
                    <a:pt x="433587" y="1940400"/>
                    <a:pt x="0" y="1506027"/>
                    <a:pt x="0" y="970200"/>
                  </a:cubicBezTo>
                  <a:cubicBezTo>
                    <a:pt x="0" y="434373"/>
                    <a:pt x="433587" y="0"/>
                    <a:pt x="968444" y="0"/>
                  </a:cubicBez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F64AB95-0884-27B9-6699-463F3F31A2CA}"/>
              </a:ext>
            </a:extLst>
          </p:cNvPr>
          <p:cNvGrpSpPr/>
          <p:nvPr/>
        </p:nvGrpSpPr>
        <p:grpSpPr>
          <a:xfrm>
            <a:off x="448752" y="337588"/>
            <a:ext cx="2239034" cy="482265"/>
            <a:chOff x="5092262" y="3139647"/>
            <a:chExt cx="2239034" cy="482265"/>
          </a:xfrm>
        </p:grpSpPr>
        <p:sp>
          <p:nvSpPr>
            <p:cNvPr id="12" name="Abgerundetes Rechteck 11">
              <a:extLst>
                <a:ext uri="{FF2B5EF4-FFF2-40B4-BE49-F238E27FC236}">
                  <a16:creationId xmlns:a16="http://schemas.microsoft.com/office/drawing/2014/main" id="{A4273541-BCB5-CB2E-956E-8415F7C4ECBC}"/>
                </a:ext>
              </a:extLst>
            </p:cNvPr>
            <p:cNvSpPr/>
            <p:nvPr/>
          </p:nvSpPr>
          <p:spPr>
            <a:xfrm>
              <a:off x="5092262" y="3139647"/>
              <a:ext cx="1964526" cy="48226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1" name="Grafik 10" descr="Ein Bild, das Schrift, Grafiken, Screenshot, Schwarz enthält.&#10;&#10;Automatisch generierte Beschreibung">
              <a:extLst>
                <a:ext uri="{FF2B5EF4-FFF2-40B4-BE49-F238E27FC236}">
                  <a16:creationId xmlns:a16="http://schemas.microsoft.com/office/drawing/2014/main" id="{0AE94957-A95E-A6A0-4BC6-54F9AB8CF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0" y="3264233"/>
              <a:ext cx="1964526" cy="329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5005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BDF1D13-F402-8450-A569-802531FAC55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BDF1D13-F402-8450-A569-802531FAC5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E845DE4E-C73A-E792-E84E-2C331624E496}"/>
              </a:ext>
            </a:extLst>
          </p:cNvPr>
          <p:cNvSpPr>
            <a:spLocks/>
          </p:cNvSpPr>
          <p:nvPr/>
        </p:nvSpPr>
        <p:spPr>
          <a:xfrm rot="801773">
            <a:off x="-801074" y="-1031769"/>
            <a:ext cx="7928977" cy="85461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32" y="2411896"/>
            <a:ext cx="4302642" cy="3755406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2" y="1050007"/>
            <a:ext cx="6450361" cy="1247028"/>
          </a:xfrm>
          <a:noFill/>
        </p:spPr>
        <p:txBody>
          <a:bodyPr vert="horz">
            <a:noAutofit/>
          </a:bodyPr>
          <a:lstStyle/>
          <a:p>
            <a:r>
              <a:rPr lang="de-DE" sz="3200" err="1">
                <a:solidFill>
                  <a:schemeClr val="bg1"/>
                </a:solidFill>
                <a:latin typeface="Helvetica" pitchFamily="2" charset="0"/>
                <a:cs typeface="Arial"/>
              </a:rPr>
              <a:t>Staffing</a:t>
            </a:r>
            <a:r>
              <a:rPr lang="de-DE" sz="3200">
                <a:solidFill>
                  <a:schemeClr val="bg1"/>
                </a:solidFill>
                <a:latin typeface="Helvetica" pitchFamily="2" charset="0"/>
                <a:cs typeface="Arial"/>
              </a:rPr>
              <a:t> </a:t>
            </a:r>
            <a:r>
              <a:rPr lang="de-DE" sz="3200" err="1">
                <a:solidFill>
                  <a:schemeClr val="bg1"/>
                </a:solidFill>
                <a:latin typeface="Helvetica" pitchFamily="2" charset="0"/>
                <a:cs typeface="Arial"/>
              </a:rPr>
              <a:t>of</a:t>
            </a:r>
            <a:r>
              <a:rPr lang="de-DE" sz="3200">
                <a:solidFill>
                  <a:schemeClr val="bg1"/>
                </a:solidFill>
                <a:latin typeface="Helvetica" pitchFamily="2" charset="0"/>
                <a:cs typeface="Arial"/>
              </a:rPr>
              <a:t> Multiple Projects </a:t>
            </a:r>
            <a:br>
              <a:rPr lang="de-DE" sz="3200">
                <a:solidFill>
                  <a:schemeClr val="bg1"/>
                </a:solidFill>
                <a:latin typeface="Helvetica" pitchFamily="2" charset="0"/>
                <a:cs typeface="Arial"/>
              </a:rPr>
            </a:br>
            <a:r>
              <a:rPr lang="de-DE" sz="3200" err="1">
                <a:solidFill>
                  <a:schemeClr val="bg1"/>
                </a:solidFill>
                <a:latin typeface="Helvetica" pitchFamily="2" charset="0"/>
                <a:cs typeface="Arial"/>
              </a:rPr>
              <a:t>Across</a:t>
            </a:r>
            <a:r>
              <a:rPr lang="de-DE" sz="3200">
                <a:solidFill>
                  <a:schemeClr val="bg1"/>
                </a:solidFill>
                <a:latin typeface="Helvetica" pitchFamily="2" charset="0"/>
                <a:cs typeface="Arial"/>
              </a:rPr>
              <a:t> Different Locations </a:t>
            </a:r>
            <a:br>
              <a:rPr lang="de-DE" sz="3200">
                <a:solidFill>
                  <a:schemeClr val="bg1"/>
                </a:solidFill>
                <a:latin typeface="Helvetica" pitchFamily="2" charset="0"/>
                <a:cs typeface="Arial"/>
              </a:rPr>
            </a:br>
            <a:endParaRPr lang="en-US" sz="3200">
              <a:solidFill>
                <a:schemeClr val="bg1"/>
              </a:solidFill>
              <a:latin typeface="Helvetica" pitchFamily="2" charset="0"/>
              <a:cs typeface="Arial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41778" y="2937604"/>
            <a:ext cx="6314345" cy="553998"/>
          </a:xfrm>
        </p:spPr>
        <p:txBody>
          <a:bodyPr/>
          <a:lstStyle/>
          <a:p>
            <a:pPr marL="0" indent="0" eaLnBrk="1" hangingPunct="1">
              <a:lnSpc>
                <a:spcPct val="100000"/>
              </a:lnSpc>
              <a:buNone/>
            </a:pPr>
            <a:r>
              <a:rPr lang="en-US" sz="1800">
                <a:solidFill>
                  <a:schemeClr val="bg1"/>
                </a:solidFill>
                <a:latin typeface="ArialMT"/>
              </a:rPr>
              <a:t>Practical Course</a:t>
            </a:r>
            <a:br>
              <a:rPr lang="en-US" sz="1800">
                <a:solidFill>
                  <a:schemeClr val="bg1"/>
                </a:solidFill>
                <a:latin typeface="ArialMT"/>
              </a:rPr>
            </a:br>
            <a:r>
              <a:rPr lang="de-DE" sz="1800" b="1">
                <a:solidFill>
                  <a:schemeClr val="bg1"/>
                </a:solidFill>
                <a:latin typeface="ArialMT"/>
              </a:rPr>
              <a:t>Digital </a:t>
            </a:r>
            <a:r>
              <a:rPr lang="de-DE" sz="1800" b="1" err="1">
                <a:solidFill>
                  <a:schemeClr val="bg1"/>
                </a:solidFill>
                <a:latin typeface="ArialMT"/>
              </a:rPr>
              <a:t>Product</a:t>
            </a:r>
            <a:r>
              <a:rPr lang="de-DE" sz="1800" b="1">
                <a:solidFill>
                  <a:schemeClr val="bg1"/>
                </a:solidFill>
                <a:latin typeface="ArialMT"/>
              </a:rPr>
              <a:t> Innovation and Development</a:t>
            </a:r>
            <a:endParaRPr lang="en-US" sz="1800" b="1">
              <a:solidFill>
                <a:schemeClr val="bg1"/>
              </a:solidFill>
              <a:latin typeface="ArialMT"/>
            </a:endParaRPr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7112F0EB-5E7A-42E7-08AB-CBF904E39EDB}"/>
              </a:ext>
            </a:extLst>
          </p:cNvPr>
          <p:cNvSpPr txBox="1">
            <a:spLocks/>
          </p:cNvSpPr>
          <p:nvPr/>
        </p:nvSpPr>
        <p:spPr>
          <a:xfrm>
            <a:off x="441778" y="396625"/>
            <a:ext cx="6450361" cy="124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ts val="4267"/>
              </a:lnSpc>
              <a:spcBef>
                <a:spcPct val="0"/>
              </a:spcBef>
              <a:spcAft>
                <a:spcPct val="0"/>
              </a:spcAft>
              <a:defRPr lang="de-DE" sz="3333" b="1" kern="1200" noProof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4267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j-ea"/>
                <a:cs typeface="Arial"/>
              </a:rPr>
              <a:t>MILESTONE UPDATE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D16922E5-BC11-83C6-B668-368EA066A636}"/>
              </a:ext>
            </a:extLst>
          </p:cNvPr>
          <p:cNvCxnSpPr>
            <a:cxnSpLocks/>
          </p:cNvCxnSpPr>
          <p:nvPr/>
        </p:nvCxnSpPr>
        <p:spPr>
          <a:xfrm>
            <a:off x="428526" y="2411896"/>
            <a:ext cx="611804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ADE0116F-E941-73AE-0AE4-D9DDF875F683}"/>
              </a:ext>
            </a:extLst>
          </p:cNvPr>
          <p:cNvSpPr txBox="1">
            <a:spLocks/>
          </p:cNvSpPr>
          <p:nvPr/>
        </p:nvSpPr>
        <p:spPr>
          <a:xfrm>
            <a:off x="441778" y="4556734"/>
            <a:ext cx="631434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85750" indent="-2857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lang="de-DE" sz="1867" b="0" i="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2133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Fortiss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 labs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Munich, 17th June 2024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3F00A9F-D495-959D-74D4-185AE3D02C3F}"/>
              </a:ext>
            </a:extLst>
          </p:cNvPr>
          <p:cNvSpPr txBox="1">
            <a:spLocks/>
          </p:cNvSpPr>
          <p:nvPr/>
        </p:nvSpPr>
        <p:spPr>
          <a:xfrm>
            <a:off x="441777" y="6389660"/>
            <a:ext cx="631434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85750" indent="-2857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lang="de-DE" sz="1867" b="0" i="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2133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5293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Selin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5293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Yildiz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5293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, Laura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5293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Leschke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5293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5293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Hande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5293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 Yilmaz, Martin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5293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Stierlen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5293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, Luca Fober</a:t>
            </a:r>
          </a:p>
        </p:txBody>
      </p:sp>
    </p:spTree>
    <p:extLst>
      <p:ext uri="{BB962C8B-B14F-4D97-AF65-F5344CB8AC3E}">
        <p14:creationId xmlns:p14="http://schemas.microsoft.com/office/powerpoint/2010/main" val="105889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4F86E34F-AFC1-3C5D-7A1E-0D3D6D40C6B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F86E34F-AFC1-3C5D-7A1E-0D3D6D40C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bject 4">
            <a:extLst>
              <a:ext uri="{FF2B5EF4-FFF2-40B4-BE49-F238E27FC236}">
                <a16:creationId xmlns:a16="http://schemas.microsoft.com/office/drawing/2014/main" id="{1DFFC2D8-147C-3415-CDEE-679875D5CEBF}"/>
              </a:ext>
            </a:extLst>
          </p:cNvPr>
          <p:cNvSpPr/>
          <p:nvPr/>
        </p:nvSpPr>
        <p:spPr>
          <a:xfrm>
            <a:off x="2132680" y="2372195"/>
            <a:ext cx="597960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85" y="1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A01B8FDE-CC96-9B67-3B69-D9C028FF6AF9}"/>
              </a:ext>
            </a:extLst>
          </p:cNvPr>
          <p:cNvSpPr/>
          <p:nvPr/>
        </p:nvSpPr>
        <p:spPr>
          <a:xfrm>
            <a:off x="1915685" y="3542192"/>
            <a:ext cx="6124575" cy="0"/>
          </a:xfrm>
          <a:custGeom>
            <a:avLst/>
            <a:gdLst/>
            <a:ahLst/>
            <a:cxnLst/>
            <a:rect l="l" t="t" r="r" b="b"/>
            <a:pathLst>
              <a:path w="6124575">
                <a:moveTo>
                  <a:pt x="0" y="0"/>
                </a:moveTo>
                <a:lnTo>
                  <a:pt x="6124422" y="1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698BB06-BCD3-582F-FB93-9B593C7B3EF7}"/>
              </a:ext>
            </a:extLst>
          </p:cNvPr>
          <p:cNvSpPr/>
          <p:nvPr/>
        </p:nvSpPr>
        <p:spPr>
          <a:xfrm>
            <a:off x="8032163" y="2372194"/>
            <a:ext cx="583565" cy="1170305"/>
          </a:xfrm>
          <a:custGeom>
            <a:avLst/>
            <a:gdLst/>
            <a:ahLst/>
            <a:cxnLst/>
            <a:rect l="l" t="t" r="r" b="b"/>
            <a:pathLst>
              <a:path w="583565" h="1170304">
                <a:moveTo>
                  <a:pt x="0" y="0"/>
                </a:moveTo>
                <a:lnTo>
                  <a:pt x="47972" y="2089"/>
                </a:lnTo>
                <a:lnTo>
                  <a:pt x="94865" y="7953"/>
                </a:lnTo>
                <a:lnTo>
                  <a:pt x="140528" y="17441"/>
                </a:lnTo>
                <a:lnTo>
                  <a:pt x="184810" y="30402"/>
                </a:lnTo>
                <a:lnTo>
                  <a:pt x="227563" y="46685"/>
                </a:lnTo>
                <a:lnTo>
                  <a:pt x="268635" y="66138"/>
                </a:lnTo>
                <a:lnTo>
                  <a:pt x="307876" y="88611"/>
                </a:lnTo>
                <a:lnTo>
                  <a:pt x="345138" y="113952"/>
                </a:lnTo>
                <a:lnTo>
                  <a:pt x="380268" y="142011"/>
                </a:lnTo>
                <a:lnTo>
                  <a:pt x="413118" y="172637"/>
                </a:lnTo>
                <a:lnTo>
                  <a:pt x="443537" y="205678"/>
                </a:lnTo>
                <a:lnTo>
                  <a:pt x="471376" y="240984"/>
                </a:lnTo>
                <a:lnTo>
                  <a:pt x="496483" y="278403"/>
                </a:lnTo>
                <a:lnTo>
                  <a:pt x="518710" y="317784"/>
                </a:lnTo>
                <a:lnTo>
                  <a:pt x="537905" y="358978"/>
                </a:lnTo>
                <a:lnTo>
                  <a:pt x="553920" y="401831"/>
                </a:lnTo>
                <a:lnTo>
                  <a:pt x="566603" y="446194"/>
                </a:lnTo>
                <a:lnTo>
                  <a:pt x="575805" y="491915"/>
                </a:lnTo>
                <a:lnTo>
                  <a:pt x="581375" y="538844"/>
                </a:lnTo>
                <a:lnTo>
                  <a:pt x="583164" y="586829"/>
                </a:lnTo>
                <a:lnTo>
                  <a:pt x="581108" y="634388"/>
                </a:lnTo>
                <a:lnTo>
                  <a:pt x="575340" y="680894"/>
                </a:lnTo>
                <a:lnTo>
                  <a:pt x="566005" y="726200"/>
                </a:lnTo>
                <a:lnTo>
                  <a:pt x="553250" y="770160"/>
                </a:lnTo>
                <a:lnTo>
                  <a:pt x="537221" y="812624"/>
                </a:lnTo>
                <a:lnTo>
                  <a:pt x="518066" y="853447"/>
                </a:lnTo>
                <a:lnTo>
                  <a:pt x="495931" y="892480"/>
                </a:lnTo>
                <a:lnTo>
                  <a:pt x="470961" y="929576"/>
                </a:lnTo>
                <a:lnTo>
                  <a:pt x="443305" y="964587"/>
                </a:lnTo>
                <a:lnTo>
                  <a:pt x="413108" y="997367"/>
                </a:lnTo>
                <a:lnTo>
                  <a:pt x="380516" y="1027767"/>
                </a:lnTo>
                <a:lnTo>
                  <a:pt x="345678" y="1055641"/>
                </a:lnTo>
                <a:lnTo>
                  <a:pt x="308737" y="1080840"/>
                </a:lnTo>
                <a:lnTo>
                  <a:pt x="269843" y="1103217"/>
                </a:lnTo>
                <a:lnTo>
                  <a:pt x="229140" y="1122626"/>
                </a:lnTo>
                <a:lnTo>
                  <a:pt x="186776" y="1138918"/>
                </a:lnTo>
                <a:lnTo>
                  <a:pt x="142897" y="1151946"/>
                </a:lnTo>
                <a:lnTo>
                  <a:pt x="97649" y="1161562"/>
                </a:lnTo>
                <a:lnTo>
                  <a:pt x="51179" y="1167620"/>
                </a:lnTo>
                <a:lnTo>
                  <a:pt x="3634" y="1169971"/>
                </a:ln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DF0DEABF-5398-1EB7-CDCC-1A5A915F0214}"/>
              </a:ext>
            </a:extLst>
          </p:cNvPr>
          <p:cNvSpPr/>
          <p:nvPr/>
        </p:nvSpPr>
        <p:spPr>
          <a:xfrm>
            <a:off x="1915685" y="4712192"/>
            <a:ext cx="5945505" cy="0"/>
          </a:xfrm>
          <a:custGeom>
            <a:avLst/>
            <a:gdLst/>
            <a:ahLst/>
            <a:cxnLst/>
            <a:rect l="l" t="t" r="r" b="b"/>
            <a:pathLst>
              <a:path w="5945505">
                <a:moveTo>
                  <a:pt x="0" y="0"/>
                </a:moveTo>
                <a:lnTo>
                  <a:pt x="5944983" y="1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ED9A53D6-5C79-32EE-A86D-84A155D63A27}"/>
              </a:ext>
            </a:extLst>
          </p:cNvPr>
          <p:cNvSpPr/>
          <p:nvPr/>
        </p:nvSpPr>
        <p:spPr>
          <a:xfrm>
            <a:off x="1339624" y="3541887"/>
            <a:ext cx="583565" cy="1170305"/>
          </a:xfrm>
          <a:custGeom>
            <a:avLst/>
            <a:gdLst/>
            <a:ahLst/>
            <a:cxnLst/>
            <a:rect l="l" t="t" r="r" b="b"/>
            <a:pathLst>
              <a:path w="583564" h="1170304">
                <a:moveTo>
                  <a:pt x="583164" y="1169971"/>
                </a:moveTo>
                <a:lnTo>
                  <a:pt x="535191" y="1167881"/>
                </a:lnTo>
                <a:lnTo>
                  <a:pt x="488299" y="1162017"/>
                </a:lnTo>
                <a:lnTo>
                  <a:pt x="442636" y="1152529"/>
                </a:lnTo>
                <a:lnTo>
                  <a:pt x="398353" y="1139568"/>
                </a:lnTo>
                <a:lnTo>
                  <a:pt x="355601" y="1123286"/>
                </a:lnTo>
                <a:lnTo>
                  <a:pt x="314529" y="1103833"/>
                </a:lnTo>
                <a:lnTo>
                  <a:pt x="275287" y="1081360"/>
                </a:lnTo>
                <a:lnTo>
                  <a:pt x="238026" y="1056018"/>
                </a:lnTo>
                <a:lnTo>
                  <a:pt x="202895" y="1027959"/>
                </a:lnTo>
                <a:lnTo>
                  <a:pt x="170045" y="997334"/>
                </a:lnTo>
                <a:lnTo>
                  <a:pt x="139626" y="964293"/>
                </a:lnTo>
                <a:lnTo>
                  <a:pt x="111788" y="928987"/>
                </a:lnTo>
                <a:lnTo>
                  <a:pt x="86680" y="891568"/>
                </a:lnTo>
                <a:lnTo>
                  <a:pt x="64454" y="852186"/>
                </a:lnTo>
                <a:lnTo>
                  <a:pt x="45258" y="810993"/>
                </a:lnTo>
                <a:lnTo>
                  <a:pt x="29244" y="768139"/>
                </a:lnTo>
                <a:lnTo>
                  <a:pt x="16561" y="723776"/>
                </a:lnTo>
                <a:lnTo>
                  <a:pt x="7359" y="678055"/>
                </a:lnTo>
                <a:lnTo>
                  <a:pt x="1788" y="631127"/>
                </a:lnTo>
                <a:lnTo>
                  <a:pt x="0" y="583142"/>
                </a:lnTo>
                <a:lnTo>
                  <a:pt x="2055" y="535583"/>
                </a:lnTo>
                <a:lnTo>
                  <a:pt x="7824" y="489077"/>
                </a:lnTo>
                <a:lnTo>
                  <a:pt x="17159" y="443770"/>
                </a:lnTo>
                <a:lnTo>
                  <a:pt x="29914" y="399811"/>
                </a:lnTo>
                <a:lnTo>
                  <a:pt x="45942" y="357346"/>
                </a:lnTo>
                <a:lnTo>
                  <a:pt x="65098" y="316524"/>
                </a:lnTo>
                <a:lnTo>
                  <a:pt x="87233" y="277491"/>
                </a:lnTo>
                <a:lnTo>
                  <a:pt x="112202" y="240395"/>
                </a:lnTo>
                <a:lnTo>
                  <a:pt x="139859" y="205383"/>
                </a:lnTo>
                <a:lnTo>
                  <a:pt x="170056" y="172604"/>
                </a:lnTo>
                <a:lnTo>
                  <a:pt x="202647" y="142203"/>
                </a:lnTo>
                <a:lnTo>
                  <a:pt x="237486" y="114330"/>
                </a:lnTo>
                <a:lnTo>
                  <a:pt x="274426" y="89131"/>
                </a:lnTo>
                <a:lnTo>
                  <a:pt x="313321" y="66753"/>
                </a:lnTo>
                <a:lnTo>
                  <a:pt x="354024" y="47345"/>
                </a:lnTo>
                <a:lnTo>
                  <a:pt x="396388" y="31053"/>
                </a:lnTo>
                <a:lnTo>
                  <a:pt x="440267" y="18025"/>
                </a:lnTo>
                <a:lnTo>
                  <a:pt x="485515" y="8408"/>
                </a:lnTo>
                <a:lnTo>
                  <a:pt x="531984" y="2351"/>
                </a:lnTo>
                <a:lnTo>
                  <a:pt x="579529" y="0"/>
                </a:ln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BD96F92D-04A6-8098-64B6-DFED18B14F4F}"/>
              </a:ext>
            </a:extLst>
          </p:cNvPr>
          <p:cNvSpPr/>
          <p:nvPr/>
        </p:nvSpPr>
        <p:spPr>
          <a:xfrm>
            <a:off x="8557200" y="4986502"/>
            <a:ext cx="691515" cy="422275"/>
          </a:xfrm>
          <a:custGeom>
            <a:avLst/>
            <a:gdLst/>
            <a:ahLst/>
            <a:cxnLst/>
            <a:rect l="l" t="t" r="r" b="b"/>
            <a:pathLst>
              <a:path w="691515" h="422275">
                <a:moveTo>
                  <a:pt x="691367" y="421957"/>
                </a:moveTo>
                <a:lnTo>
                  <a:pt x="0" y="0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bject 14">
            <a:extLst>
              <a:ext uri="{FF2B5EF4-FFF2-40B4-BE49-F238E27FC236}">
                <a16:creationId xmlns:a16="http://schemas.microsoft.com/office/drawing/2014/main" id="{99A814DD-7C47-362A-45FE-6C27C72C1D1B}"/>
              </a:ext>
            </a:extLst>
          </p:cNvPr>
          <p:cNvSpPr/>
          <p:nvPr/>
        </p:nvSpPr>
        <p:spPr>
          <a:xfrm>
            <a:off x="8557199" y="3879584"/>
            <a:ext cx="706120" cy="558800"/>
          </a:xfrm>
          <a:custGeom>
            <a:avLst/>
            <a:gdLst/>
            <a:ahLst/>
            <a:cxnLst/>
            <a:rect l="l" t="t" r="r" b="b"/>
            <a:pathLst>
              <a:path w="706120" h="558800">
                <a:moveTo>
                  <a:pt x="0" y="558295"/>
                </a:moveTo>
                <a:lnTo>
                  <a:pt x="705823" y="0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object 15">
            <a:extLst>
              <a:ext uri="{FF2B5EF4-FFF2-40B4-BE49-F238E27FC236}">
                <a16:creationId xmlns:a16="http://schemas.microsoft.com/office/drawing/2014/main" id="{F08FA387-AE0C-8B12-1678-1CD7BC253743}"/>
              </a:ext>
            </a:extLst>
          </p:cNvPr>
          <p:cNvSpPr/>
          <p:nvPr/>
        </p:nvSpPr>
        <p:spPr>
          <a:xfrm>
            <a:off x="8357279" y="4712192"/>
            <a:ext cx="927100" cy="0"/>
          </a:xfrm>
          <a:custGeom>
            <a:avLst/>
            <a:gdLst/>
            <a:ahLst/>
            <a:cxnLst/>
            <a:rect l="l" t="t" r="r" b="b"/>
            <a:pathLst>
              <a:path w="927100">
                <a:moveTo>
                  <a:pt x="0" y="0"/>
                </a:moveTo>
                <a:lnTo>
                  <a:pt x="926939" y="1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F2704E-7F2D-D993-D62E-5C780CBF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Roadmap</a:t>
            </a: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3AB410BC-1FA1-8B01-3F8F-733383295BBA}"/>
              </a:ext>
            </a:extLst>
          </p:cNvPr>
          <p:cNvSpPr/>
          <p:nvPr/>
        </p:nvSpPr>
        <p:spPr>
          <a:xfrm>
            <a:off x="7164453" y="2152803"/>
            <a:ext cx="438784" cy="438784"/>
          </a:xfrm>
          <a:custGeom>
            <a:avLst/>
            <a:gdLst/>
            <a:ahLst/>
            <a:cxnLst/>
            <a:rect l="l" t="t" r="r" b="b"/>
            <a:pathLst>
              <a:path w="438784" h="438785">
                <a:moveTo>
                  <a:pt x="0" y="219375"/>
                </a:moveTo>
                <a:lnTo>
                  <a:pt x="4456" y="175163"/>
                </a:lnTo>
                <a:lnTo>
                  <a:pt x="17239" y="133984"/>
                </a:lnTo>
                <a:lnTo>
                  <a:pt x="37465" y="96720"/>
                </a:lnTo>
                <a:lnTo>
                  <a:pt x="64253" y="64253"/>
                </a:lnTo>
                <a:lnTo>
                  <a:pt x="96720" y="37465"/>
                </a:lnTo>
                <a:lnTo>
                  <a:pt x="133984" y="17239"/>
                </a:lnTo>
                <a:lnTo>
                  <a:pt x="175163" y="4456"/>
                </a:lnTo>
                <a:lnTo>
                  <a:pt x="219375" y="0"/>
                </a:lnTo>
                <a:lnTo>
                  <a:pt x="263586" y="4456"/>
                </a:lnTo>
                <a:lnTo>
                  <a:pt x="304765" y="17239"/>
                </a:lnTo>
                <a:lnTo>
                  <a:pt x="342029" y="37465"/>
                </a:lnTo>
                <a:lnTo>
                  <a:pt x="374496" y="64253"/>
                </a:lnTo>
                <a:lnTo>
                  <a:pt x="401284" y="96720"/>
                </a:lnTo>
                <a:lnTo>
                  <a:pt x="421510" y="133984"/>
                </a:lnTo>
                <a:lnTo>
                  <a:pt x="434293" y="175163"/>
                </a:lnTo>
                <a:lnTo>
                  <a:pt x="438750" y="219375"/>
                </a:lnTo>
                <a:lnTo>
                  <a:pt x="434293" y="263586"/>
                </a:lnTo>
                <a:lnTo>
                  <a:pt x="421510" y="304765"/>
                </a:lnTo>
                <a:lnTo>
                  <a:pt x="401284" y="342029"/>
                </a:lnTo>
                <a:lnTo>
                  <a:pt x="374496" y="374496"/>
                </a:lnTo>
                <a:lnTo>
                  <a:pt x="342029" y="401284"/>
                </a:lnTo>
                <a:lnTo>
                  <a:pt x="304765" y="421510"/>
                </a:lnTo>
                <a:lnTo>
                  <a:pt x="263586" y="434293"/>
                </a:lnTo>
                <a:lnTo>
                  <a:pt x="219375" y="438750"/>
                </a:lnTo>
                <a:lnTo>
                  <a:pt x="175163" y="434293"/>
                </a:lnTo>
                <a:lnTo>
                  <a:pt x="133984" y="421510"/>
                </a:lnTo>
                <a:lnTo>
                  <a:pt x="96720" y="401284"/>
                </a:lnTo>
                <a:lnTo>
                  <a:pt x="64253" y="374496"/>
                </a:lnTo>
                <a:lnTo>
                  <a:pt x="37465" y="342029"/>
                </a:lnTo>
                <a:lnTo>
                  <a:pt x="17239" y="304765"/>
                </a:lnTo>
                <a:lnTo>
                  <a:pt x="4456" y="263586"/>
                </a:lnTo>
                <a:lnTo>
                  <a:pt x="0" y="219375"/>
                </a:lnTo>
                <a:close/>
              </a:path>
            </a:pathLst>
          </a:custGeom>
          <a:solidFill>
            <a:srgbClr val="FFFFFF"/>
          </a:solidFill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A4DF4B9F-CB55-06C9-E1B6-C1094937C3AB}"/>
              </a:ext>
            </a:extLst>
          </p:cNvPr>
          <p:cNvSpPr/>
          <p:nvPr/>
        </p:nvSpPr>
        <p:spPr>
          <a:xfrm>
            <a:off x="5368683" y="3322817"/>
            <a:ext cx="438784" cy="438784"/>
          </a:xfrm>
          <a:custGeom>
            <a:avLst/>
            <a:gdLst/>
            <a:ahLst/>
            <a:cxnLst/>
            <a:rect l="l" t="t" r="r" b="b"/>
            <a:pathLst>
              <a:path w="438785" h="438785">
                <a:moveTo>
                  <a:pt x="0" y="219375"/>
                </a:moveTo>
                <a:lnTo>
                  <a:pt x="4456" y="175163"/>
                </a:lnTo>
                <a:lnTo>
                  <a:pt x="17239" y="133984"/>
                </a:lnTo>
                <a:lnTo>
                  <a:pt x="37465" y="96720"/>
                </a:lnTo>
                <a:lnTo>
                  <a:pt x="64253" y="64253"/>
                </a:lnTo>
                <a:lnTo>
                  <a:pt x="96720" y="37465"/>
                </a:lnTo>
                <a:lnTo>
                  <a:pt x="133984" y="17239"/>
                </a:lnTo>
                <a:lnTo>
                  <a:pt x="175163" y="4456"/>
                </a:lnTo>
                <a:lnTo>
                  <a:pt x="219375" y="0"/>
                </a:lnTo>
                <a:lnTo>
                  <a:pt x="263586" y="4456"/>
                </a:lnTo>
                <a:lnTo>
                  <a:pt x="304765" y="17239"/>
                </a:lnTo>
                <a:lnTo>
                  <a:pt x="342029" y="37465"/>
                </a:lnTo>
                <a:lnTo>
                  <a:pt x="374496" y="64253"/>
                </a:lnTo>
                <a:lnTo>
                  <a:pt x="401284" y="96720"/>
                </a:lnTo>
                <a:lnTo>
                  <a:pt x="421510" y="133984"/>
                </a:lnTo>
                <a:lnTo>
                  <a:pt x="434293" y="175163"/>
                </a:lnTo>
                <a:lnTo>
                  <a:pt x="438750" y="219375"/>
                </a:lnTo>
                <a:lnTo>
                  <a:pt x="434293" y="263586"/>
                </a:lnTo>
                <a:lnTo>
                  <a:pt x="421510" y="304765"/>
                </a:lnTo>
                <a:lnTo>
                  <a:pt x="401284" y="342029"/>
                </a:lnTo>
                <a:lnTo>
                  <a:pt x="374496" y="374496"/>
                </a:lnTo>
                <a:lnTo>
                  <a:pt x="342029" y="401284"/>
                </a:lnTo>
                <a:lnTo>
                  <a:pt x="304765" y="421510"/>
                </a:lnTo>
                <a:lnTo>
                  <a:pt x="263586" y="434293"/>
                </a:lnTo>
                <a:lnTo>
                  <a:pt x="219375" y="438750"/>
                </a:lnTo>
                <a:lnTo>
                  <a:pt x="175163" y="434293"/>
                </a:lnTo>
                <a:lnTo>
                  <a:pt x="133984" y="421510"/>
                </a:lnTo>
                <a:lnTo>
                  <a:pt x="96720" y="401284"/>
                </a:lnTo>
                <a:lnTo>
                  <a:pt x="64253" y="374496"/>
                </a:lnTo>
                <a:lnTo>
                  <a:pt x="37465" y="342029"/>
                </a:lnTo>
                <a:lnTo>
                  <a:pt x="17239" y="304765"/>
                </a:lnTo>
                <a:lnTo>
                  <a:pt x="4456" y="263586"/>
                </a:lnTo>
                <a:lnTo>
                  <a:pt x="0" y="219375"/>
                </a:lnTo>
                <a:close/>
              </a:path>
            </a:pathLst>
          </a:custGeom>
          <a:solidFill>
            <a:srgbClr val="FFFFFF"/>
          </a:solidFill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76D9E463-25C3-D86C-7094-AC260477C951}"/>
              </a:ext>
            </a:extLst>
          </p:cNvPr>
          <p:cNvSpPr/>
          <p:nvPr/>
        </p:nvSpPr>
        <p:spPr>
          <a:xfrm>
            <a:off x="8046224" y="4475969"/>
            <a:ext cx="469392" cy="472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1342BF68-CA72-BAE3-6720-18948C10FB27}"/>
              </a:ext>
            </a:extLst>
          </p:cNvPr>
          <p:cNvSpPr txBox="1"/>
          <p:nvPr/>
        </p:nvSpPr>
        <p:spPr>
          <a:xfrm>
            <a:off x="2722194" y="2694793"/>
            <a:ext cx="1612265" cy="6489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67945" algn="ctr" defTabSz="914400" rtl="0" eaLnBrk="1" fontAlgn="auto" latinLnBrk="0" hangingPunct="1">
              <a:lnSpc>
                <a:spcPct val="1014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5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Understand Company &amp; Customer Problem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B2E71750-DC6A-B84C-2AB2-AB55432654E0}"/>
              </a:ext>
            </a:extLst>
          </p:cNvPr>
          <p:cNvSpPr txBox="1"/>
          <p:nvPr/>
        </p:nvSpPr>
        <p:spPr>
          <a:xfrm>
            <a:off x="2195837" y="4997184"/>
            <a:ext cx="11493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Start implementing!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Verdana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2245C38E-FE1F-FCC4-91C3-42BC6971EB45}"/>
              </a:ext>
            </a:extLst>
          </p:cNvPr>
          <p:cNvSpPr txBox="1"/>
          <p:nvPr/>
        </p:nvSpPr>
        <p:spPr>
          <a:xfrm>
            <a:off x="6575407" y="2694793"/>
            <a:ext cx="1612265" cy="43133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67945" algn="ctr" defTabSz="914400" rtl="0" eaLnBrk="1" fontAlgn="auto" latinLnBrk="0" hangingPunct="1">
              <a:lnSpc>
                <a:spcPct val="1014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Define customer Requirements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Verdana"/>
            </a:endParaRPr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4189721F-6597-DF4F-5E1D-2C1B4E69CDCE}"/>
              </a:ext>
            </a:extLst>
          </p:cNvPr>
          <p:cNvSpPr txBox="1"/>
          <p:nvPr/>
        </p:nvSpPr>
        <p:spPr>
          <a:xfrm>
            <a:off x="4921302" y="3854533"/>
            <a:ext cx="1328935" cy="43133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67945" algn="ctr" defTabSz="914400" rtl="0" eaLnBrk="1" fontAlgn="auto" latinLnBrk="0" hangingPunct="1">
              <a:lnSpc>
                <a:spcPct val="1014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Decide on Tech-Stack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Verdana"/>
            </a:endParaRP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2E7C36A2-1551-D44A-5EDA-D71EBBF9311C}"/>
              </a:ext>
            </a:extLst>
          </p:cNvPr>
          <p:cNvSpPr/>
          <p:nvPr/>
        </p:nvSpPr>
        <p:spPr>
          <a:xfrm>
            <a:off x="7857860" y="4325612"/>
            <a:ext cx="775970" cy="775970"/>
          </a:xfrm>
          <a:custGeom>
            <a:avLst/>
            <a:gdLst/>
            <a:ahLst/>
            <a:cxnLst/>
            <a:rect l="l" t="t" r="r" b="b"/>
            <a:pathLst>
              <a:path w="775970" h="775970">
                <a:moveTo>
                  <a:pt x="387935" y="0"/>
                </a:moveTo>
                <a:lnTo>
                  <a:pt x="339273" y="3022"/>
                </a:lnTo>
                <a:lnTo>
                  <a:pt x="292415" y="11847"/>
                </a:lnTo>
                <a:lnTo>
                  <a:pt x="247724" y="26112"/>
                </a:lnTo>
                <a:lnTo>
                  <a:pt x="205564" y="45452"/>
                </a:lnTo>
                <a:lnTo>
                  <a:pt x="166299" y="69505"/>
                </a:lnTo>
                <a:lnTo>
                  <a:pt x="130291" y="97906"/>
                </a:lnTo>
                <a:lnTo>
                  <a:pt x="97905" y="130292"/>
                </a:lnTo>
                <a:lnTo>
                  <a:pt x="69504" y="166299"/>
                </a:lnTo>
                <a:lnTo>
                  <a:pt x="45452" y="205565"/>
                </a:lnTo>
                <a:lnTo>
                  <a:pt x="26112" y="247725"/>
                </a:lnTo>
                <a:lnTo>
                  <a:pt x="11847" y="292415"/>
                </a:lnTo>
                <a:lnTo>
                  <a:pt x="3022" y="339273"/>
                </a:lnTo>
                <a:lnTo>
                  <a:pt x="0" y="387935"/>
                </a:lnTo>
                <a:lnTo>
                  <a:pt x="3022" y="436597"/>
                </a:lnTo>
                <a:lnTo>
                  <a:pt x="11847" y="483455"/>
                </a:lnTo>
                <a:lnTo>
                  <a:pt x="26112" y="528146"/>
                </a:lnTo>
                <a:lnTo>
                  <a:pt x="45452" y="570306"/>
                </a:lnTo>
                <a:lnTo>
                  <a:pt x="69504" y="609571"/>
                </a:lnTo>
                <a:lnTo>
                  <a:pt x="97905" y="645579"/>
                </a:lnTo>
                <a:lnTo>
                  <a:pt x="130291" y="677965"/>
                </a:lnTo>
                <a:lnTo>
                  <a:pt x="166299" y="706366"/>
                </a:lnTo>
                <a:lnTo>
                  <a:pt x="205564" y="730418"/>
                </a:lnTo>
                <a:lnTo>
                  <a:pt x="247724" y="749758"/>
                </a:lnTo>
                <a:lnTo>
                  <a:pt x="292415" y="764023"/>
                </a:lnTo>
                <a:lnTo>
                  <a:pt x="339273" y="772848"/>
                </a:lnTo>
                <a:lnTo>
                  <a:pt x="387935" y="775870"/>
                </a:lnTo>
                <a:lnTo>
                  <a:pt x="436597" y="772848"/>
                </a:lnTo>
                <a:lnTo>
                  <a:pt x="483455" y="764023"/>
                </a:lnTo>
                <a:lnTo>
                  <a:pt x="528145" y="749758"/>
                </a:lnTo>
                <a:lnTo>
                  <a:pt x="570305" y="730418"/>
                </a:lnTo>
                <a:lnTo>
                  <a:pt x="609571" y="706366"/>
                </a:lnTo>
                <a:lnTo>
                  <a:pt x="645578" y="677965"/>
                </a:lnTo>
                <a:lnTo>
                  <a:pt x="677964" y="645579"/>
                </a:lnTo>
                <a:lnTo>
                  <a:pt x="706365" y="609571"/>
                </a:lnTo>
                <a:lnTo>
                  <a:pt x="730418" y="570306"/>
                </a:lnTo>
                <a:lnTo>
                  <a:pt x="749758" y="528146"/>
                </a:lnTo>
                <a:lnTo>
                  <a:pt x="764022" y="483455"/>
                </a:lnTo>
                <a:lnTo>
                  <a:pt x="772848" y="436597"/>
                </a:lnTo>
                <a:lnTo>
                  <a:pt x="775870" y="387935"/>
                </a:lnTo>
                <a:lnTo>
                  <a:pt x="772848" y="339273"/>
                </a:lnTo>
                <a:lnTo>
                  <a:pt x="764022" y="292415"/>
                </a:lnTo>
                <a:lnTo>
                  <a:pt x="749758" y="247725"/>
                </a:lnTo>
                <a:lnTo>
                  <a:pt x="730418" y="205565"/>
                </a:lnTo>
                <a:lnTo>
                  <a:pt x="706365" y="166299"/>
                </a:lnTo>
                <a:lnTo>
                  <a:pt x="677964" y="130292"/>
                </a:lnTo>
                <a:lnTo>
                  <a:pt x="645578" y="97906"/>
                </a:lnTo>
                <a:lnTo>
                  <a:pt x="609571" y="69505"/>
                </a:lnTo>
                <a:lnTo>
                  <a:pt x="570305" y="45452"/>
                </a:lnTo>
                <a:lnTo>
                  <a:pt x="528145" y="26112"/>
                </a:lnTo>
                <a:lnTo>
                  <a:pt x="483455" y="11847"/>
                </a:lnTo>
                <a:lnTo>
                  <a:pt x="436597" y="3022"/>
                </a:lnTo>
                <a:lnTo>
                  <a:pt x="38793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57150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62CDD250-11A5-7D46-CE86-4FC49E5FEC9B}"/>
              </a:ext>
            </a:extLst>
          </p:cNvPr>
          <p:cNvSpPr txBox="1"/>
          <p:nvPr/>
        </p:nvSpPr>
        <p:spPr>
          <a:xfrm>
            <a:off x="7631729" y="5227022"/>
            <a:ext cx="1111885" cy="213713"/>
          </a:xfrm>
          <a:prstGeom prst="rect">
            <a:avLst/>
          </a:prstGeom>
          <a:noFill/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30480" algn="ctr" defTabSz="914400" rtl="0" eaLnBrk="1" fontAlgn="auto" latinLnBrk="0" hangingPunct="1">
              <a:lnSpc>
                <a:spcPct val="1014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Next Steps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Verdana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5AB84C75-7996-9DBE-3144-6119F8BE4476}"/>
              </a:ext>
            </a:extLst>
          </p:cNvPr>
          <p:cNvSpPr/>
          <p:nvPr/>
        </p:nvSpPr>
        <p:spPr>
          <a:xfrm>
            <a:off x="9176400" y="3393991"/>
            <a:ext cx="575945" cy="576580"/>
          </a:xfrm>
          <a:custGeom>
            <a:avLst/>
            <a:gdLst/>
            <a:ahLst/>
            <a:cxnLst/>
            <a:rect l="l" t="t" r="r" b="b"/>
            <a:pathLst>
              <a:path w="575945" h="576579">
                <a:moveTo>
                  <a:pt x="287943" y="0"/>
                </a:moveTo>
                <a:lnTo>
                  <a:pt x="241237" y="3769"/>
                </a:lnTo>
                <a:lnTo>
                  <a:pt x="196931" y="14682"/>
                </a:lnTo>
                <a:lnTo>
                  <a:pt x="155617" y="32146"/>
                </a:lnTo>
                <a:lnTo>
                  <a:pt x="117888" y="55567"/>
                </a:lnTo>
                <a:lnTo>
                  <a:pt x="84337" y="84353"/>
                </a:lnTo>
                <a:lnTo>
                  <a:pt x="55556" y="117910"/>
                </a:lnTo>
                <a:lnTo>
                  <a:pt x="32139" y="155647"/>
                </a:lnTo>
                <a:lnTo>
                  <a:pt x="14679" y="196969"/>
                </a:lnTo>
                <a:lnTo>
                  <a:pt x="3768" y="241285"/>
                </a:lnTo>
                <a:lnTo>
                  <a:pt x="0" y="288000"/>
                </a:lnTo>
                <a:lnTo>
                  <a:pt x="3768" y="334715"/>
                </a:lnTo>
                <a:lnTo>
                  <a:pt x="14679" y="379030"/>
                </a:lnTo>
                <a:lnTo>
                  <a:pt x="32139" y="420352"/>
                </a:lnTo>
                <a:lnTo>
                  <a:pt x="55556" y="458088"/>
                </a:lnTo>
                <a:lnTo>
                  <a:pt x="84337" y="491646"/>
                </a:lnTo>
                <a:lnTo>
                  <a:pt x="117888" y="520432"/>
                </a:lnTo>
                <a:lnTo>
                  <a:pt x="155617" y="543853"/>
                </a:lnTo>
                <a:lnTo>
                  <a:pt x="196931" y="561317"/>
                </a:lnTo>
                <a:lnTo>
                  <a:pt x="241237" y="572230"/>
                </a:lnTo>
                <a:lnTo>
                  <a:pt x="287943" y="575999"/>
                </a:lnTo>
                <a:lnTo>
                  <a:pt x="334649" y="572230"/>
                </a:lnTo>
                <a:lnTo>
                  <a:pt x="378955" y="561317"/>
                </a:lnTo>
                <a:lnTo>
                  <a:pt x="420270" y="543853"/>
                </a:lnTo>
                <a:lnTo>
                  <a:pt x="457999" y="520432"/>
                </a:lnTo>
                <a:lnTo>
                  <a:pt x="491550" y="491646"/>
                </a:lnTo>
                <a:lnTo>
                  <a:pt x="520331" y="458088"/>
                </a:lnTo>
                <a:lnTo>
                  <a:pt x="543747" y="420352"/>
                </a:lnTo>
                <a:lnTo>
                  <a:pt x="561208" y="379030"/>
                </a:lnTo>
                <a:lnTo>
                  <a:pt x="572119" y="334715"/>
                </a:lnTo>
                <a:lnTo>
                  <a:pt x="575887" y="288000"/>
                </a:lnTo>
                <a:lnTo>
                  <a:pt x="572119" y="241285"/>
                </a:lnTo>
                <a:lnTo>
                  <a:pt x="561208" y="196969"/>
                </a:lnTo>
                <a:lnTo>
                  <a:pt x="543747" y="155647"/>
                </a:lnTo>
                <a:lnTo>
                  <a:pt x="520331" y="117910"/>
                </a:lnTo>
                <a:lnTo>
                  <a:pt x="491550" y="84353"/>
                </a:lnTo>
                <a:lnTo>
                  <a:pt x="457999" y="55567"/>
                </a:lnTo>
                <a:lnTo>
                  <a:pt x="420270" y="32146"/>
                </a:lnTo>
                <a:lnTo>
                  <a:pt x="378955" y="14682"/>
                </a:lnTo>
                <a:lnTo>
                  <a:pt x="334649" y="3769"/>
                </a:lnTo>
                <a:lnTo>
                  <a:pt x="28794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D9C69EF1-1753-9549-844E-EE826ABE7FFA}"/>
              </a:ext>
            </a:extLst>
          </p:cNvPr>
          <p:cNvSpPr/>
          <p:nvPr/>
        </p:nvSpPr>
        <p:spPr>
          <a:xfrm>
            <a:off x="9176400" y="4337836"/>
            <a:ext cx="575945" cy="576580"/>
          </a:xfrm>
          <a:custGeom>
            <a:avLst/>
            <a:gdLst/>
            <a:ahLst/>
            <a:cxnLst/>
            <a:rect l="l" t="t" r="r" b="b"/>
            <a:pathLst>
              <a:path w="575945" h="576579">
                <a:moveTo>
                  <a:pt x="287943" y="0"/>
                </a:moveTo>
                <a:lnTo>
                  <a:pt x="241237" y="3769"/>
                </a:lnTo>
                <a:lnTo>
                  <a:pt x="196930" y="14682"/>
                </a:lnTo>
                <a:lnTo>
                  <a:pt x="155616" y="32145"/>
                </a:lnTo>
                <a:lnTo>
                  <a:pt x="117887" y="55567"/>
                </a:lnTo>
                <a:lnTo>
                  <a:pt x="84336" y="84353"/>
                </a:lnTo>
                <a:lnTo>
                  <a:pt x="55556" y="117910"/>
                </a:lnTo>
                <a:lnTo>
                  <a:pt x="32139" y="155647"/>
                </a:lnTo>
                <a:lnTo>
                  <a:pt x="14679" y="196969"/>
                </a:lnTo>
                <a:lnTo>
                  <a:pt x="3768" y="241284"/>
                </a:lnTo>
                <a:lnTo>
                  <a:pt x="0" y="287999"/>
                </a:lnTo>
                <a:lnTo>
                  <a:pt x="3768" y="334714"/>
                </a:lnTo>
                <a:lnTo>
                  <a:pt x="14679" y="379029"/>
                </a:lnTo>
                <a:lnTo>
                  <a:pt x="32139" y="420352"/>
                </a:lnTo>
                <a:lnTo>
                  <a:pt x="55556" y="458088"/>
                </a:lnTo>
                <a:lnTo>
                  <a:pt x="84336" y="491646"/>
                </a:lnTo>
                <a:lnTo>
                  <a:pt x="117887" y="520432"/>
                </a:lnTo>
                <a:lnTo>
                  <a:pt x="155616" y="543853"/>
                </a:lnTo>
                <a:lnTo>
                  <a:pt x="196930" y="561317"/>
                </a:lnTo>
                <a:lnTo>
                  <a:pt x="241237" y="572230"/>
                </a:lnTo>
                <a:lnTo>
                  <a:pt x="287943" y="575999"/>
                </a:lnTo>
                <a:lnTo>
                  <a:pt x="334649" y="572230"/>
                </a:lnTo>
                <a:lnTo>
                  <a:pt x="378955" y="561317"/>
                </a:lnTo>
                <a:lnTo>
                  <a:pt x="420270" y="543853"/>
                </a:lnTo>
                <a:lnTo>
                  <a:pt x="457999" y="520432"/>
                </a:lnTo>
                <a:lnTo>
                  <a:pt x="491550" y="491646"/>
                </a:lnTo>
                <a:lnTo>
                  <a:pt x="520331" y="458088"/>
                </a:lnTo>
                <a:lnTo>
                  <a:pt x="543747" y="420352"/>
                </a:lnTo>
                <a:lnTo>
                  <a:pt x="561208" y="379029"/>
                </a:lnTo>
                <a:lnTo>
                  <a:pt x="572119" y="334714"/>
                </a:lnTo>
                <a:lnTo>
                  <a:pt x="575887" y="287999"/>
                </a:lnTo>
                <a:lnTo>
                  <a:pt x="572119" y="241284"/>
                </a:lnTo>
                <a:lnTo>
                  <a:pt x="561208" y="196969"/>
                </a:lnTo>
                <a:lnTo>
                  <a:pt x="543747" y="155647"/>
                </a:lnTo>
                <a:lnTo>
                  <a:pt x="520331" y="117910"/>
                </a:lnTo>
                <a:lnTo>
                  <a:pt x="491550" y="84353"/>
                </a:lnTo>
                <a:lnTo>
                  <a:pt x="457999" y="55567"/>
                </a:lnTo>
                <a:lnTo>
                  <a:pt x="420270" y="32145"/>
                </a:lnTo>
                <a:lnTo>
                  <a:pt x="378955" y="14682"/>
                </a:lnTo>
                <a:lnTo>
                  <a:pt x="334649" y="3769"/>
                </a:lnTo>
                <a:lnTo>
                  <a:pt x="28794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5BF29C50-2C8D-491E-7F3A-DF1491290A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7994" y="3505902"/>
            <a:ext cx="352758" cy="352758"/>
          </a:xfrm>
          <a:prstGeom prst="rect">
            <a:avLst/>
          </a:prstGeom>
        </p:spPr>
      </p:pic>
      <p:sp>
        <p:nvSpPr>
          <p:cNvPr id="39" name="object 42">
            <a:extLst>
              <a:ext uri="{FF2B5EF4-FFF2-40B4-BE49-F238E27FC236}">
                <a16:creationId xmlns:a16="http://schemas.microsoft.com/office/drawing/2014/main" id="{9C74BECA-F3E7-8BD3-7917-CDB6D5FD5812}"/>
              </a:ext>
            </a:extLst>
          </p:cNvPr>
          <p:cNvSpPr>
            <a:spLocks noChangeAspect="1"/>
          </p:cNvSpPr>
          <p:nvPr/>
        </p:nvSpPr>
        <p:spPr>
          <a:xfrm>
            <a:off x="9248715" y="5369386"/>
            <a:ext cx="435569" cy="435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object 43">
            <a:extLst>
              <a:ext uri="{FF2B5EF4-FFF2-40B4-BE49-F238E27FC236}">
                <a16:creationId xmlns:a16="http://schemas.microsoft.com/office/drawing/2014/main" id="{0C5B8B05-4807-130E-8285-FDFC2C2E1276}"/>
              </a:ext>
            </a:extLst>
          </p:cNvPr>
          <p:cNvSpPr txBox="1"/>
          <p:nvPr/>
        </p:nvSpPr>
        <p:spPr>
          <a:xfrm>
            <a:off x="9889170" y="4323415"/>
            <a:ext cx="2119053" cy="605422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0" marR="5080" lvl="0" indent="0" algn="l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359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Conduct comprehensive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tests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validate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functionality</a:t>
            </a:r>
          </a:p>
        </p:txBody>
      </p:sp>
      <p:sp>
        <p:nvSpPr>
          <p:cNvPr id="41" name="object 44">
            <a:extLst>
              <a:ext uri="{FF2B5EF4-FFF2-40B4-BE49-F238E27FC236}">
                <a16:creationId xmlns:a16="http://schemas.microsoft.com/office/drawing/2014/main" id="{690FA017-2C4F-6049-7BF0-2CEC7B3D012B}"/>
              </a:ext>
            </a:extLst>
          </p:cNvPr>
          <p:cNvSpPr txBox="1"/>
          <p:nvPr/>
        </p:nvSpPr>
        <p:spPr>
          <a:xfrm>
            <a:off x="9889171" y="3478123"/>
            <a:ext cx="2027271" cy="40831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0" marR="5080" lvl="0" indent="0" algn="l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359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Implement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backend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connections to frontend</a:t>
            </a:r>
          </a:p>
        </p:txBody>
      </p:sp>
      <p:sp>
        <p:nvSpPr>
          <p:cNvPr id="42" name="object 45">
            <a:extLst>
              <a:ext uri="{FF2B5EF4-FFF2-40B4-BE49-F238E27FC236}">
                <a16:creationId xmlns:a16="http://schemas.microsoft.com/office/drawing/2014/main" id="{84547368-BB32-FB1F-6B03-B297E28A8AEC}"/>
              </a:ext>
            </a:extLst>
          </p:cNvPr>
          <p:cNvSpPr txBox="1"/>
          <p:nvPr/>
        </p:nvSpPr>
        <p:spPr>
          <a:xfrm>
            <a:off x="9889171" y="5363460"/>
            <a:ext cx="1925418" cy="411523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0" marR="5080" lvl="0" indent="0" algn="l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359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Roll-out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MVP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implement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Feedback</a:t>
            </a:r>
          </a:p>
        </p:txBody>
      </p:sp>
      <p:sp>
        <p:nvSpPr>
          <p:cNvPr id="43" name="object 34">
            <a:extLst>
              <a:ext uri="{FF2B5EF4-FFF2-40B4-BE49-F238E27FC236}">
                <a16:creationId xmlns:a16="http://schemas.microsoft.com/office/drawing/2014/main" id="{91C8AE15-B10C-EF2C-3AC2-C313C3F7381E}"/>
              </a:ext>
            </a:extLst>
          </p:cNvPr>
          <p:cNvSpPr/>
          <p:nvPr/>
        </p:nvSpPr>
        <p:spPr>
          <a:xfrm>
            <a:off x="9176039" y="5280931"/>
            <a:ext cx="575945" cy="576580"/>
          </a:xfrm>
          <a:custGeom>
            <a:avLst/>
            <a:gdLst/>
            <a:ahLst/>
            <a:cxnLst/>
            <a:rect l="l" t="t" r="r" b="b"/>
            <a:pathLst>
              <a:path w="575945" h="576579">
                <a:moveTo>
                  <a:pt x="287944" y="0"/>
                </a:moveTo>
                <a:lnTo>
                  <a:pt x="241238" y="3769"/>
                </a:lnTo>
                <a:lnTo>
                  <a:pt x="196932" y="14682"/>
                </a:lnTo>
                <a:lnTo>
                  <a:pt x="155617" y="32145"/>
                </a:lnTo>
                <a:lnTo>
                  <a:pt x="117888" y="55567"/>
                </a:lnTo>
                <a:lnTo>
                  <a:pt x="84337" y="84353"/>
                </a:lnTo>
                <a:lnTo>
                  <a:pt x="55556" y="117910"/>
                </a:lnTo>
                <a:lnTo>
                  <a:pt x="32139" y="155647"/>
                </a:lnTo>
                <a:lnTo>
                  <a:pt x="14679" y="196969"/>
                </a:lnTo>
                <a:lnTo>
                  <a:pt x="3768" y="241284"/>
                </a:lnTo>
                <a:lnTo>
                  <a:pt x="0" y="287999"/>
                </a:lnTo>
                <a:lnTo>
                  <a:pt x="3768" y="334714"/>
                </a:lnTo>
                <a:lnTo>
                  <a:pt x="14679" y="379029"/>
                </a:lnTo>
                <a:lnTo>
                  <a:pt x="32139" y="420351"/>
                </a:lnTo>
                <a:lnTo>
                  <a:pt x="55556" y="458088"/>
                </a:lnTo>
                <a:lnTo>
                  <a:pt x="84337" y="491646"/>
                </a:lnTo>
                <a:lnTo>
                  <a:pt x="117888" y="520432"/>
                </a:lnTo>
                <a:lnTo>
                  <a:pt x="155617" y="543853"/>
                </a:lnTo>
                <a:lnTo>
                  <a:pt x="196932" y="561316"/>
                </a:lnTo>
                <a:lnTo>
                  <a:pt x="241238" y="572229"/>
                </a:lnTo>
                <a:lnTo>
                  <a:pt x="287944" y="575999"/>
                </a:lnTo>
                <a:lnTo>
                  <a:pt x="334650" y="572229"/>
                </a:lnTo>
                <a:lnTo>
                  <a:pt x="378956" y="561316"/>
                </a:lnTo>
                <a:lnTo>
                  <a:pt x="420271" y="543853"/>
                </a:lnTo>
                <a:lnTo>
                  <a:pt x="458000" y="520432"/>
                </a:lnTo>
                <a:lnTo>
                  <a:pt x="491551" y="491646"/>
                </a:lnTo>
                <a:lnTo>
                  <a:pt x="520331" y="458088"/>
                </a:lnTo>
                <a:lnTo>
                  <a:pt x="543748" y="420351"/>
                </a:lnTo>
                <a:lnTo>
                  <a:pt x="561208" y="379029"/>
                </a:lnTo>
                <a:lnTo>
                  <a:pt x="572119" y="334714"/>
                </a:lnTo>
                <a:lnTo>
                  <a:pt x="575887" y="287999"/>
                </a:lnTo>
                <a:lnTo>
                  <a:pt x="572119" y="241284"/>
                </a:lnTo>
                <a:lnTo>
                  <a:pt x="561208" y="196969"/>
                </a:lnTo>
                <a:lnTo>
                  <a:pt x="543748" y="155647"/>
                </a:lnTo>
                <a:lnTo>
                  <a:pt x="520331" y="117910"/>
                </a:lnTo>
                <a:lnTo>
                  <a:pt x="491551" y="84353"/>
                </a:lnTo>
                <a:lnTo>
                  <a:pt x="458000" y="55567"/>
                </a:lnTo>
                <a:lnTo>
                  <a:pt x="420271" y="32145"/>
                </a:lnTo>
                <a:lnTo>
                  <a:pt x="378956" y="14682"/>
                </a:lnTo>
                <a:lnTo>
                  <a:pt x="334650" y="3769"/>
                </a:lnTo>
                <a:lnTo>
                  <a:pt x="28794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D953A26A-42A3-CC8F-5BDD-16480DCD53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4827" y="2618478"/>
            <a:ext cx="583565" cy="583565"/>
          </a:xfrm>
          <a:prstGeom prst="rect">
            <a:avLst/>
          </a:prstGeom>
        </p:spPr>
      </p:pic>
      <p:sp>
        <p:nvSpPr>
          <p:cNvPr id="44" name="object 42">
            <a:extLst>
              <a:ext uri="{FF2B5EF4-FFF2-40B4-BE49-F238E27FC236}">
                <a16:creationId xmlns:a16="http://schemas.microsoft.com/office/drawing/2014/main" id="{D9270C28-3C4C-2F3F-B2D7-F2D1A3AA0300}"/>
              </a:ext>
            </a:extLst>
          </p:cNvPr>
          <p:cNvSpPr>
            <a:spLocks noChangeAspect="1"/>
          </p:cNvSpPr>
          <p:nvPr/>
        </p:nvSpPr>
        <p:spPr>
          <a:xfrm>
            <a:off x="9266050" y="5371221"/>
            <a:ext cx="395923" cy="396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7D448FBA-23BE-77E0-3F85-BEE040BADA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36544" y="1494854"/>
            <a:ext cx="583565" cy="583565"/>
          </a:xfrm>
          <a:prstGeom prst="rect">
            <a:avLst/>
          </a:prstGeom>
        </p:spPr>
      </p:pic>
      <p:pic>
        <p:nvPicPr>
          <p:cNvPr id="55" name="Inhaltsplatzhalter 54">
            <a:extLst>
              <a:ext uri="{FF2B5EF4-FFF2-40B4-BE49-F238E27FC236}">
                <a16:creationId xmlns:a16="http://schemas.microsoft.com/office/drawing/2014/main" id="{F28330B4-4A55-F458-CE86-40DC184C2F0C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83861" y="3807171"/>
            <a:ext cx="583564" cy="583564"/>
          </a:xfrm>
        </p:spPr>
      </p:pic>
      <p:pic>
        <p:nvPicPr>
          <p:cNvPr id="49" name="Inhaltsplatzhalter 78">
            <a:extLst>
              <a:ext uri="{FF2B5EF4-FFF2-40B4-BE49-F238E27FC236}">
                <a16:creationId xmlns:a16="http://schemas.microsoft.com/office/drawing/2014/main" id="{3CA6645D-9A92-FE18-EB03-2F69FCFE2C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90563" y="4438384"/>
            <a:ext cx="558800" cy="558800"/>
          </a:xfrm>
          <a:prstGeom prst="rect">
            <a:avLst/>
          </a:prstGeom>
        </p:spPr>
      </p:pic>
      <p:sp>
        <p:nvSpPr>
          <p:cNvPr id="21" name="object 21">
            <a:extLst>
              <a:ext uri="{FF2B5EF4-FFF2-40B4-BE49-F238E27FC236}">
                <a16:creationId xmlns:a16="http://schemas.microsoft.com/office/drawing/2014/main" id="{A03D9DD0-6273-FC75-17ED-F47715A0EBC7}"/>
              </a:ext>
            </a:extLst>
          </p:cNvPr>
          <p:cNvSpPr/>
          <p:nvPr/>
        </p:nvSpPr>
        <p:spPr>
          <a:xfrm>
            <a:off x="2551120" y="4492817"/>
            <a:ext cx="438784" cy="438784"/>
          </a:xfrm>
          <a:custGeom>
            <a:avLst/>
            <a:gdLst/>
            <a:ahLst/>
            <a:cxnLst/>
            <a:rect l="l" t="t" r="r" b="b"/>
            <a:pathLst>
              <a:path w="438785" h="438785">
                <a:moveTo>
                  <a:pt x="0" y="219375"/>
                </a:moveTo>
                <a:lnTo>
                  <a:pt x="4456" y="175163"/>
                </a:lnTo>
                <a:lnTo>
                  <a:pt x="17239" y="133984"/>
                </a:lnTo>
                <a:lnTo>
                  <a:pt x="37465" y="96720"/>
                </a:lnTo>
                <a:lnTo>
                  <a:pt x="64253" y="64253"/>
                </a:lnTo>
                <a:lnTo>
                  <a:pt x="96720" y="37465"/>
                </a:lnTo>
                <a:lnTo>
                  <a:pt x="133984" y="17239"/>
                </a:lnTo>
                <a:lnTo>
                  <a:pt x="175163" y="4456"/>
                </a:lnTo>
                <a:lnTo>
                  <a:pt x="219375" y="0"/>
                </a:lnTo>
                <a:lnTo>
                  <a:pt x="263586" y="4456"/>
                </a:lnTo>
                <a:lnTo>
                  <a:pt x="304765" y="17239"/>
                </a:lnTo>
                <a:lnTo>
                  <a:pt x="342029" y="37465"/>
                </a:lnTo>
                <a:lnTo>
                  <a:pt x="374496" y="64253"/>
                </a:lnTo>
                <a:lnTo>
                  <a:pt x="401284" y="96720"/>
                </a:lnTo>
                <a:lnTo>
                  <a:pt x="421510" y="133984"/>
                </a:lnTo>
                <a:lnTo>
                  <a:pt x="434293" y="175163"/>
                </a:lnTo>
                <a:lnTo>
                  <a:pt x="438750" y="219375"/>
                </a:lnTo>
                <a:lnTo>
                  <a:pt x="434293" y="263586"/>
                </a:lnTo>
                <a:lnTo>
                  <a:pt x="421510" y="304765"/>
                </a:lnTo>
                <a:lnTo>
                  <a:pt x="401284" y="342029"/>
                </a:lnTo>
                <a:lnTo>
                  <a:pt x="374496" y="374496"/>
                </a:lnTo>
                <a:lnTo>
                  <a:pt x="342029" y="401284"/>
                </a:lnTo>
                <a:lnTo>
                  <a:pt x="304765" y="421510"/>
                </a:lnTo>
                <a:lnTo>
                  <a:pt x="263586" y="434293"/>
                </a:lnTo>
                <a:lnTo>
                  <a:pt x="219375" y="438750"/>
                </a:lnTo>
                <a:lnTo>
                  <a:pt x="175163" y="434293"/>
                </a:lnTo>
                <a:lnTo>
                  <a:pt x="133984" y="421510"/>
                </a:lnTo>
                <a:lnTo>
                  <a:pt x="96720" y="401284"/>
                </a:lnTo>
                <a:lnTo>
                  <a:pt x="64253" y="374496"/>
                </a:lnTo>
                <a:lnTo>
                  <a:pt x="37465" y="342029"/>
                </a:lnTo>
                <a:lnTo>
                  <a:pt x="17239" y="304765"/>
                </a:lnTo>
                <a:lnTo>
                  <a:pt x="4456" y="263586"/>
                </a:lnTo>
                <a:lnTo>
                  <a:pt x="0" y="219375"/>
                </a:lnTo>
                <a:close/>
              </a:path>
            </a:pathLst>
          </a:custGeom>
          <a:solidFill>
            <a:srgbClr val="FFFFFF"/>
          </a:solidFill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</a:t>
            </a: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7C0AA547-BD7E-175E-2D8A-0FCA0BF21D39}"/>
              </a:ext>
            </a:extLst>
          </p:cNvPr>
          <p:cNvSpPr/>
          <p:nvPr/>
        </p:nvSpPr>
        <p:spPr>
          <a:xfrm>
            <a:off x="3308934" y="2152803"/>
            <a:ext cx="438784" cy="438784"/>
          </a:xfrm>
          <a:custGeom>
            <a:avLst/>
            <a:gdLst/>
            <a:ahLst/>
            <a:cxnLst/>
            <a:rect l="l" t="t" r="r" b="b"/>
            <a:pathLst>
              <a:path w="438785" h="438785">
                <a:moveTo>
                  <a:pt x="219374" y="0"/>
                </a:moveTo>
                <a:lnTo>
                  <a:pt x="175163" y="4456"/>
                </a:lnTo>
                <a:lnTo>
                  <a:pt x="133984" y="17239"/>
                </a:lnTo>
                <a:lnTo>
                  <a:pt x="96720" y="37465"/>
                </a:lnTo>
                <a:lnTo>
                  <a:pt x="64253" y="64253"/>
                </a:lnTo>
                <a:lnTo>
                  <a:pt x="37465" y="96719"/>
                </a:lnTo>
                <a:lnTo>
                  <a:pt x="17239" y="133983"/>
                </a:lnTo>
                <a:lnTo>
                  <a:pt x="4456" y="175162"/>
                </a:lnTo>
                <a:lnTo>
                  <a:pt x="0" y="219374"/>
                </a:lnTo>
                <a:lnTo>
                  <a:pt x="4456" y="263586"/>
                </a:lnTo>
                <a:lnTo>
                  <a:pt x="17239" y="304765"/>
                </a:lnTo>
                <a:lnTo>
                  <a:pt x="37465" y="342029"/>
                </a:lnTo>
                <a:lnTo>
                  <a:pt x="64253" y="374496"/>
                </a:lnTo>
                <a:lnTo>
                  <a:pt x="96720" y="401283"/>
                </a:lnTo>
                <a:lnTo>
                  <a:pt x="133984" y="421509"/>
                </a:lnTo>
                <a:lnTo>
                  <a:pt x="175163" y="434292"/>
                </a:lnTo>
                <a:lnTo>
                  <a:pt x="219374" y="438749"/>
                </a:lnTo>
                <a:lnTo>
                  <a:pt x="263586" y="434292"/>
                </a:lnTo>
                <a:lnTo>
                  <a:pt x="304765" y="421509"/>
                </a:lnTo>
                <a:lnTo>
                  <a:pt x="342029" y="401283"/>
                </a:lnTo>
                <a:lnTo>
                  <a:pt x="374496" y="374496"/>
                </a:lnTo>
                <a:lnTo>
                  <a:pt x="401283" y="342029"/>
                </a:lnTo>
                <a:lnTo>
                  <a:pt x="421509" y="304765"/>
                </a:lnTo>
                <a:lnTo>
                  <a:pt x="434292" y="263586"/>
                </a:lnTo>
                <a:lnTo>
                  <a:pt x="438749" y="219374"/>
                </a:lnTo>
                <a:lnTo>
                  <a:pt x="434292" y="175162"/>
                </a:lnTo>
                <a:lnTo>
                  <a:pt x="421509" y="133983"/>
                </a:lnTo>
                <a:lnTo>
                  <a:pt x="401283" y="96719"/>
                </a:lnTo>
                <a:lnTo>
                  <a:pt x="374496" y="64253"/>
                </a:lnTo>
                <a:lnTo>
                  <a:pt x="342029" y="37465"/>
                </a:lnTo>
                <a:lnTo>
                  <a:pt x="304765" y="17239"/>
                </a:lnTo>
                <a:lnTo>
                  <a:pt x="263586" y="4456"/>
                </a:lnTo>
                <a:lnTo>
                  <a:pt x="219374" y="0"/>
                </a:lnTo>
                <a:close/>
              </a:path>
            </a:pathLst>
          </a:custGeom>
          <a:solidFill>
            <a:srgbClr val="FFFFFF"/>
          </a:solidFill>
          <a:ln w="57150">
            <a:solidFill>
              <a:schemeClr val="bg2"/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38" name="object 41">
            <a:extLst>
              <a:ext uri="{FF2B5EF4-FFF2-40B4-BE49-F238E27FC236}">
                <a16:creationId xmlns:a16="http://schemas.microsoft.com/office/drawing/2014/main" id="{D8606859-31D5-E9B0-F1AD-C6E016D1FE0E}"/>
              </a:ext>
            </a:extLst>
          </p:cNvPr>
          <p:cNvSpPr>
            <a:spLocks noChangeAspect="1"/>
          </p:cNvSpPr>
          <p:nvPr/>
        </p:nvSpPr>
        <p:spPr>
          <a:xfrm>
            <a:off x="6213878" y="884417"/>
            <a:ext cx="395920" cy="3960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9B30BDB2-F3DE-0F51-C113-D44B0D1F6E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87994" y="4449747"/>
            <a:ext cx="352758" cy="35275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136B1E0-1D50-12B6-2AC9-951806CE97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62902" y="1465693"/>
            <a:ext cx="641887" cy="641887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65B3C680-6623-6671-0D6D-636B98A7A71D}"/>
              </a:ext>
            </a:extLst>
          </p:cNvPr>
          <p:cNvGrpSpPr/>
          <p:nvPr/>
        </p:nvGrpSpPr>
        <p:grpSpPr>
          <a:xfrm>
            <a:off x="621413" y="2164233"/>
            <a:ext cx="1572597" cy="415924"/>
            <a:chOff x="623240" y="2116359"/>
            <a:chExt cx="1572597" cy="415924"/>
          </a:xfrm>
          <a:solidFill>
            <a:schemeClr val="bg1"/>
          </a:solidFill>
        </p:grpSpPr>
        <p:sp>
          <p:nvSpPr>
            <p:cNvPr id="45" name="Abgerundetes Rechteck 44">
              <a:extLst>
                <a:ext uri="{FF2B5EF4-FFF2-40B4-BE49-F238E27FC236}">
                  <a16:creationId xmlns:a16="http://schemas.microsoft.com/office/drawing/2014/main" id="{F3E2C3DB-8D1A-B1B3-A366-86EC3BF87D59}"/>
                </a:ext>
              </a:extLst>
            </p:cNvPr>
            <p:cNvSpPr/>
            <p:nvPr/>
          </p:nvSpPr>
          <p:spPr>
            <a:xfrm>
              <a:off x="623240" y="2116359"/>
              <a:ext cx="1572597" cy="415924"/>
            </a:xfrm>
            <a:prstGeom prst="roundRect">
              <a:avLst>
                <a:gd name="adj" fmla="val 11176"/>
              </a:avLst>
            </a:prstGeom>
            <a:grpFill/>
            <a:ln w="57150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45D43C1D-A78F-6E31-2FFD-411F49FBA067}"/>
                </a:ext>
              </a:extLst>
            </p:cNvPr>
            <p:cNvSpPr txBox="1"/>
            <p:nvPr/>
          </p:nvSpPr>
          <p:spPr>
            <a:xfrm>
              <a:off x="657847" y="2180248"/>
              <a:ext cx="1503384" cy="288147"/>
            </a:xfrm>
            <a:prstGeom prst="rect">
              <a:avLst/>
            </a:prstGeom>
            <a:grp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29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Initial Situation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1275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32ABE36C-3C3F-E863-AF0B-2A0BE1544B9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ABE36C-3C3F-E863-AF0B-2A0BE1544B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6CE98E66-0A3C-CFB1-960F-2C1533D1A22A}"/>
              </a:ext>
            </a:extLst>
          </p:cNvPr>
          <p:cNvSpPr/>
          <p:nvPr/>
        </p:nvSpPr>
        <p:spPr>
          <a:xfrm>
            <a:off x="4448137" y="1953095"/>
            <a:ext cx="7478042" cy="104483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4000" tIns="144000" rIns="216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A0E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Fast Growing IT Company</a:t>
            </a:r>
            <a:b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A0E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itestra </a:t>
            </a: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specializes in agile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software engineering</a:t>
            </a: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delivering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custom software </a:t>
            </a: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systems for digital businesses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F2BBD4F5-2248-8520-62FF-917CA5728F1F}"/>
              </a:ext>
            </a:extLst>
          </p:cNvPr>
          <p:cNvSpPr/>
          <p:nvPr/>
        </p:nvSpPr>
        <p:spPr>
          <a:xfrm>
            <a:off x="257503" y="1863926"/>
            <a:ext cx="1831070" cy="115356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9645AD5-D7C4-32F8-A257-A7EEB2E7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de-DE" noProof="1">
                <a:latin typeface="Arial"/>
                <a:cs typeface="Arial"/>
              </a:rPr>
              <a:t>Itestras key challenge is efficiently managing project staffings across multiple locations while ensuring optimal employee allocation</a:t>
            </a:r>
            <a:endParaRPr lang="de-DE" noProof="1"/>
          </a:p>
        </p:txBody>
      </p:sp>
      <p:pic>
        <p:nvPicPr>
          <p:cNvPr id="21" name="Inhaltsplatzhalter 20" descr="Ein Bild, das Schrift, Grafiken, Text, Grafikdesign enthält.&#10;&#10;Automatisch generierte Beschreibung">
            <a:extLst>
              <a:ext uri="{FF2B5EF4-FFF2-40B4-BE49-F238E27FC236}">
                <a16:creationId xmlns:a16="http://schemas.microsoft.com/office/drawing/2014/main" id="{566CE563-46FD-7006-82CB-CAB0667B3693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7" y="2248890"/>
            <a:ext cx="1474402" cy="556379"/>
          </a:xfrm>
        </p:spPr>
      </p:pic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0D6C7BFB-73CA-4630-00D7-DA3E2D1E4C86}"/>
              </a:ext>
            </a:extLst>
          </p:cNvPr>
          <p:cNvSpPr/>
          <p:nvPr/>
        </p:nvSpPr>
        <p:spPr>
          <a:xfrm>
            <a:off x="2198857" y="1923520"/>
            <a:ext cx="2105388" cy="5278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1999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A0E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150 employees</a:t>
            </a:r>
          </a:p>
        </p:txBody>
      </p:sp>
      <p:sp>
        <p:nvSpPr>
          <p:cNvPr id="38" name="Textplatzhalter 5">
            <a:extLst>
              <a:ext uri="{FF2B5EF4-FFF2-40B4-BE49-F238E27FC236}">
                <a16:creationId xmlns:a16="http://schemas.microsoft.com/office/drawing/2014/main" id="{6E44DF2B-584C-8895-9CB3-B8C299A29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503" y="1502414"/>
            <a:ext cx="11676994" cy="215444"/>
          </a:xfrm>
        </p:spPr>
        <p:txBody>
          <a:bodyPr/>
          <a:lstStyle/>
          <a:p>
            <a:pPr marL="0" indent="0" algn="ctr">
              <a:buNone/>
            </a:pPr>
            <a:r>
              <a:rPr lang="de-DE" b="1" noProof="1">
                <a:solidFill>
                  <a:schemeClr val="bg2"/>
                </a:solidFill>
                <a:latin typeface="+mn-lt"/>
              </a:rPr>
              <a:t>ABOUT THE COMPANY</a:t>
            </a:r>
          </a:p>
        </p:txBody>
      </p: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BDD337E8-45C1-A2AE-EC7C-371F9EC64E3F}"/>
              </a:ext>
            </a:extLst>
          </p:cNvPr>
          <p:cNvCxnSpPr>
            <a:cxnSpLocks/>
          </p:cNvCxnSpPr>
          <p:nvPr/>
        </p:nvCxnSpPr>
        <p:spPr>
          <a:xfrm>
            <a:off x="257503" y="1746616"/>
            <a:ext cx="11676994" cy="0"/>
          </a:xfrm>
          <a:prstGeom prst="line">
            <a:avLst/>
          </a:prstGeom>
          <a:ln w="15875">
            <a:solidFill>
              <a:srgbClr val="006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94DB60A-6FE4-744C-BC36-80D8F2BA8821}"/>
              </a:ext>
            </a:extLst>
          </p:cNvPr>
          <p:cNvGrpSpPr/>
          <p:nvPr/>
        </p:nvGrpSpPr>
        <p:grpSpPr>
          <a:xfrm>
            <a:off x="257503" y="3645030"/>
            <a:ext cx="11676994" cy="2140175"/>
            <a:chOff x="257503" y="3431952"/>
            <a:chExt cx="11676994" cy="2140175"/>
          </a:xfrm>
        </p:grpSpPr>
        <p:sp>
          <p:nvSpPr>
            <p:cNvPr id="73" name="Abgerundetes Rechteck 72">
              <a:extLst>
                <a:ext uri="{FF2B5EF4-FFF2-40B4-BE49-F238E27FC236}">
                  <a16:creationId xmlns:a16="http://schemas.microsoft.com/office/drawing/2014/main" id="{4761411C-2DA9-DFFD-BC07-015108A7A592}"/>
                </a:ext>
              </a:extLst>
            </p:cNvPr>
            <p:cNvSpPr/>
            <p:nvPr/>
          </p:nvSpPr>
          <p:spPr>
            <a:xfrm>
              <a:off x="8143054" y="3967032"/>
              <a:ext cx="3783125" cy="1605093"/>
            </a:xfrm>
            <a:prstGeom prst="roundRect">
              <a:avLst>
                <a:gd name="adj" fmla="val 15393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  <a:prstDash val="dash"/>
            </a:ln>
            <a:effectLst>
              <a:outerShdw blurRad="50800" dist="254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396000" rIns="18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35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The current staffing approach is </a:t>
              </a:r>
              <a:r>
                <a:rPr kumimoji="0" lang="de-DE" sz="1350" b="1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not scalable</a:t>
              </a:r>
              <a:r>
                <a:rPr kumimoji="0" lang="de-DE" sz="135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, risking inefficiencies and dissatisfaction </a:t>
              </a:r>
              <a:r>
                <a:rPr kumimoji="0" lang="de-DE" sz="1350" b="1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as the company grows</a:t>
              </a:r>
            </a:p>
          </p:txBody>
        </p:sp>
        <p:sp>
          <p:nvSpPr>
            <p:cNvPr id="72" name="Abgerundetes Rechteck 71">
              <a:extLst>
                <a:ext uri="{FF2B5EF4-FFF2-40B4-BE49-F238E27FC236}">
                  <a16:creationId xmlns:a16="http://schemas.microsoft.com/office/drawing/2014/main" id="{5045A8F9-EA0A-CED8-2DB5-628C26F6350A}"/>
                </a:ext>
              </a:extLst>
            </p:cNvPr>
            <p:cNvSpPr/>
            <p:nvPr/>
          </p:nvSpPr>
          <p:spPr>
            <a:xfrm>
              <a:off x="4199366" y="3967033"/>
              <a:ext cx="3783125" cy="1605094"/>
            </a:xfrm>
            <a:prstGeom prst="roundRect">
              <a:avLst>
                <a:gd name="adj" fmla="val 15393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  <a:prstDash val="dash"/>
            </a:ln>
            <a:effectLst>
              <a:outerShdw blurRad="50800" dist="254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396000" rIns="18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35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Staffing demands/priorities are not systematically documented, leading to a </a:t>
              </a:r>
              <a:r>
                <a:rPr kumimoji="0" lang="de-DE" sz="1350" b="1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lack of transparency </a:t>
              </a:r>
              <a:r>
                <a:rPr kumimoji="0" lang="de-DE" sz="135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and consistency</a:t>
              </a:r>
            </a:p>
          </p:txBody>
        </p:sp>
        <p:sp>
          <p:nvSpPr>
            <p:cNvPr id="68" name="Abgerundetes Rechteck 67">
              <a:extLst>
                <a:ext uri="{FF2B5EF4-FFF2-40B4-BE49-F238E27FC236}">
                  <a16:creationId xmlns:a16="http://schemas.microsoft.com/office/drawing/2014/main" id="{F60583B8-819B-A188-6C0B-FB0E7A0B9789}"/>
                </a:ext>
              </a:extLst>
            </p:cNvPr>
            <p:cNvSpPr/>
            <p:nvPr/>
          </p:nvSpPr>
          <p:spPr>
            <a:xfrm>
              <a:off x="257503" y="3967032"/>
              <a:ext cx="3783125" cy="1605095"/>
            </a:xfrm>
            <a:prstGeom prst="roundRect">
              <a:avLst>
                <a:gd name="adj" fmla="val 15393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  <a:prstDash val="dash"/>
            </a:ln>
            <a:effectLst>
              <a:outerShdw blurRad="50800" dist="254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396000" rIns="18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35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The staffing process is heavily reliant on Tobias and his team and is largely </a:t>
              </a:r>
              <a:r>
                <a:rPr kumimoji="0" lang="de-DE" sz="1350" b="1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manual</a:t>
              </a:r>
              <a:r>
                <a:rPr kumimoji="0" lang="de-DE" sz="135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, creating </a:t>
              </a:r>
              <a:r>
                <a:rPr kumimoji="0" lang="de-DE" sz="1350" b="1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bottlenecks</a:t>
              </a:r>
              <a:r>
                <a:rPr kumimoji="0" lang="de-DE" sz="135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and </a:t>
              </a:r>
              <a:r>
                <a:rPr kumimoji="0" lang="de-DE" sz="1350" b="1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delays</a:t>
              </a:r>
            </a:p>
          </p:txBody>
        </p:sp>
        <p:sp>
          <p:nvSpPr>
            <p:cNvPr id="43" name="Textplatzhalter 5">
              <a:extLst>
                <a:ext uri="{FF2B5EF4-FFF2-40B4-BE49-F238E27FC236}">
                  <a16:creationId xmlns:a16="http://schemas.microsoft.com/office/drawing/2014/main" id="{943A0728-C27D-FF08-C176-C43C3ED06C14}"/>
                </a:ext>
              </a:extLst>
            </p:cNvPr>
            <p:cNvSpPr txBox="1">
              <a:spLocks/>
            </p:cNvSpPr>
            <p:nvPr/>
          </p:nvSpPr>
          <p:spPr>
            <a:xfrm>
              <a:off x="257503" y="3431952"/>
              <a:ext cx="11676994" cy="215444"/>
            </a:xfrm>
            <a:prstGeom prst="rect">
              <a:avLst/>
            </a:prstGeom>
          </p:spPr>
          <p:txBody>
            <a:bodyPr wrap="square" lIns="90000" tIns="0" rIns="90000" bIns="0">
              <a:spAutoFit/>
            </a:bodyPr>
            <a:lstStyle>
              <a:lvl1pPr marL="285750" indent="-285750"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400" b="0" i="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234945" indent="-234945"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Char char="•"/>
                <a:defRPr sz="21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80472" indent="-245527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17533" indent="-237061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52476" indent="-234945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5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1">
                  <a:ln>
                    <a:noFill/>
                  </a:ln>
                  <a:solidFill>
                    <a:srgbClr val="0064BD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THE CUSTOMER`S PROBLEM</a:t>
              </a:r>
            </a:p>
          </p:txBody>
        </p: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id="{2726169A-6803-7404-C785-A4F7DE079EDC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3" y="3676154"/>
              <a:ext cx="11676994" cy="0"/>
            </a:xfrm>
            <a:prstGeom prst="line">
              <a:avLst/>
            </a:prstGeom>
            <a:ln w="15875">
              <a:solidFill>
                <a:srgbClr val="006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Abgerundetes Rechteck 54">
              <a:extLst>
                <a:ext uri="{FF2B5EF4-FFF2-40B4-BE49-F238E27FC236}">
                  <a16:creationId xmlns:a16="http://schemas.microsoft.com/office/drawing/2014/main" id="{6832CAB2-ED6E-673D-BE13-A1EAEEFA4951}"/>
                </a:ext>
              </a:extLst>
            </p:cNvPr>
            <p:cNvSpPr/>
            <p:nvPr/>
          </p:nvSpPr>
          <p:spPr>
            <a:xfrm>
              <a:off x="257503" y="3912806"/>
              <a:ext cx="3796980" cy="4798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50800" dist="254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24000" tIns="3600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1">
                  <a:ln>
                    <a:noFill/>
                  </a:ln>
                  <a:solidFill>
                    <a:srgbClr val="0065B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Inefficiency in Staffing Process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3E61E7-2915-8A7F-DDE7-862943E2C615}"/>
                </a:ext>
              </a:extLst>
            </p:cNvPr>
            <p:cNvSpPr/>
            <p:nvPr/>
          </p:nvSpPr>
          <p:spPr>
            <a:xfrm>
              <a:off x="329419" y="3971326"/>
              <a:ext cx="358813" cy="362774"/>
            </a:xfrm>
            <a:prstGeom prst="ellipse">
              <a:avLst/>
            </a:prstGeom>
            <a:solidFill>
              <a:srgbClr val="0064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3" name="Abgerundetes Rechteck 62">
              <a:extLst>
                <a:ext uri="{FF2B5EF4-FFF2-40B4-BE49-F238E27FC236}">
                  <a16:creationId xmlns:a16="http://schemas.microsoft.com/office/drawing/2014/main" id="{D10F22BD-6D33-D0EF-165C-93943E022F83}"/>
                </a:ext>
              </a:extLst>
            </p:cNvPr>
            <p:cNvSpPr/>
            <p:nvPr/>
          </p:nvSpPr>
          <p:spPr>
            <a:xfrm>
              <a:off x="4196815" y="3914844"/>
              <a:ext cx="3796980" cy="4798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50800" dist="254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0" tIns="3600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1">
                  <a:ln>
                    <a:noFill/>
                  </a:ln>
                  <a:solidFill>
                    <a:srgbClr val="0065B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Lack of Systematic Documentation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3249895-7A6C-0526-3366-8350097A3076}"/>
                </a:ext>
              </a:extLst>
            </p:cNvPr>
            <p:cNvSpPr/>
            <p:nvPr/>
          </p:nvSpPr>
          <p:spPr>
            <a:xfrm>
              <a:off x="4268731" y="3973364"/>
              <a:ext cx="358813" cy="362774"/>
            </a:xfrm>
            <a:prstGeom prst="ellipse">
              <a:avLst/>
            </a:prstGeom>
            <a:solidFill>
              <a:srgbClr val="0064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5" name="Abgerundetes Rechteck 64">
              <a:extLst>
                <a:ext uri="{FF2B5EF4-FFF2-40B4-BE49-F238E27FC236}">
                  <a16:creationId xmlns:a16="http://schemas.microsoft.com/office/drawing/2014/main" id="{619A3806-390E-5E6D-237A-915F4371583E}"/>
                </a:ext>
              </a:extLst>
            </p:cNvPr>
            <p:cNvSpPr/>
            <p:nvPr/>
          </p:nvSpPr>
          <p:spPr>
            <a:xfrm>
              <a:off x="8136127" y="3908513"/>
              <a:ext cx="3796980" cy="4798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50800" dist="254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6000" tIns="3600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1">
                  <a:ln>
                    <a:noFill/>
                  </a:ln>
                  <a:solidFill>
                    <a:srgbClr val="0065B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Scalability Issues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21C5700-7015-B1AD-90EE-67F9AC7A7880}"/>
                </a:ext>
              </a:extLst>
            </p:cNvPr>
            <p:cNvSpPr/>
            <p:nvPr/>
          </p:nvSpPr>
          <p:spPr>
            <a:xfrm>
              <a:off x="8208043" y="3967033"/>
              <a:ext cx="358813" cy="362774"/>
            </a:xfrm>
            <a:prstGeom prst="ellipse">
              <a:avLst/>
            </a:prstGeom>
            <a:solidFill>
              <a:srgbClr val="0064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ED805A43-233D-8834-0CA2-6946B3745D75}"/>
              </a:ext>
            </a:extLst>
          </p:cNvPr>
          <p:cNvSpPr/>
          <p:nvPr/>
        </p:nvSpPr>
        <p:spPr>
          <a:xfrm>
            <a:off x="2257896" y="1977081"/>
            <a:ext cx="407518" cy="424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1">
              <a:ln>
                <a:noFill/>
              </a:ln>
              <a:solidFill>
                <a:srgbClr val="00A0E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" name="Grafik 29" descr="Büromitarbeiterin mit einfarbiger Füllung">
            <a:extLst>
              <a:ext uri="{FF2B5EF4-FFF2-40B4-BE49-F238E27FC236}">
                <a16:creationId xmlns:a16="http://schemas.microsoft.com/office/drawing/2014/main" id="{10DB2954-0CD5-77FB-5CFF-A99018B237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10514" y="2027108"/>
            <a:ext cx="305957" cy="305957"/>
          </a:xfrm>
          <a:prstGeom prst="rect">
            <a:avLst/>
          </a:prstGeom>
        </p:spPr>
      </p:pic>
      <p:sp>
        <p:nvSpPr>
          <p:cNvPr id="101" name="Oval 100">
            <a:extLst>
              <a:ext uri="{FF2B5EF4-FFF2-40B4-BE49-F238E27FC236}">
                <a16:creationId xmlns:a16="http://schemas.microsoft.com/office/drawing/2014/main" id="{FF558634-9C73-2527-57D2-A9111A6F66C2}"/>
              </a:ext>
            </a:extLst>
          </p:cNvPr>
          <p:cNvSpPr/>
          <p:nvPr/>
        </p:nvSpPr>
        <p:spPr>
          <a:xfrm>
            <a:off x="4550839" y="2040162"/>
            <a:ext cx="875181" cy="8723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1">
              <a:ln>
                <a:noFill/>
              </a:ln>
              <a:solidFill>
                <a:srgbClr val="00A0E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7" name="Abgerundetes Rechteck 96">
            <a:extLst>
              <a:ext uri="{FF2B5EF4-FFF2-40B4-BE49-F238E27FC236}">
                <a16:creationId xmlns:a16="http://schemas.microsoft.com/office/drawing/2014/main" id="{2FC17AD2-AF48-504D-E97A-A3B215B82F2B}"/>
              </a:ext>
            </a:extLst>
          </p:cNvPr>
          <p:cNvSpPr/>
          <p:nvPr/>
        </p:nvSpPr>
        <p:spPr>
          <a:xfrm>
            <a:off x="2210107" y="2553008"/>
            <a:ext cx="2101488" cy="5278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1999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A0E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 locations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E5597BC-D3A9-2023-7C42-7908F113B133}"/>
              </a:ext>
            </a:extLst>
          </p:cNvPr>
          <p:cNvSpPr/>
          <p:nvPr/>
        </p:nvSpPr>
        <p:spPr>
          <a:xfrm>
            <a:off x="2269146" y="2606569"/>
            <a:ext cx="407518" cy="424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1">
              <a:ln>
                <a:noFill/>
              </a:ln>
              <a:solidFill>
                <a:srgbClr val="00A0E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0" name="Grafik 99" descr="Karte mit Ortsmarkierung mit einfarbiger Füllung">
            <a:extLst>
              <a:ext uri="{FF2B5EF4-FFF2-40B4-BE49-F238E27FC236}">
                <a16:creationId xmlns:a16="http://schemas.microsoft.com/office/drawing/2014/main" id="{D64AB019-AC9B-A369-0CE7-AF1E6E4B24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05451" y="2642593"/>
            <a:ext cx="325308" cy="325308"/>
          </a:xfrm>
          <a:prstGeom prst="rect">
            <a:avLst/>
          </a:prstGeom>
        </p:spPr>
      </p:pic>
      <p:pic>
        <p:nvPicPr>
          <p:cNvPr id="35" name="Grafik 34" descr="Cmd (Terminal) mit einfarbiger Füllung">
            <a:extLst>
              <a:ext uri="{FF2B5EF4-FFF2-40B4-BE49-F238E27FC236}">
                <a16:creationId xmlns:a16="http://schemas.microsoft.com/office/drawing/2014/main" id="{7102A53A-7581-F060-E118-D35421441B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24040" y="2212010"/>
            <a:ext cx="531469" cy="531469"/>
          </a:xfrm>
          <a:prstGeom prst="rect">
            <a:avLst/>
          </a:prstGeom>
        </p:spPr>
      </p:pic>
      <p:sp>
        <p:nvSpPr>
          <p:cNvPr id="6" name="Textplatzhalter 6">
            <a:extLst>
              <a:ext uri="{FF2B5EF4-FFF2-40B4-BE49-F238E27FC236}">
                <a16:creationId xmlns:a16="http://schemas.microsoft.com/office/drawing/2014/main" id="{74564DE0-2ABE-7167-6E82-A5CE67DE79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7503" y="912764"/>
            <a:ext cx="10564825" cy="288000"/>
          </a:xfrm>
        </p:spPr>
        <p:txBody>
          <a:bodyPr lIns="0"/>
          <a:lstStyle/>
          <a:p>
            <a:pPr marL="12700" marR="5080" indent="67945">
              <a:lnSpc>
                <a:spcPct val="101400"/>
              </a:lnSpc>
              <a:spcBef>
                <a:spcPts val="75"/>
              </a:spcBef>
            </a:pPr>
            <a:r>
              <a:rPr lang="en-US" sz="1400" spc="-5">
                <a:latin typeface="+mj-lt"/>
                <a:cs typeface="Verdana"/>
              </a:rPr>
              <a:t>Understand Company &amp; Customer Problem</a:t>
            </a:r>
          </a:p>
        </p:txBody>
      </p:sp>
    </p:spTree>
    <p:extLst>
      <p:ext uri="{BB962C8B-B14F-4D97-AF65-F5344CB8AC3E}">
        <p14:creationId xmlns:p14="http://schemas.microsoft.com/office/powerpoint/2010/main" val="2248284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9F33D0A3-735A-7D07-6B62-F3D11DFBB8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F33D0A3-735A-7D07-6B62-F3D11DFBB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6AB066E-5363-F8B7-F8E6-9FAB5021C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eat_staff_promo_video_reducedsize_v2">
            <a:hlinkClick r:id="" action="ppaction://media"/>
            <a:extLst>
              <a:ext uri="{FF2B5EF4-FFF2-40B4-BE49-F238E27FC236}">
                <a16:creationId xmlns:a16="http://schemas.microsoft.com/office/drawing/2014/main" id="{97B81F5C-0739-2AE4-070B-ECAD8DDD4800}"/>
              </a:ext>
            </a:extLst>
          </p:cNvPr>
          <p:cNvPicPr>
            <a:picLocks noGrp="1" noChangeAspect="1"/>
          </p:cNvPicPr>
          <p:nvPr>
            <p:ph sz="quarter" idx="22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200441" cy="6858000"/>
          </a:xfrm>
        </p:spPr>
      </p:pic>
    </p:spTree>
    <p:extLst>
      <p:ext uri="{BB962C8B-B14F-4D97-AF65-F5344CB8AC3E}">
        <p14:creationId xmlns:p14="http://schemas.microsoft.com/office/powerpoint/2010/main" val="279539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32ABE36C-3C3F-E863-AF0B-2A0BE1544B9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ABE36C-3C3F-E863-AF0B-2A0BE1544B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Abgerundetes Rechteck 66">
            <a:extLst>
              <a:ext uri="{FF2B5EF4-FFF2-40B4-BE49-F238E27FC236}">
                <a16:creationId xmlns:a16="http://schemas.microsoft.com/office/drawing/2014/main" id="{86BDB49D-9623-A8C7-1E4E-5A9D33A8DC17}"/>
              </a:ext>
            </a:extLst>
          </p:cNvPr>
          <p:cNvSpPr/>
          <p:nvPr/>
        </p:nvSpPr>
        <p:spPr>
          <a:xfrm>
            <a:off x="1215352" y="4694581"/>
            <a:ext cx="1417564" cy="40244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C6249C-28CC-190C-8BE6-1D5B7AD55CDC}"/>
              </a:ext>
            </a:extLst>
          </p:cNvPr>
          <p:cNvSpPr/>
          <p:nvPr/>
        </p:nvSpPr>
        <p:spPr>
          <a:xfrm>
            <a:off x="526269" y="2593383"/>
            <a:ext cx="358813" cy="362774"/>
          </a:xfrm>
          <a:prstGeom prst="ellipse">
            <a:avLst/>
          </a:prstGeom>
          <a:solidFill>
            <a:srgbClr val="006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F2BBD4F5-2248-8520-62FF-917CA5728F1F}"/>
              </a:ext>
            </a:extLst>
          </p:cNvPr>
          <p:cNvSpPr/>
          <p:nvPr/>
        </p:nvSpPr>
        <p:spPr>
          <a:xfrm>
            <a:off x="257503" y="1863926"/>
            <a:ext cx="1831070" cy="115356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9645AD5-D7C4-32F8-A257-A7EEB2E7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de-DE" noProof="1">
                <a:latin typeface="Arial"/>
                <a:cs typeface="Arial"/>
              </a:rPr>
              <a:t>Our solution provides a scalable web-application that facilitates team staffing and employee allocation for software projects, tailored to the specific needs of itestra</a:t>
            </a:r>
            <a:endParaRPr lang="de-DE" noProof="1"/>
          </a:p>
        </p:txBody>
      </p:sp>
      <p:sp>
        <p:nvSpPr>
          <p:cNvPr id="38" name="Textplatzhalter 5">
            <a:extLst>
              <a:ext uri="{FF2B5EF4-FFF2-40B4-BE49-F238E27FC236}">
                <a16:creationId xmlns:a16="http://schemas.microsoft.com/office/drawing/2014/main" id="{6E44DF2B-584C-8895-9CB3-B8C299A29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503" y="1502414"/>
            <a:ext cx="11676994" cy="215444"/>
          </a:xfrm>
        </p:spPr>
        <p:txBody>
          <a:bodyPr/>
          <a:lstStyle/>
          <a:p>
            <a:pPr marL="0" indent="0" algn="ctr">
              <a:buNone/>
            </a:pPr>
            <a:r>
              <a:rPr lang="de-DE" sz="1350" b="1" noProof="1">
                <a:solidFill>
                  <a:schemeClr val="bg2"/>
                </a:solidFill>
              </a:rPr>
              <a:t>THE COMPANY</a:t>
            </a:r>
          </a:p>
        </p:txBody>
      </p: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BDD337E8-45C1-A2AE-EC7C-371F9EC64E3F}"/>
              </a:ext>
            </a:extLst>
          </p:cNvPr>
          <p:cNvCxnSpPr>
            <a:cxnSpLocks/>
          </p:cNvCxnSpPr>
          <p:nvPr/>
        </p:nvCxnSpPr>
        <p:spPr>
          <a:xfrm>
            <a:off x="257503" y="1746616"/>
            <a:ext cx="11676994" cy="0"/>
          </a:xfrm>
          <a:prstGeom prst="line">
            <a:avLst/>
          </a:prstGeom>
          <a:ln w="15875">
            <a:solidFill>
              <a:srgbClr val="006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919AD7D3-2040-B23E-38BD-02EE5B65091A}"/>
              </a:ext>
            </a:extLst>
          </p:cNvPr>
          <p:cNvSpPr/>
          <p:nvPr/>
        </p:nvSpPr>
        <p:spPr>
          <a:xfrm>
            <a:off x="909865" y="2515415"/>
            <a:ext cx="10967027" cy="516873"/>
          </a:xfrm>
          <a:prstGeom prst="roundRect">
            <a:avLst>
              <a:gd name="adj" fmla="val 22199"/>
            </a:avLst>
          </a:prstGeom>
          <a:noFill/>
          <a:ln w="12700">
            <a:noFill/>
            <a:prstDash val="solid"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8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Optimal Resource Utilization:</a:t>
            </a:r>
            <a:b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Ensuring the right employees with the right skills are allocated to the projects, maximizing efficiency and productivity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780086E-4D39-751B-A3CE-6A727FB8527A}"/>
              </a:ext>
            </a:extLst>
          </p:cNvPr>
          <p:cNvGrpSpPr/>
          <p:nvPr/>
        </p:nvGrpSpPr>
        <p:grpSpPr>
          <a:xfrm>
            <a:off x="5017259" y="1516633"/>
            <a:ext cx="2157482" cy="402449"/>
            <a:chOff x="5021430" y="1509238"/>
            <a:chExt cx="2157482" cy="402449"/>
          </a:xfrm>
        </p:grpSpPr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2A31DAF9-0B43-6F49-1FB6-A98833D98817}"/>
                </a:ext>
              </a:extLst>
            </p:cNvPr>
            <p:cNvSpPr/>
            <p:nvPr/>
          </p:nvSpPr>
          <p:spPr>
            <a:xfrm>
              <a:off x="5021430" y="1509238"/>
              <a:ext cx="2107503" cy="4024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4" name="Grafik 13" descr="Ein Bild, das Schrift, Grafiken, Screenshot, Schwarz enthält.&#10;&#10;Automatisch generierte Beschreibung">
              <a:extLst>
                <a:ext uri="{FF2B5EF4-FFF2-40B4-BE49-F238E27FC236}">
                  <a16:creationId xmlns:a16="http://schemas.microsoft.com/office/drawing/2014/main" id="{ED8FE164-23D1-EDCD-EC53-7D2098FFF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966" y="1585412"/>
              <a:ext cx="1827946" cy="306622"/>
            </a:xfrm>
            <a:prstGeom prst="rect">
              <a:avLst/>
            </a:prstGeom>
          </p:spPr>
        </p:pic>
      </p:grp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A72688A-770B-5065-FCF7-638DF149F23E}"/>
              </a:ext>
            </a:extLst>
          </p:cNvPr>
          <p:cNvSpPr/>
          <p:nvPr/>
        </p:nvSpPr>
        <p:spPr>
          <a:xfrm>
            <a:off x="394579" y="1952414"/>
            <a:ext cx="3796980" cy="479815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our solution will address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755CB17-30BD-5E98-1978-6F1F15BBC8C0}"/>
              </a:ext>
            </a:extLst>
          </p:cNvPr>
          <p:cNvSpPr/>
          <p:nvPr/>
        </p:nvSpPr>
        <p:spPr>
          <a:xfrm>
            <a:off x="1038444" y="5044686"/>
            <a:ext cx="7616825" cy="819005"/>
          </a:xfrm>
          <a:prstGeom prst="roundRect">
            <a:avLst>
              <a:gd name="adj" fmla="val 5000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144000" rIns="720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Create a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powerful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scalable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Web-Application that supports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Team Staffing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Employee Allocation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software-projects at itestra</a:t>
            </a:r>
            <a:endParaRPr kumimoji="0" lang="de-DE" sz="14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9" name="Inhaltsplatzhalter 28" descr="Warenbestand mit einfarbiger Füllung">
            <a:extLst>
              <a:ext uri="{FF2B5EF4-FFF2-40B4-BE49-F238E27FC236}">
                <a16:creationId xmlns:a16="http://schemas.microsoft.com/office/drawing/2014/main" id="{96BBB08C-D253-C5EC-863C-2CE92DFD084A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912" y="2638026"/>
            <a:ext cx="263525" cy="263525"/>
          </a:xfrm>
        </p:spPr>
      </p:pic>
      <p:pic>
        <p:nvPicPr>
          <p:cNvPr id="34" name="Inhaltsplatzhalter 28" descr="Warenbestand mit einfarbiger Füllung">
            <a:extLst>
              <a:ext uri="{FF2B5EF4-FFF2-40B4-BE49-F238E27FC236}">
                <a16:creationId xmlns:a16="http://schemas.microsoft.com/office/drawing/2014/main" id="{8914AB23-B8A0-17DB-BFFE-CE93DC7937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912" y="3094522"/>
            <a:ext cx="263525" cy="263525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6F5A8E24-60A4-F789-E558-71B6CC7D09F8}"/>
              </a:ext>
            </a:extLst>
          </p:cNvPr>
          <p:cNvSpPr/>
          <p:nvPr/>
        </p:nvSpPr>
        <p:spPr>
          <a:xfrm>
            <a:off x="526269" y="3228835"/>
            <a:ext cx="358813" cy="362774"/>
          </a:xfrm>
          <a:prstGeom prst="ellipse">
            <a:avLst/>
          </a:prstGeom>
          <a:solidFill>
            <a:srgbClr val="006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CB0E8BEC-1480-29AA-E8B5-F65FDDA8E47D}"/>
              </a:ext>
            </a:extLst>
          </p:cNvPr>
          <p:cNvSpPr/>
          <p:nvPr/>
        </p:nvSpPr>
        <p:spPr>
          <a:xfrm>
            <a:off x="909865" y="3150867"/>
            <a:ext cx="10967027" cy="516873"/>
          </a:xfrm>
          <a:prstGeom prst="roundRect">
            <a:avLst>
              <a:gd name="adj" fmla="val 22199"/>
            </a:avLst>
          </a:prstGeom>
          <a:noFill/>
          <a:ln w="12700">
            <a:noFill/>
            <a:prstDash val="solid"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8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Employee Satisfaction and Development:</a:t>
            </a:r>
            <a:b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Considers personal development needs, leading to higher job satisfaction and retention</a:t>
            </a:r>
          </a:p>
        </p:txBody>
      </p:sp>
      <p:pic>
        <p:nvPicPr>
          <p:cNvPr id="42" name="Grafik 41" descr="Geschäftswachstum mit einfarbiger Füllung">
            <a:extLst>
              <a:ext uri="{FF2B5EF4-FFF2-40B4-BE49-F238E27FC236}">
                <a16:creationId xmlns:a16="http://schemas.microsoft.com/office/drawing/2014/main" id="{3DB4477F-D640-F47D-E59F-6A55A58D25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862" y="3263995"/>
            <a:ext cx="290346" cy="290346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85CD4B6C-4FB9-C8A1-17CD-ED054017846B}"/>
              </a:ext>
            </a:extLst>
          </p:cNvPr>
          <p:cNvSpPr/>
          <p:nvPr/>
        </p:nvSpPr>
        <p:spPr>
          <a:xfrm>
            <a:off x="526269" y="3877408"/>
            <a:ext cx="358813" cy="362774"/>
          </a:xfrm>
          <a:prstGeom prst="ellipse">
            <a:avLst/>
          </a:prstGeom>
          <a:solidFill>
            <a:srgbClr val="006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Abgerundetes Rechteck 45">
            <a:extLst>
              <a:ext uri="{FF2B5EF4-FFF2-40B4-BE49-F238E27FC236}">
                <a16:creationId xmlns:a16="http://schemas.microsoft.com/office/drawing/2014/main" id="{FF1C7344-A62B-3AD6-191E-802F21FF9F3B}"/>
              </a:ext>
            </a:extLst>
          </p:cNvPr>
          <p:cNvSpPr/>
          <p:nvPr/>
        </p:nvSpPr>
        <p:spPr>
          <a:xfrm>
            <a:off x="909865" y="3799440"/>
            <a:ext cx="10967027" cy="516873"/>
          </a:xfrm>
          <a:prstGeom prst="roundRect">
            <a:avLst>
              <a:gd name="adj" fmla="val 22199"/>
            </a:avLst>
          </a:prstGeom>
          <a:noFill/>
          <a:ln w="12700">
            <a:noFill/>
            <a:prstDash val="solid"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8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Supports Organizational Growth:</a:t>
            </a:r>
            <a:b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Enables scalable and efficient staffing processes, as the company grows</a:t>
            </a:r>
          </a:p>
        </p:txBody>
      </p:sp>
      <p:pic>
        <p:nvPicPr>
          <p:cNvPr id="49" name="Grafik 48" descr="Rakete mit einfarbiger Füllung">
            <a:extLst>
              <a:ext uri="{FF2B5EF4-FFF2-40B4-BE49-F238E27FC236}">
                <a16:creationId xmlns:a16="http://schemas.microsoft.com/office/drawing/2014/main" id="{4ED3A225-93B9-5A9B-DD12-64ABD356A4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4207" y="3923405"/>
            <a:ext cx="279229" cy="279229"/>
          </a:xfrm>
          <a:prstGeom prst="rect">
            <a:avLst/>
          </a:prstGeom>
        </p:spPr>
      </p:pic>
      <p:sp>
        <p:nvSpPr>
          <p:cNvPr id="52" name="Abgerundetes Rechteck 51">
            <a:extLst>
              <a:ext uri="{FF2B5EF4-FFF2-40B4-BE49-F238E27FC236}">
                <a16:creationId xmlns:a16="http://schemas.microsoft.com/office/drawing/2014/main" id="{400AF155-6922-2CA6-5337-DA6E85EA3957}"/>
              </a:ext>
            </a:extLst>
          </p:cNvPr>
          <p:cNvSpPr/>
          <p:nvPr/>
        </p:nvSpPr>
        <p:spPr>
          <a:xfrm>
            <a:off x="1199584" y="4657695"/>
            <a:ext cx="3796980" cy="479815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Goal</a:t>
            </a:r>
          </a:p>
        </p:txBody>
      </p:sp>
      <p:pic>
        <p:nvPicPr>
          <p:cNvPr id="60" name="Grafik 59" descr="Volltreffer mit einfarbiger Füllung">
            <a:extLst>
              <a:ext uri="{FF2B5EF4-FFF2-40B4-BE49-F238E27FC236}">
                <a16:creationId xmlns:a16="http://schemas.microsoft.com/office/drawing/2014/main" id="{D9F7E381-81E4-A989-34D4-F137934B0C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14699" y="4694580"/>
            <a:ext cx="402449" cy="402449"/>
          </a:xfrm>
          <a:prstGeom prst="rect">
            <a:avLst/>
          </a:prstGeom>
        </p:spPr>
      </p:pic>
      <p:sp>
        <p:nvSpPr>
          <p:cNvPr id="62" name="Eingebuchteter Richtungspfeil 61">
            <a:extLst>
              <a:ext uri="{FF2B5EF4-FFF2-40B4-BE49-F238E27FC236}">
                <a16:creationId xmlns:a16="http://schemas.microsoft.com/office/drawing/2014/main" id="{C3622815-4B40-CCD4-B362-3750469960DE}"/>
              </a:ext>
            </a:extLst>
          </p:cNvPr>
          <p:cNvSpPr/>
          <p:nvPr/>
        </p:nvSpPr>
        <p:spPr>
          <a:xfrm>
            <a:off x="694988" y="4766982"/>
            <a:ext cx="358813" cy="883347"/>
          </a:xfrm>
          <a:prstGeom prst="chevron">
            <a:avLst>
              <a:gd name="adj" fmla="val 60879"/>
            </a:avLst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Eingebuchteter Richtungspfeil 68">
            <a:extLst>
              <a:ext uri="{FF2B5EF4-FFF2-40B4-BE49-F238E27FC236}">
                <a16:creationId xmlns:a16="http://schemas.microsoft.com/office/drawing/2014/main" id="{E48A615C-6C7E-47A9-AB81-210ED33721B8}"/>
              </a:ext>
            </a:extLst>
          </p:cNvPr>
          <p:cNvSpPr/>
          <p:nvPr/>
        </p:nvSpPr>
        <p:spPr>
          <a:xfrm>
            <a:off x="442690" y="4766981"/>
            <a:ext cx="358813" cy="883347"/>
          </a:xfrm>
          <a:prstGeom prst="chevron">
            <a:avLst>
              <a:gd name="adj" fmla="val 60879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7" name="Textplatzhalter 6">
            <a:extLst>
              <a:ext uri="{FF2B5EF4-FFF2-40B4-BE49-F238E27FC236}">
                <a16:creationId xmlns:a16="http://schemas.microsoft.com/office/drawing/2014/main" id="{DC9A6B9E-CABF-4C70-E358-CA263C331A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7503" y="912764"/>
            <a:ext cx="10564825" cy="288000"/>
          </a:xfrm>
        </p:spPr>
        <p:txBody>
          <a:bodyPr lIns="0"/>
          <a:lstStyle/>
          <a:p>
            <a:pPr marL="12700" marR="5080" indent="67945">
              <a:lnSpc>
                <a:spcPct val="101400"/>
              </a:lnSpc>
              <a:spcBef>
                <a:spcPts val="75"/>
              </a:spcBef>
            </a:pPr>
            <a:r>
              <a:rPr lang="en-US" sz="1400" spc="-5">
                <a:latin typeface="+mj-lt"/>
                <a:cs typeface="Verdana"/>
              </a:rPr>
              <a:t>Our Solution and Goal</a:t>
            </a:r>
            <a:endParaRPr lang="en-US" sz="1400">
              <a:latin typeface="+mj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93628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4F86E34F-AFC1-3C5D-7A1E-0D3D6D40C6B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F86E34F-AFC1-3C5D-7A1E-0D3D6D40C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object 4">
            <a:extLst>
              <a:ext uri="{FF2B5EF4-FFF2-40B4-BE49-F238E27FC236}">
                <a16:creationId xmlns:a16="http://schemas.microsoft.com/office/drawing/2014/main" id="{E12CA0C2-E43E-F548-8098-C9ACB66CD32D}"/>
              </a:ext>
            </a:extLst>
          </p:cNvPr>
          <p:cNvSpPr/>
          <p:nvPr/>
        </p:nvSpPr>
        <p:spPr>
          <a:xfrm>
            <a:off x="2132680" y="2372195"/>
            <a:ext cx="597960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85" y="1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A01B8FDE-CC96-9B67-3B69-D9C028FF6AF9}"/>
              </a:ext>
            </a:extLst>
          </p:cNvPr>
          <p:cNvSpPr/>
          <p:nvPr/>
        </p:nvSpPr>
        <p:spPr>
          <a:xfrm>
            <a:off x="1915685" y="3542192"/>
            <a:ext cx="6124575" cy="0"/>
          </a:xfrm>
          <a:custGeom>
            <a:avLst/>
            <a:gdLst/>
            <a:ahLst/>
            <a:cxnLst/>
            <a:rect l="l" t="t" r="r" b="b"/>
            <a:pathLst>
              <a:path w="6124575">
                <a:moveTo>
                  <a:pt x="0" y="0"/>
                </a:moveTo>
                <a:lnTo>
                  <a:pt x="6124422" y="1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698BB06-BCD3-582F-FB93-9B593C7B3EF7}"/>
              </a:ext>
            </a:extLst>
          </p:cNvPr>
          <p:cNvSpPr/>
          <p:nvPr/>
        </p:nvSpPr>
        <p:spPr>
          <a:xfrm>
            <a:off x="8032163" y="2372194"/>
            <a:ext cx="583565" cy="1170305"/>
          </a:xfrm>
          <a:custGeom>
            <a:avLst/>
            <a:gdLst/>
            <a:ahLst/>
            <a:cxnLst/>
            <a:rect l="l" t="t" r="r" b="b"/>
            <a:pathLst>
              <a:path w="583565" h="1170304">
                <a:moveTo>
                  <a:pt x="0" y="0"/>
                </a:moveTo>
                <a:lnTo>
                  <a:pt x="47972" y="2089"/>
                </a:lnTo>
                <a:lnTo>
                  <a:pt x="94865" y="7953"/>
                </a:lnTo>
                <a:lnTo>
                  <a:pt x="140528" y="17441"/>
                </a:lnTo>
                <a:lnTo>
                  <a:pt x="184810" y="30402"/>
                </a:lnTo>
                <a:lnTo>
                  <a:pt x="227563" y="46685"/>
                </a:lnTo>
                <a:lnTo>
                  <a:pt x="268635" y="66138"/>
                </a:lnTo>
                <a:lnTo>
                  <a:pt x="307876" y="88611"/>
                </a:lnTo>
                <a:lnTo>
                  <a:pt x="345138" y="113952"/>
                </a:lnTo>
                <a:lnTo>
                  <a:pt x="380268" y="142011"/>
                </a:lnTo>
                <a:lnTo>
                  <a:pt x="413118" y="172637"/>
                </a:lnTo>
                <a:lnTo>
                  <a:pt x="443537" y="205678"/>
                </a:lnTo>
                <a:lnTo>
                  <a:pt x="471376" y="240984"/>
                </a:lnTo>
                <a:lnTo>
                  <a:pt x="496483" y="278403"/>
                </a:lnTo>
                <a:lnTo>
                  <a:pt x="518710" y="317784"/>
                </a:lnTo>
                <a:lnTo>
                  <a:pt x="537905" y="358978"/>
                </a:lnTo>
                <a:lnTo>
                  <a:pt x="553920" y="401831"/>
                </a:lnTo>
                <a:lnTo>
                  <a:pt x="566603" y="446194"/>
                </a:lnTo>
                <a:lnTo>
                  <a:pt x="575805" y="491915"/>
                </a:lnTo>
                <a:lnTo>
                  <a:pt x="581375" y="538844"/>
                </a:lnTo>
                <a:lnTo>
                  <a:pt x="583164" y="586829"/>
                </a:lnTo>
                <a:lnTo>
                  <a:pt x="581108" y="634388"/>
                </a:lnTo>
                <a:lnTo>
                  <a:pt x="575340" y="680894"/>
                </a:lnTo>
                <a:lnTo>
                  <a:pt x="566005" y="726200"/>
                </a:lnTo>
                <a:lnTo>
                  <a:pt x="553250" y="770160"/>
                </a:lnTo>
                <a:lnTo>
                  <a:pt x="537221" y="812624"/>
                </a:lnTo>
                <a:lnTo>
                  <a:pt x="518066" y="853447"/>
                </a:lnTo>
                <a:lnTo>
                  <a:pt x="495931" y="892480"/>
                </a:lnTo>
                <a:lnTo>
                  <a:pt x="470961" y="929576"/>
                </a:lnTo>
                <a:lnTo>
                  <a:pt x="443305" y="964587"/>
                </a:lnTo>
                <a:lnTo>
                  <a:pt x="413108" y="997367"/>
                </a:lnTo>
                <a:lnTo>
                  <a:pt x="380516" y="1027767"/>
                </a:lnTo>
                <a:lnTo>
                  <a:pt x="345678" y="1055641"/>
                </a:lnTo>
                <a:lnTo>
                  <a:pt x="308737" y="1080840"/>
                </a:lnTo>
                <a:lnTo>
                  <a:pt x="269843" y="1103217"/>
                </a:lnTo>
                <a:lnTo>
                  <a:pt x="229140" y="1122626"/>
                </a:lnTo>
                <a:lnTo>
                  <a:pt x="186776" y="1138918"/>
                </a:lnTo>
                <a:lnTo>
                  <a:pt x="142897" y="1151946"/>
                </a:lnTo>
                <a:lnTo>
                  <a:pt x="97649" y="1161562"/>
                </a:lnTo>
                <a:lnTo>
                  <a:pt x="51179" y="1167620"/>
                </a:lnTo>
                <a:lnTo>
                  <a:pt x="3634" y="1169971"/>
                </a:ln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DF0DEABF-5398-1EB7-CDCC-1A5A915F0214}"/>
              </a:ext>
            </a:extLst>
          </p:cNvPr>
          <p:cNvSpPr/>
          <p:nvPr/>
        </p:nvSpPr>
        <p:spPr>
          <a:xfrm>
            <a:off x="1915685" y="4712192"/>
            <a:ext cx="5945505" cy="0"/>
          </a:xfrm>
          <a:custGeom>
            <a:avLst/>
            <a:gdLst/>
            <a:ahLst/>
            <a:cxnLst/>
            <a:rect l="l" t="t" r="r" b="b"/>
            <a:pathLst>
              <a:path w="5945505">
                <a:moveTo>
                  <a:pt x="0" y="0"/>
                </a:moveTo>
                <a:lnTo>
                  <a:pt x="5944983" y="1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ED9A53D6-5C79-32EE-A86D-84A155D63A27}"/>
              </a:ext>
            </a:extLst>
          </p:cNvPr>
          <p:cNvSpPr/>
          <p:nvPr/>
        </p:nvSpPr>
        <p:spPr>
          <a:xfrm>
            <a:off x="1339624" y="3541887"/>
            <a:ext cx="583565" cy="1170305"/>
          </a:xfrm>
          <a:custGeom>
            <a:avLst/>
            <a:gdLst/>
            <a:ahLst/>
            <a:cxnLst/>
            <a:rect l="l" t="t" r="r" b="b"/>
            <a:pathLst>
              <a:path w="583564" h="1170304">
                <a:moveTo>
                  <a:pt x="583164" y="1169971"/>
                </a:moveTo>
                <a:lnTo>
                  <a:pt x="535191" y="1167881"/>
                </a:lnTo>
                <a:lnTo>
                  <a:pt x="488299" y="1162017"/>
                </a:lnTo>
                <a:lnTo>
                  <a:pt x="442636" y="1152529"/>
                </a:lnTo>
                <a:lnTo>
                  <a:pt x="398353" y="1139568"/>
                </a:lnTo>
                <a:lnTo>
                  <a:pt x="355601" y="1123286"/>
                </a:lnTo>
                <a:lnTo>
                  <a:pt x="314529" y="1103833"/>
                </a:lnTo>
                <a:lnTo>
                  <a:pt x="275287" y="1081360"/>
                </a:lnTo>
                <a:lnTo>
                  <a:pt x="238026" y="1056018"/>
                </a:lnTo>
                <a:lnTo>
                  <a:pt x="202895" y="1027959"/>
                </a:lnTo>
                <a:lnTo>
                  <a:pt x="170045" y="997334"/>
                </a:lnTo>
                <a:lnTo>
                  <a:pt x="139626" y="964293"/>
                </a:lnTo>
                <a:lnTo>
                  <a:pt x="111788" y="928987"/>
                </a:lnTo>
                <a:lnTo>
                  <a:pt x="86680" y="891568"/>
                </a:lnTo>
                <a:lnTo>
                  <a:pt x="64454" y="852186"/>
                </a:lnTo>
                <a:lnTo>
                  <a:pt x="45258" y="810993"/>
                </a:lnTo>
                <a:lnTo>
                  <a:pt x="29244" y="768139"/>
                </a:lnTo>
                <a:lnTo>
                  <a:pt x="16561" y="723776"/>
                </a:lnTo>
                <a:lnTo>
                  <a:pt x="7359" y="678055"/>
                </a:lnTo>
                <a:lnTo>
                  <a:pt x="1788" y="631127"/>
                </a:lnTo>
                <a:lnTo>
                  <a:pt x="0" y="583142"/>
                </a:lnTo>
                <a:lnTo>
                  <a:pt x="2055" y="535583"/>
                </a:lnTo>
                <a:lnTo>
                  <a:pt x="7824" y="489077"/>
                </a:lnTo>
                <a:lnTo>
                  <a:pt x="17159" y="443770"/>
                </a:lnTo>
                <a:lnTo>
                  <a:pt x="29914" y="399811"/>
                </a:lnTo>
                <a:lnTo>
                  <a:pt x="45942" y="357346"/>
                </a:lnTo>
                <a:lnTo>
                  <a:pt x="65098" y="316524"/>
                </a:lnTo>
                <a:lnTo>
                  <a:pt x="87233" y="277491"/>
                </a:lnTo>
                <a:lnTo>
                  <a:pt x="112202" y="240395"/>
                </a:lnTo>
                <a:lnTo>
                  <a:pt x="139859" y="205383"/>
                </a:lnTo>
                <a:lnTo>
                  <a:pt x="170056" y="172604"/>
                </a:lnTo>
                <a:lnTo>
                  <a:pt x="202647" y="142203"/>
                </a:lnTo>
                <a:lnTo>
                  <a:pt x="237486" y="114330"/>
                </a:lnTo>
                <a:lnTo>
                  <a:pt x="274426" y="89131"/>
                </a:lnTo>
                <a:lnTo>
                  <a:pt x="313321" y="66753"/>
                </a:lnTo>
                <a:lnTo>
                  <a:pt x="354024" y="47345"/>
                </a:lnTo>
                <a:lnTo>
                  <a:pt x="396388" y="31053"/>
                </a:lnTo>
                <a:lnTo>
                  <a:pt x="440267" y="18025"/>
                </a:lnTo>
                <a:lnTo>
                  <a:pt x="485515" y="8408"/>
                </a:lnTo>
                <a:lnTo>
                  <a:pt x="531984" y="2351"/>
                </a:lnTo>
                <a:lnTo>
                  <a:pt x="579529" y="0"/>
                </a:ln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BD96F92D-04A6-8098-64B6-DFED18B14F4F}"/>
              </a:ext>
            </a:extLst>
          </p:cNvPr>
          <p:cNvSpPr/>
          <p:nvPr/>
        </p:nvSpPr>
        <p:spPr>
          <a:xfrm>
            <a:off x="8557200" y="4986502"/>
            <a:ext cx="691515" cy="422275"/>
          </a:xfrm>
          <a:custGeom>
            <a:avLst/>
            <a:gdLst/>
            <a:ahLst/>
            <a:cxnLst/>
            <a:rect l="l" t="t" r="r" b="b"/>
            <a:pathLst>
              <a:path w="691515" h="422275">
                <a:moveTo>
                  <a:pt x="691367" y="421957"/>
                </a:moveTo>
                <a:lnTo>
                  <a:pt x="0" y="0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bject 14">
            <a:extLst>
              <a:ext uri="{FF2B5EF4-FFF2-40B4-BE49-F238E27FC236}">
                <a16:creationId xmlns:a16="http://schemas.microsoft.com/office/drawing/2014/main" id="{99A814DD-7C47-362A-45FE-6C27C72C1D1B}"/>
              </a:ext>
            </a:extLst>
          </p:cNvPr>
          <p:cNvSpPr/>
          <p:nvPr/>
        </p:nvSpPr>
        <p:spPr>
          <a:xfrm>
            <a:off x="8557199" y="3879584"/>
            <a:ext cx="706120" cy="558800"/>
          </a:xfrm>
          <a:custGeom>
            <a:avLst/>
            <a:gdLst/>
            <a:ahLst/>
            <a:cxnLst/>
            <a:rect l="l" t="t" r="r" b="b"/>
            <a:pathLst>
              <a:path w="706120" h="558800">
                <a:moveTo>
                  <a:pt x="0" y="558295"/>
                </a:moveTo>
                <a:lnTo>
                  <a:pt x="705823" y="0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object 15">
            <a:extLst>
              <a:ext uri="{FF2B5EF4-FFF2-40B4-BE49-F238E27FC236}">
                <a16:creationId xmlns:a16="http://schemas.microsoft.com/office/drawing/2014/main" id="{F08FA387-AE0C-8B12-1678-1CD7BC253743}"/>
              </a:ext>
            </a:extLst>
          </p:cNvPr>
          <p:cNvSpPr/>
          <p:nvPr/>
        </p:nvSpPr>
        <p:spPr>
          <a:xfrm>
            <a:off x="8357279" y="4712192"/>
            <a:ext cx="927100" cy="0"/>
          </a:xfrm>
          <a:custGeom>
            <a:avLst/>
            <a:gdLst/>
            <a:ahLst/>
            <a:cxnLst/>
            <a:rect l="l" t="t" r="r" b="b"/>
            <a:pathLst>
              <a:path w="927100">
                <a:moveTo>
                  <a:pt x="0" y="0"/>
                </a:moveTo>
                <a:lnTo>
                  <a:pt x="926939" y="1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D62ED1D-5EA6-D35D-00A7-6F9095C8C3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F2704E-7F2D-D993-D62E-5C780CBF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Roadmap</a:t>
            </a: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3AB410BC-1FA1-8B01-3F8F-733383295BBA}"/>
              </a:ext>
            </a:extLst>
          </p:cNvPr>
          <p:cNvSpPr/>
          <p:nvPr/>
        </p:nvSpPr>
        <p:spPr>
          <a:xfrm>
            <a:off x="7164453" y="2152803"/>
            <a:ext cx="438784" cy="438784"/>
          </a:xfrm>
          <a:custGeom>
            <a:avLst/>
            <a:gdLst/>
            <a:ahLst/>
            <a:cxnLst/>
            <a:rect l="l" t="t" r="r" b="b"/>
            <a:pathLst>
              <a:path w="438784" h="438785">
                <a:moveTo>
                  <a:pt x="0" y="219375"/>
                </a:moveTo>
                <a:lnTo>
                  <a:pt x="4456" y="175163"/>
                </a:lnTo>
                <a:lnTo>
                  <a:pt x="17239" y="133984"/>
                </a:lnTo>
                <a:lnTo>
                  <a:pt x="37465" y="96720"/>
                </a:lnTo>
                <a:lnTo>
                  <a:pt x="64253" y="64253"/>
                </a:lnTo>
                <a:lnTo>
                  <a:pt x="96720" y="37465"/>
                </a:lnTo>
                <a:lnTo>
                  <a:pt x="133984" y="17239"/>
                </a:lnTo>
                <a:lnTo>
                  <a:pt x="175163" y="4456"/>
                </a:lnTo>
                <a:lnTo>
                  <a:pt x="219375" y="0"/>
                </a:lnTo>
                <a:lnTo>
                  <a:pt x="263586" y="4456"/>
                </a:lnTo>
                <a:lnTo>
                  <a:pt x="304765" y="17239"/>
                </a:lnTo>
                <a:lnTo>
                  <a:pt x="342029" y="37465"/>
                </a:lnTo>
                <a:lnTo>
                  <a:pt x="374496" y="64253"/>
                </a:lnTo>
                <a:lnTo>
                  <a:pt x="401284" y="96720"/>
                </a:lnTo>
                <a:lnTo>
                  <a:pt x="421510" y="133984"/>
                </a:lnTo>
                <a:lnTo>
                  <a:pt x="434293" y="175163"/>
                </a:lnTo>
                <a:lnTo>
                  <a:pt x="438750" y="219375"/>
                </a:lnTo>
                <a:lnTo>
                  <a:pt x="434293" y="263586"/>
                </a:lnTo>
                <a:lnTo>
                  <a:pt x="421510" y="304765"/>
                </a:lnTo>
                <a:lnTo>
                  <a:pt x="401284" y="342029"/>
                </a:lnTo>
                <a:lnTo>
                  <a:pt x="374496" y="374496"/>
                </a:lnTo>
                <a:lnTo>
                  <a:pt x="342029" y="401284"/>
                </a:lnTo>
                <a:lnTo>
                  <a:pt x="304765" y="421510"/>
                </a:lnTo>
                <a:lnTo>
                  <a:pt x="263586" y="434293"/>
                </a:lnTo>
                <a:lnTo>
                  <a:pt x="219375" y="438750"/>
                </a:lnTo>
                <a:lnTo>
                  <a:pt x="175163" y="434293"/>
                </a:lnTo>
                <a:lnTo>
                  <a:pt x="133984" y="421510"/>
                </a:lnTo>
                <a:lnTo>
                  <a:pt x="96720" y="401284"/>
                </a:lnTo>
                <a:lnTo>
                  <a:pt x="64253" y="374496"/>
                </a:lnTo>
                <a:lnTo>
                  <a:pt x="37465" y="342029"/>
                </a:lnTo>
                <a:lnTo>
                  <a:pt x="17239" y="304765"/>
                </a:lnTo>
                <a:lnTo>
                  <a:pt x="4456" y="263586"/>
                </a:lnTo>
                <a:lnTo>
                  <a:pt x="0" y="219375"/>
                </a:lnTo>
                <a:close/>
              </a:path>
            </a:pathLst>
          </a:custGeom>
          <a:solidFill>
            <a:srgbClr val="FFFFFF"/>
          </a:solidFill>
          <a:ln w="57150">
            <a:solidFill>
              <a:schemeClr val="bg2"/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A4DF4B9F-CB55-06C9-E1B6-C1094937C3AB}"/>
              </a:ext>
            </a:extLst>
          </p:cNvPr>
          <p:cNvSpPr/>
          <p:nvPr/>
        </p:nvSpPr>
        <p:spPr>
          <a:xfrm>
            <a:off x="5368683" y="3322817"/>
            <a:ext cx="438784" cy="438784"/>
          </a:xfrm>
          <a:custGeom>
            <a:avLst/>
            <a:gdLst/>
            <a:ahLst/>
            <a:cxnLst/>
            <a:rect l="l" t="t" r="r" b="b"/>
            <a:pathLst>
              <a:path w="438785" h="438785">
                <a:moveTo>
                  <a:pt x="0" y="219375"/>
                </a:moveTo>
                <a:lnTo>
                  <a:pt x="4456" y="175163"/>
                </a:lnTo>
                <a:lnTo>
                  <a:pt x="17239" y="133984"/>
                </a:lnTo>
                <a:lnTo>
                  <a:pt x="37465" y="96720"/>
                </a:lnTo>
                <a:lnTo>
                  <a:pt x="64253" y="64253"/>
                </a:lnTo>
                <a:lnTo>
                  <a:pt x="96720" y="37465"/>
                </a:lnTo>
                <a:lnTo>
                  <a:pt x="133984" y="17239"/>
                </a:lnTo>
                <a:lnTo>
                  <a:pt x="175163" y="4456"/>
                </a:lnTo>
                <a:lnTo>
                  <a:pt x="219375" y="0"/>
                </a:lnTo>
                <a:lnTo>
                  <a:pt x="263586" y="4456"/>
                </a:lnTo>
                <a:lnTo>
                  <a:pt x="304765" y="17239"/>
                </a:lnTo>
                <a:lnTo>
                  <a:pt x="342029" y="37465"/>
                </a:lnTo>
                <a:lnTo>
                  <a:pt x="374496" y="64253"/>
                </a:lnTo>
                <a:lnTo>
                  <a:pt x="401284" y="96720"/>
                </a:lnTo>
                <a:lnTo>
                  <a:pt x="421510" y="133984"/>
                </a:lnTo>
                <a:lnTo>
                  <a:pt x="434293" y="175163"/>
                </a:lnTo>
                <a:lnTo>
                  <a:pt x="438750" y="219375"/>
                </a:lnTo>
                <a:lnTo>
                  <a:pt x="434293" y="263586"/>
                </a:lnTo>
                <a:lnTo>
                  <a:pt x="421510" y="304765"/>
                </a:lnTo>
                <a:lnTo>
                  <a:pt x="401284" y="342029"/>
                </a:lnTo>
                <a:lnTo>
                  <a:pt x="374496" y="374496"/>
                </a:lnTo>
                <a:lnTo>
                  <a:pt x="342029" y="401284"/>
                </a:lnTo>
                <a:lnTo>
                  <a:pt x="304765" y="421510"/>
                </a:lnTo>
                <a:lnTo>
                  <a:pt x="263586" y="434293"/>
                </a:lnTo>
                <a:lnTo>
                  <a:pt x="219375" y="438750"/>
                </a:lnTo>
                <a:lnTo>
                  <a:pt x="175163" y="434293"/>
                </a:lnTo>
                <a:lnTo>
                  <a:pt x="133984" y="421510"/>
                </a:lnTo>
                <a:lnTo>
                  <a:pt x="96720" y="401284"/>
                </a:lnTo>
                <a:lnTo>
                  <a:pt x="64253" y="374496"/>
                </a:lnTo>
                <a:lnTo>
                  <a:pt x="37465" y="342029"/>
                </a:lnTo>
                <a:lnTo>
                  <a:pt x="17239" y="304765"/>
                </a:lnTo>
                <a:lnTo>
                  <a:pt x="4456" y="263586"/>
                </a:lnTo>
                <a:lnTo>
                  <a:pt x="0" y="219375"/>
                </a:lnTo>
                <a:close/>
              </a:path>
            </a:pathLst>
          </a:custGeom>
          <a:solidFill>
            <a:srgbClr val="FFFFFF"/>
          </a:solidFill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76D9E463-25C3-D86C-7094-AC260477C951}"/>
              </a:ext>
            </a:extLst>
          </p:cNvPr>
          <p:cNvSpPr/>
          <p:nvPr/>
        </p:nvSpPr>
        <p:spPr>
          <a:xfrm>
            <a:off x="8046224" y="4475969"/>
            <a:ext cx="469392" cy="472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1342BF68-CA72-BAE3-6720-18948C10FB27}"/>
              </a:ext>
            </a:extLst>
          </p:cNvPr>
          <p:cNvSpPr txBox="1"/>
          <p:nvPr/>
        </p:nvSpPr>
        <p:spPr>
          <a:xfrm>
            <a:off x="2722194" y="2694793"/>
            <a:ext cx="1612265" cy="6489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67945" algn="ctr" defTabSz="914400" rtl="0" eaLnBrk="1" fontAlgn="auto" latinLnBrk="0" hangingPunct="1">
              <a:lnSpc>
                <a:spcPct val="1014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Understand Company &amp; Customer Problem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B2E71750-DC6A-B84C-2AB2-AB55432654E0}"/>
              </a:ext>
            </a:extLst>
          </p:cNvPr>
          <p:cNvSpPr txBox="1"/>
          <p:nvPr/>
        </p:nvSpPr>
        <p:spPr>
          <a:xfrm>
            <a:off x="2195837" y="4997184"/>
            <a:ext cx="11493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Start implementing!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Verdana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2245C38E-FE1F-FCC4-91C3-42BC6971EB45}"/>
              </a:ext>
            </a:extLst>
          </p:cNvPr>
          <p:cNvSpPr txBox="1"/>
          <p:nvPr/>
        </p:nvSpPr>
        <p:spPr>
          <a:xfrm>
            <a:off x="6575407" y="2694793"/>
            <a:ext cx="1612265" cy="43133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67945" algn="ctr" defTabSz="914400" rtl="0" eaLnBrk="1" fontAlgn="auto" latinLnBrk="0" hangingPunct="1">
              <a:lnSpc>
                <a:spcPct val="1014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5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Define customer Requirements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65BD"/>
              </a:solidFill>
              <a:effectLst/>
              <a:uLnTx/>
              <a:uFillTx/>
              <a:latin typeface="Arial"/>
              <a:ea typeface="+mn-ea"/>
              <a:cs typeface="Verdana"/>
            </a:endParaRPr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4189721F-6597-DF4F-5E1D-2C1B4E69CDCE}"/>
              </a:ext>
            </a:extLst>
          </p:cNvPr>
          <p:cNvSpPr txBox="1"/>
          <p:nvPr/>
        </p:nvSpPr>
        <p:spPr>
          <a:xfrm>
            <a:off x="4921302" y="3854533"/>
            <a:ext cx="1328935" cy="43133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67945" algn="ctr" defTabSz="914400" rtl="0" eaLnBrk="1" fontAlgn="auto" latinLnBrk="0" hangingPunct="1">
              <a:lnSpc>
                <a:spcPct val="1014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Decide on Tech-Stack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Verdana"/>
            </a:endParaRP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2E7C36A2-1551-D44A-5EDA-D71EBBF9311C}"/>
              </a:ext>
            </a:extLst>
          </p:cNvPr>
          <p:cNvSpPr/>
          <p:nvPr/>
        </p:nvSpPr>
        <p:spPr>
          <a:xfrm>
            <a:off x="7857860" y="4325612"/>
            <a:ext cx="775970" cy="775970"/>
          </a:xfrm>
          <a:custGeom>
            <a:avLst/>
            <a:gdLst/>
            <a:ahLst/>
            <a:cxnLst/>
            <a:rect l="l" t="t" r="r" b="b"/>
            <a:pathLst>
              <a:path w="775970" h="775970">
                <a:moveTo>
                  <a:pt x="387935" y="0"/>
                </a:moveTo>
                <a:lnTo>
                  <a:pt x="339273" y="3022"/>
                </a:lnTo>
                <a:lnTo>
                  <a:pt x="292415" y="11847"/>
                </a:lnTo>
                <a:lnTo>
                  <a:pt x="247724" y="26112"/>
                </a:lnTo>
                <a:lnTo>
                  <a:pt x="205564" y="45452"/>
                </a:lnTo>
                <a:lnTo>
                  <a:pt x="166299" y="69505"/>
                </a:lnTo>
                <a:lnTo>
                  <a:pt x="130291" y="97906"/>
                </a:lnTo>
                <a:lnTo>
                  <a:pt x="97905" y="130292"/>
                </a:lnTo>
                <a:lnTo>
                  <a:pt x="69504" y="166299"/>
                </a:lnTo>
                <a:lnTo>
                  <a:pt x="45452" y="205565"/>
                </a:lnTo>
                <a:lnTo>
                  <a:pt x="26112" y="247725"/>
                </a:lnTo>
                <a:lnTo>
                  <a:pt x="11847" y="292415"/>
                </a:lnTo>
                <a:lnTo>
                  <a:pt x="3022" y="339273"/>
                </a:lnTo>
                <a:lnTo>
                  <a:pt x="0" y="387935"/>
                </a:lnTo>
                <a:lnTo>
                  <a:pt x="3022" y="436597"/>
                </a:lnTo>
                <a:lnTo>
                  <a:pt x="11847" y="483455"/>
                </a:lnTo>
                <a:lnTo>
                  <a:pt x="26112" y="528146"/>
                </a:lnTo>
                <a:lnTo>
                  <a:pt x="45452" y="570306"/>
                </a:lnTo>
                <a:lnTo>
                  <a:pt x="69504" y="609571"/>
                </a:lnTo>
                <a:lnTo>
                  <a:pt x="97905" y="645579"/>
                </a:lnTo>
                <a:lnTo>
                  <a:pt x="130291" y="677965"/>
                </a:lnTo>
                <a:lnTo>
                  <a:pt x="166299" y="706366"/>
                </a:lnTo>
                <a:lnTo>
                  <a:pt x="205564" y="730418"/>
                </a:lnTo>
                <a:lnTo>
                  <a:pt x="247724" y="749758"/>
                </a:lnTo>
                <a:lnTo>
                  <a:pt x="292415" y="764023"/>
                </a:lnTo>
                <a:lnTo>
                  <a:pt x="339273" y="772848"/>
                </a:lnTo>
                <a:lnTo>
                  <a:pt x="387935" y="775870"/>
                </a:lnTo>
                <a:lnTo>
                  <a:pt x="436597" y="772848"/>
                </a:lnTo>
                <a:lnTo>
                  <a:pt x="483455" y="764023"/>
                </a:lnTo>
                <a:lnTo>
                  <a:pt x="528145" y="749758"/>
                </a:lnTo>
                <a:lnTo>
                  <a:pt x="570305" y="730418"/>
                </a:lnTo>
                <a:lnTo>
                  <a:pt x="609571" y="706366"/>
                </a:lnTo>
                <a:lnTo>
                  <a:pt x="645578" y="677965"/>
                </a:lnTo>
                <a:lnTo>
                  <a:pt x="677964" y="645579"/>
                </a:lnTo>
                <a:lnTo>
                  <a:pt x="706365" y="609571"/>
                </a:lnTo>
                <a:lnTo>
                  <a:pt x="730418" y="570306"/>
                </a:lnTo>
                <a:lnTo>
                  <a:pt x="749758" y="528146"/>
                </a:lnTo>
                <a:lnTo>
                  <a:pt x="764022" y="483455"/>
                </a:lnTo>
                <a:lnTo>
                  <a:pt x="772848" y="436597"/>
                </a:lnTo>
                <a:lnTo>
                  <a:pt x="775870" y="387935"/>
                </a:lnTo>
                <a:lnTo>
                  <a:pt x="772848" y="339273"/>
                </a:lnTo>
                <a:lnTo>
                  <a:pt x="764022" y="292415"/>
                </a:lnTo>
                <a:lnTo>
                  <a:pt x="749758" y="247725"/>
                </a:lnTo>
                <a:lnTo>
                  <a:pt x="730418" y="205565"/>
                </a:lnTo>
                <a:lnTo>
                  <a:pt x="706365" y="166299"/>
                </a:lnTo>
                <a:lnTo>
                  <a:pt x="677964" y="130292"/>
                </a:lnTo>
                <a:lnTo>
                  <a:pt x="645578" y="97906"/>
                </a:lnTo>
                <a:lnTo>
                  <a:pt x="609571" y="69505"/>
                </a:lnTo>
                <a:lnTo>
                  <a:pt x="570305" y="45452"/>
                </a:lnTo>
                <a:lnTo>
                  <a:pt x="528145" y="26112"/>
                </a:lnTo>
                <a:lnTo>
                  <a:pt x="483455" y="11847"/>
                </a:lnTo>
                <a:lnTo>
                  <a:pt x="436597" y="3022"/>
                </a:lnTo>
                <a:lnTo>
                  <a:pt x="38793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57150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5AB84C75-7996-9DBE-3144-6119F8BE4476}"/>
              </a:ext>
            </a:extLst>
          </p:cNvPr>
          <p:cNvSpPr/>
          <p:nvPr/>
        </p:nvSpPr>
        <p:spPr>
          <a:xfrm>
            <a:off x="9176400" y="3393991"/>
            <a:ext cx="575945" cy="576580"/>
          </a:xfrm>
          <a:custGeom>
            <a:avLst/>
            <a:gdLst/>
            <a:ahLst/>
            <a:cxnLst/>
            <a:rect l="l" t="t" r="r" b="b"/>
            <a:pathLst>
              <a:path w="575945" h="576579">
                <a:moveTo>
                  <a:pt x="287943" y="0"/>
                </a:moveTo>
                <a:lnTo>
                  <a:pt x="241237" y="3769"/>
                </a:lnTo>
                <a:lnTo>
                  <a:pt x="196931" y="14682"/>
                </a:lnTo>
                <a:lnTo>
                  <a:pt x="155617" y="32146"/>
                </a:lnTo>
                <a:lnTo>
                  <a:pt x="117888" y="55567"/>
                </a:lnTo>
                <a:lnTo>
                  <a:pt x="84337" y="84353"/>
                </a:lnTo>
                <a:lnTo>
                  <a:pt x="55556" y="117910"/>
                </a:lnTo>
                <a:lnTo>
                  <a:pt x="32139" y="155647"/>
                </a:lnTo>
                <a:lnTo>
                  <a:pt x="14679" y="196969"/>
                </a:lnTo>
                <a:lnTo>
                  <a:pt x="3768" y="241285"/>
                </a:lnTo>
                <a:lnTo>
                  <a:pt x="0" y="288000"/>
                </a:lnTo>
                <a:lnTo>
                  <a:pt x="3768" y="334715"/>
                </a:lnTo>
                <a:lnTo>
                  <a:pt x="14679" y="379030"/>
                </a:lnTo>
                <a:lnTo>
                  <a:pt x="32139" y="420352"/>
                </a:lnTo>
                <a:lnTo>
                  <a:pt x="55556" y="458088"/>
                </a:lnTo>
                <a:lnTo>
                  <a:pt x="84337" y="491646"/>
                </a:lnTo>
                <a:lnTo>
                  <a:pt x="117888" y="520432"/>
                </a:lnTo>
                <a:lnTo>
                  <a:pt x="155617" y="543853"/>
                </a:lnTo>
                <a:lnTo>
                  <a:pt x="196931" y="561317"/>
                </a:lnTo>
                <a:lnTo>
                  <a:pt x="241237" y="572230"/>
                </a:lnTo>
                <a:lnTo>
                  <a:pt x="287943" y="575999"/>
                </a:lnTo>
                <a:lnTo>
                  <a:pt x="334649" y="572230"/>
                </a:lnTo>
                <a:lnTo>
                  <a:pt x="378955" y="561317"/>
                </a:lnTo>
                <a:lnTo>
                  <a:pt x="420270" y="543853"/>
                </a:lnTo>
                <a:lnTo>
                  <a:pt x="457999" y="520432"/>
                </a:lnTo>
                <a:lnTo>
                  <a:pt x="491550" y="491646"/>
                </a:lnTo>
                <a:lnTo>
                  <a:pt x="520331" y="458088"/>
                </a:lnTo>
                <a:lnTo>
                  <a:pt x="543747" y="420352"/>
                </a:lnTo>
                <a:lnTo>
                  <a:pt x="561208" y="379030"/>
                </a:lnTo>
                <a:lnTo>
                  <a:pt x="572119" y="334715"/>
                </a:lnTo>
                <a:lnTo>
                  <a:pt x="575887" y="288000"/>
                </a:lnTo>
                <a:lnTo>
                  <a:pt x="572119" y="241285"/>
                </a:lnTo>
                <a:lnTo>
                  <a:pt x="561208" y="196969"/>
                </a:lnTo>
                <a:lnTo>
                  <a:pt x="543747" y="155647"/>
                </a:lnTo>
                <a:lnTo>
                  <a:pt x="520331" y="117910"/>
                </a:lnTo>
                <a:lnTo>
                  <a:pt x="491550" y="84353"/>
                </a:lnTo>
                <a:lnTo>
                  <a:pt x="457999" y="55567"/>
                </a:lnTo>
                <a:lnTo>
                  <a:pt x="420270" y="32146"/>
                </a:lnTo>
                <a:lnTo>
                  <a:pt x="378955" y="14682"/>
                </a:lnTo>
                <a:lnTo>
                  <a:pt x="334649" y="3769"/>
                </a:lnTo>
                <a:lnTo>
                  <a:pt x="28794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D9C69EF1-1753-9549-844E-EE826ABE7FFA}"/>
              </a:ext>
            </a:extLst>
          </p:cNvPr>
          <p:cNvSpPr/>
          <p:nvPr/>
        </p:nvSpPr>
        <p:spPr>
          <a:xfrm>
            <a:off x="9176400" y="4337836"/>
            <a:ext cx="575945" cy="576580"/>
          </a:xfrm>
          <a:custGeom>
            <a:avLst/>
            <a:gdLst/>
            <a:ahLst/>
            <a:cxnLst/>
            <a:rect l="l" t="t" r="r" b="b"/>
            <a:pathLst>
              <a:path w="575945" h="576579">
                <a:moveTo>
                  <a:pt x="287943" y="0"/>
                </a:moveTo>
                <a:lnTo>
                  <a:pt x="241237" y="3769"/>
                </a:lnTo>
                <a:lnTo>
                  <a:pt x="196930" y="14682"/>
                </a:lnTo>
                <a:lnTo>
                  <a:pt x="155616" y="32145"/>
                </a:lnTo>
                <a:lnTo>
                  <a:pt x="117887" y="55567"/>
                </a:lnTo>
                <a:lnTo>
                  <a:pt x="84336" y="84353"/>
                </a:lnTo>
                <a:lnTo>
                  <a:pt x="55556" y="117910"/>
                </a:lnTo>
                <a:lnTo>
                  <a:pt x="32139" y="155647"/>
                </a:lnTo>
                <a:lnTo>
                  <a:pt x="14679" y="196969"/>
                </a:lnTo>
                <a:lnTo>
                  <a:pt x="3768" y="241284"/>
                </a:lnTo>
                <a:lnTo>
                  <a:pt x="0" y="287999"/>
                </a:lnTo>
                <a:lnTo>
                  <a:pt x="3768" y="334714"/>
                </a:lnTo>
                <a:lnTo>
                  <a:pt x="14679" y="379029"/>
                </a:lnTo>
                <a:lnTo>
                  <a:pt x="32139" y="420352"/>
                </a:lnTo>
                <a:lnTo>
                  <a:pt x="55556" y="458088"/>
                </a:lnTo>
                <a:lnTo>
                  <a:pt x="84336" y="491646"/>
                </a:lnTo>
                <a:lnTo>
                  <a:pt x="117887" y="520432"/>
                </a:lnTo>
                <a:lnTo>
                  <a:pt x="155616" y="543853"/>
                </a:lnTo>
                <a:lnTo>
                  <a:pt x="196930" y="561317"/>
                </a:lnTo>
                <a:lnTo>
                  <a:pt x="241237" y="572230"/>
                </a:lnTo>
                <a:lnTo>
                  <a:pt x="287943" y="575999"/>
                </a:lnTo>
                <a:lnTo>
                  <a:pt x="334649" y="572230"/>
                </a:lnTo>
                <a:lnTo>
                  <a:pt x="378955" y="561317"/>
                </a:lnTo>
                <a:lnTo>
                  <a:pt x="420270" y="543853"/>
                </a:lnTo>
                <a:lnTo>
                  <a:pt x="457999" y="520432"/>
                </a:lnTo>
                <a:lnTo>
                  <a:pt x="491550" y="491646"/>
                </a:lnTo>
                <a:lnTo>
                  <a:pt x="520331" y="458088"/>
                </a:lnTo>
                <a:lnTo>
                  <a:pt x="543747" y="420352"/>
                </a:lnTo>
                <a:lnTo>
                  <a:pt x="561208" y="379029"/>
                </a:lnTo>
                <a:lnTo>
                  <a:pt x="572119" y="334714"/>
                </a:lnTo>
                <a:lnTo>
                  <a:pt x="575887" y="287999"/>
                </a:lnTo>
                <a:lnTo>
                  <a:pt x="572119" y="241284"/>
                </a:lnTo>
                <a:lnTo>
                  <a:pt x="561208" y="196969"/>
                </a:lnTo>
                <a:lnTo>
                  <a:pt x="543747" y="155647"/>
                </a:lnTo>
                <a:lnTo>
                  <a:pt x="520331" y="117910"/>
                </a:lnTo>
                <a:lnTo>
                  <a:pt x="491550" y="84353"/>
                </a:lnTo>
                <a:lnTo>
                  <a:pt x="457999" y="55567"/>
                </a:lnTo>
                <a:lnTo>
                  <a:pt x="420270" y="32145"/>
                </a:lnTo>
                <a:lnTo>
                  <a:pt x="378955" y="14682"/>
                </a:lnTo>
                <a:lnTo>
                  <a:pt x="334649" y="3769"/>
                </a:lnTo>
                <a:lnTo>
                  <a:pt x="28794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5BF29C50-2C8D-491E-7F3A-DF1491290A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7994" y="3505902"/>
            <a:ext cx="352758" cy="352758"/>
          </a:xfrm>
          <a:prstGeom prst="rect">
            <a:avLst/>
          </a:prstGeom>
        </p:spPr>
      </p:pic>
      <p:sp>
        <p:nvSpPr>
          <p:cNvPr id="39" name="object 42">
            <a:extLst>
              <a:ext uri="{FF2B5EF4-FFF2-40B4-BE49-F238E27FC236}">
                <a16:creationId xmlns:a16="http://schemas.microsoft.com/office/drawing/2014/main" id="{9C74BECA-F3E7-8BD3-7917-CDB6D5FD5812}"/>
              </a:ext>
            </a:extLst>
          </p:cNvPr>
          <p:cNvSpPr>
            <a:spLocks noChangeAspect="1"/>
          </p:cNvSpPr>
          <p:nvPr/>
        </p:nvSpPr>
        <p:spPr>
          <a:xfrm>
            <a:off x="9248715" y="5369386"/>
            <a:ext cx="435569" cy="435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object 34">
            <a:extLst>
              <a:ext uri="{FF2B5EF4-FFF2-40B4-BE49-F238E27FC236}">
                <a16:creationId xmlns:a16="http://schemas.microsoft.com/office/drawing/2014/main" id="{91C8AE15-B10C-EF2C-3AC2-C313C3F7381E}"/>
              </a:ext>
            </a:extLst>
          </p:cNvPr>
          <p:cNvSpPr/>
          <p:nvPr/>
        </p:nvSpPr>
        <p:spPr>
          <a:xfrm>
            <a:off x="9176039" y="5280931"/>
            <a:ext cx="575945" cy="576580"/>
          </a:xfrm>
          <a:custGeom>
            <a:avLst/>
            <a:gdLst/>
            <a:ahLst/>
            <a:cxnLst/>
            <a:rect l="l" t="t" r="r" b="b"/>
            <a:pathLst>
              <a:path w="575945" h="576579">
                <a:moveTo>
                  <a:pt x="287944" y="0"/>
                </a:moveTo>
                <a:lnTo>
                  <a:pt x="241238" y="3769"/>
                </a:lnTo>
                <a:lnTo>
                  <a:pt x="196932" y="14682"/>
                </a:lnTo>
                <a:lnTo>
                  <a:pt x="155617" y="32145"/>
                </a:lnTo>
                <a:lnTo>
                  <a:pt x="117888" y="55567"/>
                </a:lnTo>
                <a:lnTo>
                  <a:pt x="84337" y="84353"/>
                </a:lnTo>
                <a:lnTo>
                  <a:pt x="55556" y="117910"/>
                </a:lnTo>
                <a:lnTo>
                  <a:pt x="32139" y="155647"/>
                </a:lnTo>
                <a:lnTo>
                  <a:pt x="14679" y="196969"/>
                </a:lnTo>
                <a:lnTo>
                  <a:pt x="3768" y="241284"/>
                </a:lnTo>
                <a:lnTo>
                  <a:pt x="0" y="287999"/>
                </a:lnTo>
                <a:lnTo>
                  <a:pt x="3768" y="334714"/>
                </a:lnTo>
                <a:lnTo>
                  <a:pt x="14679" y="379029"/>
                </a:lnTo>
                <a:lnTo>
                  <a:pt x="32139" y="420351"/>
                </a:lnTo>
                <a:lnTo>
                  <a:pt x="55556" y="458088"/>
                </a:lnTo>
                <a:lnTo>
                  <a:pt x="84337" y="491646"/>
                </a:lnTo>
                <a:lnTo>
                  <a:pt x="117888" y="520432"/>
                </a:lnTo>
                <a:lnTo>
                  <a:pt x="155617" y="543853"/>
                </a:lnTo>
                <a:lnTo>
                  <a:pt x="196932" y="561316"/>
                </a:lnTo>
                <a:lnTo>
                  <a:pt x="241238" y="572229"/>
                </a:lnTo>
                <a:lnTo>
                  <a:pt x="287944" y="575999"/>
                </a:lnTo>
                <a:lnTo>
                  <a:pt x="334650" y="572229"/>
                </a:lnTo>
                <a:lnTo>
                  <a:pt x="378956" y="561316"/>
                </a:lnTo>
                <a:lnTo>
                  <a:pt x="420271" y="543853"/>
                </a:lnTo>
                <a:lnTo>
                  <a:pt x="458000" y="520432"/>
                </a:lnTo>
                <a:lnTo>
                  <a:pt x="491551" y="491646"/>
                </a:lnTo>
                <a:lnTo>
                  <a:pt x="520331" y="458088"/>
                </a:lnTo>
                <a:lnTo>
                  <a:pt x="543748" y="420351"/>
                </a:lnTo>
                <a:lnTo>
                  <a:pt x="561208" y="379029"/>
                </a:lnTo>
                <a:lnTo>
                  <a:pt x="572119" y="334714"/>
                </a:lnTo>
                <a:lnTo>
                  <a:pt x="575887" y="287999"/>
                </a:lnTo>
                <a:lnTo>
                  <a:pt x="572119" y="241284"/>
                </a:lnTo>
                <a:lnTo>
                  <a:pt x="561208" y="196969"/>
                </a:lnTo>
                <a:lnTo>
                  <a:pt x="543748" y="155647"/>
                </a:lnTo>
                <a:lnTo>
                  <a:pt x="520331" y="117910"/>
                </a:lnTo>
                <a:lnTo>
                  <a:pt x="491551" y="84353"/>
                </a:lnTo>
                <a:lnTo>
                  <a:pt x="458000" y="55567"/>
                </a:lnTo>
                <a:lnTo>
                  <a:pt x="420271" y="32145"/>
                </a:lnTo>
                <a:lnTo>
                  <a:pt x="378956" y="14682"/>
                </a:lnTo>
                <a:lnTo>
                  <a:pt x="334650" y="3769"/>
                </a:lnTo>
                <a:lnTo>
                  <a:pt x="28794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D953A26A-42A3-CC8F-5BDD-16480DCD53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4827" y="2618478"/>
            <a:ext cx="583565" cy="583565"/>
          </a:xfrm>
          <a:prstGeom prst="rect">
            <a:avLst/>
          </a:prstGeom>
        </p:spPr>
      </p:pic>
      <p:sp>
        <p:nvSpPr>
          <p:cNvPr id="44" name="object 42">
            <a:extLst>
              <a:ext uri="{FF2B5EF4-FFF2-40B4-BE49-F238E27FC236}">
                <a16:creationId xmlns:a16="http://schemas.microsoft.com/office/drawing/2014/main" id="{D9270C28-3C4C-2F3F-B2D7-F2D1A3AA0300}"/>
              </a:ext>
            </a:extLst>
          </p:cNvPr>
          <p:cNvSpPr>
            <a:spLocks noChangeAspect="1"/>
          </p:cNvSpPr>
          <p:nvPr/>
        </p:nvSpPr>
        <p:spPr>
          <a:xfrm>
            <a:off x="9266050" y="5371221"/>
            <a:ext cx="395923" cy="396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7D448FBA-23BE-77E0-3F85-BEE040BADA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36544" y="1494854"/>
            <a:ext cx="583565" cy="583565"/>
          </a:xfrm>
          <a:prstGeom prst="rect">
            <a:avLst/>
          </a:prstGeom>
        </p:spPr>
      </p:pic>
      <p:pic>
        <p:nvPicPr>
          <p:cNvPr id="55" name="Inhaltsplatzhalter 54">
            <a:extLst>
              <a:ext uri="{FF2B5EF4-FFF2-40B4-BE49-F238E27FC236}">
                <a16:creationId xmlns:a16="http://schemas.microsoft.com/office/drawing/2014/main" id="{F28330B4-4A55-F458-CE86-40DC184C2F0C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83861" y="3807171"/>
            <a:ext cx="583564" cy="583564"/>
          </a:xfrm>
        </p:spPr>
      </p:pic>
      <p:pic>
        <p:nvPicPr>
          <p:cNvPr id="49" name="Inhaltsplatzhalter 78">
            <a:extLst>
              <a:ext uri="{FF2B5EF4-FFF2-40B4-BE49-F238E27FC236}">
                <a16:creationId xmlns:a16="http://schemas.microsoft.com/office/drawing/2014/main" id="{3CA6645D-9A92-FE18-EB03-2F69FCFE2C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90563" y="4438384"/>
            <a:ext cx="558800" cy="558800"/>
          </a:xfrm>
          <a:prstGeom prst="rect">
            <a:avLst/>
          </a:prstGeom>
        </p:spPr>
      </p:pic>
      <p:sp>
        <p:nvSpPr>
          <p:cNvPr id="21" name="object 21">
            <a:extLst>
              <a:ext uri="{FF2B5EF4-FFF2-40B4-BE49-F238E27FC236}">
                <a16:creationId xmlns:a16="http://schemas.microsoft.com/office/drawing/2014/main" id="{A03D9DD0-6273-FC75-17ED-F47715A0EBC7}"/>
              </a:ext>
            </a:extLst>
          </p:cNvPr>
          <p:cNvSpPr/>
          <p:nvPr/>
        </p:nvSpPr>
        <p:spPr>
          <a:xfrm>
            <a:off x="2551120" y="4492817"/>
            <a:ext cx="438784" cy="438784"/>
          </a:xfrm>
          <a:custGeom>
            <a:avLst/>
            <a:gdLst/>
            <a:ahLst/>
            <a:cxnLst/>
            <a:rect l="l" t="t" r="r" b="b"/>
            <a:pathLst>
              <a:path w="438785" h="438785">
                <a:moveTo>
                  <a:pt x="0" y="219375"/>
                </a:moveTo>
                <a:lnTo>
                  <a:pt x="4456" y="175163"/>
                </a:lnTo>
                <a:lnTo>
                  <a:pt x="17239" y="133984"/>
                </a:lnTo>
                <a:lnTo>
                  <a:pt x="37465" y="96720"/>
                </a:lnTo>
                <a:lnTo>
                  <a:pt x="64253" y="64253"/>
                </a:lnTo>
                <a:lnTo>
                  <a:pt x="96720" y="37465"/>
                </a:lnTo>
                <a:lnTo>
                  <a:pt x="133984" y="17239"/>
                </a:lnTo>
                <a:lnTo>
                  <a:pt x="175163" y="4456"/>
                </a:lnTo>
                <a:lnTo>
                  <a:pt x="219375" y="0"/>
                </a:lnTo>
                <a:lnTo>
                  <a:pt x="263586" y="4456"/>
                </a:lnTo>
                <a:lnTo>
                  <a:pt x="304765" y="17239"/>
                </a:lnTo>
                <a:lnTo>
                  <a:pt x="342029" y="37465"/>
                </a:lnTo>
                <a:lnTo>
                  <a:pt x="374496" y="64253"/>
                </a:lnTo>
                <a:lnTo>
                  <a:pt x="401284" y="96720"/>
                </a:lnTo>
                <a:lnTo>
                  <a:pt x="421510" y="133984"/>
                </a:lnTo>
                <a:lnTo>
                  <a:pt x="434293" y="175163"/>
                </a:lnTo>
                <a:lnTo>
                  <a:pt x="438750" y="219375"/>
                </a:lnTo>
                <a:lnTo>
                  <a:pt x="434293" y="263586"/>
                </a:lnTo>
                <a:lnTo>
                  <a:pt x="421510" y="304765"/>
                </a:lnTo>
                <a:lnTo>
                  <a:pt x="401284" y="342029"/>
                </a:lnTo>
                <a:lnTo>
                  <a:pt x="374496" y="374496"/>
                </a:lnTo>
                <a:lnTo>
                  <a:pt x="342029" y="401284"/>
                </a:lnTo>
                <a:lnTo>
                  <a:pt x="304765" y="421510"/>
                </a:lnTo>
                <a:lnTo>
                  <a:pt x="263586" y="434293"/>
                </a:lnTo>
                <a:lnTo>
                  <a:pt x="219375" y="438750"/>
                </a:lnTo>
                <a:lnTo>
                  <a:pt x="175163" y="434293"/>
                </a:lnTo>
                <a:lnTo>
                  <a:pt x="133984" y="421510"/>
                </a:lnTo>
                <a:lnTo>
                  <a:pt x="96720" y="401284"/>
                </a:lnTo>
                <a:lnTo>
                  <a:pt x="64253" y="374496"/>
                </a:lnTo>
                <a:lnTo>
                  <a:pt x="37465" y="342029"/>
                </a:lnTo>
                <a:lnTo>
                  <a:pt x="17239" y="304765"/>
                </a:lnTo>
                <a:lnTo>
                  <a:pt x="4456" y="263586"/>
                </a:lnTo>
                <a:lnTo>
                  <a:pt x="0" y="219375"/>
                </a:lnTo>
                <a:close/>
              </a:path>
            </a:pathLst>
          </a:custGeom>
          <a:solidFill>
            <a:srgbClr val="FFFFFF"/>
          </a:solidFill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</a:t>
            </a: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7C0AA547-BD7E-175E-2D8A-0FCA0BF21D39}"/>
              </a:ext>
            </a:extLst>
          </p:cNvPr>
          <p:cNvSpPr/>
          <p:nvPr/>
        </p:nvSpPr>
        <p:spPr>
          <a:xfrm>
            <a:off x="3308934" y="2152803"/>
            <a:ext cx="438784" cy="438784"/>
          </a:xfrm>
          <a:custGeom>
            <a:avLst/>
            <a:gdLst/>
            <a:ahLst/>
            <a:cxnLst/>
            <a:rect l="l" t="t" r="r" b="b"/>
            <a:pathLst>
              <a:path w="438785" h="438785">
                <a:moveTo>
                  <a:pt x="219374" y="0"/>
                </a:moveTo>
                <a:lnTo>
                  <a:pt x="175163" y="4456"/>
                </a:lnTo>
                <a:lnTo>
                  <a:pt x="133984" y="17239"/>
                </a:lnTo>
                <a:lnTo>
                  <a:pt x="96720" y="37465"/>
                </a:lnTo>
                <a:lnTo>
                  <a:pt x="64253" y="64253"/>
                </a:lnTo>
                <a:lnTo>
                  <a:pt x="37465" y="96719"/>
                </a:lnTo>
                <a:lnTo>
                  <a:pt x="17239" y="133983"/>
                </a:lnTo>
                <a:lnTo>
                  <a:pt x="4456" y="175162"/>
                </a:lnTo>
                <a:lnTo>
                  <a:pt x="0" y="219374"/>
                </a:lnTo>
                <a:lnTo>
                  <a:pt x="4456" y="263586"/>
                </a:lnTo>
                <a:lnTo>
                  <a:pt x="17239" y="304765"/>
                </a:lnTo>
                <a:lnTo>
                  <a:pt x="37465" y="342029"/>
                </a:lnTo>
                <a:lnTo>
                  <a:pt x="64253" y="374496"/>
                </a:lnTo>
                <a:lnTo>
                  <a:pt x="96720" y="401283"/>
                </a:lnTo>
                <a:lnTo>
                  <a:pt x="133984" y="421509"/>
                </a:lnTo>
                <a:lnTo>
                  <a:pt x="175163" y="434292"/>
                </a:lnTo>
                <a:lnTo>
                  <a:pt x="219374" y="438749"/>
                </a:lnTo>
                <a:lnTo>
                  <a:pt x="263586" y="434292"/>
                </a:lnTo>
                <a:lnTo>
                  <a:pt x="304765" y="421509"/>
                </a:lnTo>
                <a:lnTo>
                  <a:pt x="342029" y="401283"/>
                </a:lnTo>
                <a:lnTo>
                  <a:pt x="374496" y="374496"/>
                </a:lnTo>
                <a:lnTo>
                  <a:pt x="401283" y="342029"/>
                </a:lnTo>
                <a:lnTo>
                  <a:pt x="421509" y="304765"/>
                </a:lnTo>
                <a:lnTo>
                  <a:pt x="434292" y="263586"/>
                </a:lnTo>
                <a:lnTo>
                  <a:pt x="438749" y="219374"/>
                </a:lnTo>
                <a:lnTo>
                  <a:pt x="434292" y="175162"/>
                </a:lnTo>
                <a:lnTo>
                  <a:pt x="421509" y="133983"/>
                </a:lnTo>
                <a:lnTo>
                  <a:pt x="401283" y="96719"/>
                </a:lnTo>
                <a:lnTo>
                  <a:pt x="374496" y="64253"/>
                </a:lnTo>
                <a:lnTo>
                  <a:pt x="342029" y="37465"/>
                </a:lnTo>
                <a:lnTo>
                  <a:pt x="304765" y="17239"/>
                </a:lnTo>
                <a:lnTo>
                  <a:pt x="263586" y="4456"/>
                </a:lnTo>
                <a:lnTo>
                  <a:pt x="219374" y="0"/>
                </a:lnTo>
                <a:close/>
              </a:path>
            </a:pathLst>
          </a:custGeom>
          <a:solidFill>
            <a:srgbClr val="FFFFFF"/>
          </a:solidFill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38" name="object 41">
            <a:extLst>
              <a:ext uri="{FF2B5EF4-FFF2-40B4-BE49-F238E27FC236}">
                <a16:creationId xmlns:a16="http://schemas.microsoft.com/office/drawing/2014/main" id="{D8606859-31D5-E9B0-F1AD-C6E016D1FE0E}"/>
              </a:ext>
            </a:extLst>
          </p:cNvPr>
          <p:cNvSpPr>
            <a:spLocks noChangeAspect="1"/>
          </p:cNvSpPr>
          <p:nvPr/>
        </p:nvSpPr>
        <p:spPr>
          <a:xfrm>
            <a:off x="6213878" y="884417"/>
            <a:ext cx="395920" cy="3960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9B30BDB2-F3DE-0F51-C113-D44B0D1F6E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87994" y="4449747"/>
            <a:ext cx="352758" cy="35275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1010565-E79C-2DFD-3B0A-8A9E17C364B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62902" y="1465693"/>
            <a:ext cx="641887" cy="641887"/>
          </a:xfrm>
          <a:prstGeom prst="rect">
            <a:avLst/>
          </a:prstGeom>
        </p:spPr>
      </p:pic>
      <p:sp>
        <p:nvSpPr>
          <p:cNvPr id="20" name="object 25">
            <a:extLst>
              <a:ext uri="{FF2B5EF4-FFF2-40B4-BE49-F238E27FC236}">
                <a16:creationId xmlns:a16="http://schemas.microsoft.com/office/drawing/2014/main" id="{F30BB79D-950B-3E20-2D88-6C95D41405E4}"/>
              </a:ext>
            </a:extLst>
          </p:cNvPr>
          <p:cNvSpPr txBox="1"/>
          <p:nvPr/>
        </p:nvSpPr>
        <p:spPr>
          <a:xfrm>
            <a:off x="7631729" y="5227022"/>
            <a:ext cx="1111885" cy="213713"/>
          </a:xfrm>
          <a:prstGeom prst="rect">
            <a:avLst/>
          </a:prstGeom>
          <a:noFill/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30480" algn="ctr" defTabSz="914400" rtl="0" eaLnBrk="1" fontAlgn="auto" latinLnBrk="0" hangingPunct="1">
              <a:lnSpc>
                <a:spcPct val="1014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Next Steps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Verdana"/>
            </a:endParaRPr>
          </a:p>
        </p:txBody>
      </p:sp>
      <p:sp>
        <p:nvSpPr>
          <p:cNvPr id="28" name="object 43">
            <a:extLst>
              <a:ext uri="{FF2B5EF4-FFF2-40B4-BE49-F238E27FC236}">
                <a16:creationId xmlns:a16="http://schemas.microsoft.com/office/drawing/2014/main" id="{BAD86D5A-F282-99EF-6BCE-C10EAF583A5C}"/>
              </a:ext>
            </a:extLst>
          </p:cNvPr>
          <p:cNvSpPr txBox="1"/>
          <p:nvPr/>
        </p:nvSpPr>
        <p:spPr>
          <a:xfrm>
            <a:off x="9889170" y="4323415"/>
            <a:ext cx="2119053" cy="605422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0" marR="5080" lvl="0" indent="0" algn="l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359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Conduct comprehensive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tests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validate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functionality</a:t>
            </a:r>
          </a:p>
        </p:txBody>
      </p:sp>
      <p:sp>
        <p:nvSpPr>
          <p:cNvPr id="29" name="object 44">
            <a:extLst>
              <a:ext uri="{FF2B5EF4-FFF2-40B4-BE49-F238E27FC236}">
                <a16:creationId xmlns:a16="http://schemas.microsoft.com/office/drawing/2014/main" id="{323A237F-F089-3E7A-F3D3-C2FBACB86177}"/>
              </a:ext>
            </a:extLst>
          </p:cNvPr>
          <p:cNvSpPr txBox="1"/>
          <p:nvPr/>
        </p:nvSpPr>
        <p:spPr>
          <a:xfrm>
            <a:off x="9889171" y="3478123"/>
            <a:ext cx="2027271" cy="40831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0" marR="5080" lvl="0" indent="0" algn="l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359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Implement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backend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connections to frontend</a:t>
            </a:r>
          </a:p>
        </p:txBody>
      </p:sp>
      <p:sp>
        <p:nvSpPr>
          <p:cNvPr id="37" name="object 45">
            <a:extLst>
              <a:ext uri="{FF2B5EF4-FFF2-40B4-BE49-F238E27FC236}">
                <a16:creationId xmlns:a16="http://schemas.microsoft.com/office/drawing/2014/main" id="{89C00E59-DF82-F464-73D2-EC5A6F38872F}"/>
              </a:ext>
            </a:extLst>
          </p:cNvPr>
          <p:cNvSpPr txBox="1"/>
          <p:nvPr/>
        </p:nvSpPr>
        <p:spPr>
          <a:xfrm>
            <a:off x="9889171" y="5363460"/>
            <a:ext cx="1925418" cy="411523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0" marR="5080" lvl="0" indent="0" algn="l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359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Roll-out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MVP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implement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Feedback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F55EF599-4F93-F669-A3F5-38CC1AE18413}"/>
              </a:ext>
            </a:extLst>
          </p:cNvPr>
          <p:cNvGrpSpPr/>
          <p:nvPr/>
        </p:nvGrpSpPr>
        <p:grpSpPr>
          <a:xfrm>
            <a:off x="621413" y="2164233"/>
            <a:ext cx="1572597" cy="415924"/>
            <a:chOff x="623240" y="2116359"/>
            <a:chExt cx="1572597" cy="415924"/>
          </a:xfrm>
          <a:solidFill>
            <a:schemeClr val="bg1"/>
          </a:solidFill>
        </p:grpSpPr>
        <p:sp>
          <p:nvSpPr>
            <p:cNvPr id="58" name="Abgerundetes Rechteck 57">
              <a:extLst>
                <a:ext uri="{FF2B5EF4-FFF2-40B4-BE49-F238E27FC236}">
                  <a16:creationId xmlns:a16="http://schemas.microsoft.com/office/drawing/2014/main" id="{FEB835BD-241E-5515-BB80-9118CF3B9B20}"/>
                </a:ext>
              </a:extLst>
            </p:cNvPr>
            <p:cNvSpPr/>
            <p:nvPr/>
          </p:nvSpPr>
          <p:spPr>
            <a:xfrm>
              <a:off x="623240" y="2116359"/>
              <a:ext cx="1572597" cy="415924"/>
            </a:xfrm>
            <a:prstGeom prst="roundRect">
              <a:avLst>
                <a:gd name="adj" fmla="val 11176"/>
              </a:avLst>
            </a:prstGeom>
            <a:grpFill/>
            <a:ln w="57150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20382D35-7580-BDC1-CF10-1492316B3444}"/>
                </a:ext>
              </a:extLst>
            </p:cNvPr>
            <p:cNvSpPr txBox="1"/>
            <p:nvPr/>
          </p:nvSpPr>
          <p:spPr>
            <a:xfrm>
              <a:off x="657847" y="2180248"/>
              <a:ext cx="1503384" cy="288147"/>
            </a:xfrm>
            <a:prstGeom prst="rect">
              <a:avLst/>
            </a:prstGeom>
            <a:grp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29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Initial Situation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586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F101F83B-A33A-2F09-B651-74945547AC4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113975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F101F83B-A33A-2F09-B651-74945547AC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3194017-A3B9-0035-0110-28964B3A512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72641" y="1596420"/>
            <a:ext cx="5315415" cy="215444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Initial Situation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8B6A6CC-7C38-24D2-F737-5B967872379F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en-US"/>
              <a:t>Our Solution (MVP)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43F1737-99E2-411F-C21E-B08EC04C4DD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Initial Situation &amp; Our Solution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946027AE-FC93-81E7-24B9-04472E47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Autofit/>
          </a:bodyPr>
          <a:lstStyle/>
          <a:p>
            <a:r>
              <a:rPr lang="en-US" err="1">
                <a:latin typeface="Arial"/>
                <a:cs typeface="Arial"/>
              </a:rPr>
              <a:t>itestra</a:t>
            </a:r>
            <a:r>
              <a:rPr lang="en-US">
                <a:latin typeface="Arial"/>
                <a:cs typeface="Arial"/>
              </a:rPr>
              <a:t> aims to </a:t>
            </a:r>
            <a:r>
              <a:rPr lang="en-US" b="1">
                <a:solidFill>
                  <a:srgbClr val="0063BC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improve internal </a:t>
            </a:r>
            <a:r>
              <a:rPr lang="en-US">
                <a:solidFill>
                  <a:srgbClr val="0063BC"/>
                </a:solidFill>
                <a:highlight>
                  <a:srgbClr val="FFFFFF"/>
                </a:highlight>
                <a:latin typeface="Arial"/>
                <a:cs typeface="Arial"/>
              </a:rPr>
              <a:t>staffing </a:t>
            </a:r>
            <a:r>
              <a:rPr lang="en-US" b="1">
                <a:solidFill>
                  <a:srgbClr val="0063BC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processes by employing a software tool</a:t>
            </a:r>
            <a:r>
              <a:rPr lang="en-US">
                <a:solidFill>
                  <a:srgbClr val="0063BC"/>
                </a:solidFill>
                <a:highlight>
                  <a:srgbClr val="FFFFFF"/>
                </a:highlight>
                <a:latin typeface="Arial"/>
                <a:cs typeface="Arial"/>
              </a:rPr>
              <a:t> 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67494A-3BA5-7204-5DF6-7C7C9E4CA332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36625" y="2184503"/>
            <a:ext cx="4438650" cy="3447098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b="1">
                <a:ea typeface="+mn-lt"/>
                <a:cs typeface="+mn-lt"/>
              </a:rPr>
              <a:t>Growth and Complexity: </a:t>
            </a:r>
            <a:r>
              <a:rPr lang="en-US" err="1">
                <a:ea typeface="+mn-lt"/>
                <a:cs typeface="+mn-lt"/>
              </a:rPr>
              <a:t>itestra</a:t>
            </a:r>
            <a:r>
              <a:rPr lang="en-US">
                <a:ea typeface="+mn-lt"/>
                <a:cs typeface="+mn-lt"/>
              </a:rPr>
              <a:t> is experiencing significant growth, expanding in terms of locations, projects, and employees</a:t>
            </a:r>
          </a:p>
          <a:p>
            <a:endParaRPr lang="en-US">
              <a:ea typeface="+mn-lt"/>
              <a:cs typeface="+mn-lt"/>
            </a:endParaRPr>
          </a:p>
          <a:p>
            <a:pPr>
              <a:buClr>
                <a:srgbClr val="0065BD"/>
              </a:buClr>
            </a:pPr>
            <a:r>
              <a:rPr lang="en-US" b="1">
                <a:ea typeface="+mn-lt"/>
                <a:cs typeface="+mn-lt"/>
              </a:rPr>
              <a:t>Inefficient Processes: </a:t>
            </a:r>
            <a:r>
              <a:rPr lang="en-US">
                <a:ea typeface="+mn-lt"/>
                <a:cs typeface="+mn-lt"/>
              </a:rPr>
              <a:t>Currently, using shared Excel spreadsheets for managing projects and employees has become inefficient, given the complexity involved in matching skills and project requirements</a:t>
            </a:r>
          </a:p>
          <a:p>
            <a:pPr>
              <a:buClr>
                <a:srgbClr val="0065BD"/>
              </a:buClr>
            </a:pPr>
            <a:endParaRPr lang="en-US" b="1">
              <a:ea typeface="+mn-lt"/>
              <a:cs typeface="+mn-lt"/>
            </a:endParaRPr>
          </a:p>
          <a:p>
            <a:pPr>
              <a:buClr>
                <a:srgbClr val="0065BD"/>
              </a:buClr>
            </a:pPr>
            <a:r>
              <a:rPr lang="en-US" b="1">
                <a:ea typeface="+mn-lt"/>
                <a:cs typeface="+mn-lt"/>
              </a:rPr>
              <a:t>Manual Effort</a:t>
            </a:r>
            <a:r>
              <a:rPr lang="en-US">
                <a:ea typeface="+mn-lt"/>
                <a:cs typeface="+mn-lt"/>
              </a:rPr>
              <a:t> in tracking project and employee </a:t>
            </a:r>
            <a:r>
              <a:rPr lang="en-US" b="1">
                <a:ea typeface="+mn-lt"/>
                <a:cs typeface="+mn-lt"/>
              </a:rPr>
              <a:t>data</a:t>
            </a:r>
            <a:r>
              <a:rPr lang="en-US">
                <a:ea typeface="+mn-lt"/>
                <a:cs typeface="+mn-lt"/>
              </a:rPr>
              <a:t>, in a non-centralized manner, leading to potential time-consuming errors and delays</a:t>
            </a:r>
          </a:p>
          <a:p>
            <a:pPr>
              <a:buClr>
                <a:srgbClr val="0065BD"/>
              </a:buClr>
            </a:pPr>
            <a:endParaRPr lang="en-US">
              <a:ea typeface="+mn-lt"/>
              <a:cs typeface="+mn-lt"/>
            </a:endParaRPr>
          </a:p>
          <a:p>
            <a:pPr>
              <a:buClr>
                <a:srgbClr val="0065BD"/>
              </a:buClr>
            </a:pPr>
            <a:r>
              <a:rPr lang="en-US" b="1">
                <a:ea typeface="+mn-lt"/>
                <a:cs typeface="+mn-lt"/>
              </a:rPr>
              <a:t>Team Composition Challenges: </a:t>
            </a:r>
            <a:r>
              <a:rPr lang="en-US">
                <a:ea typeface="+mn-lt"/>
                <a:cs typeface="+mn-lt"/>
              </a:rPr>
              <a:t>Ensuring optimal project team composition and supporting employee development is challenging due to a lacks in visibility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204AA1E-4B13-71F9-EA99-3067DB91D9AF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573795" y="2184266"/>
            <a:ext cx="4681581" cy="3436838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Generate an </a:t>
            </a:r>
            <a:r>
              <a:rPr lang="en-US" b="1">
                <a:ea typeface="+mn-lt"/>
                <a:cs typeface="+mn-lt"/>
              </a:rPr>
              <a:t>initial understanding for requirements </a:t>
            </a:r>
            <a:r>
              <a:rPr lang="en-US">
                <a:ea typeface="+mn-lt"/>
                <a:cs typeface="+mn-lt"/>
              </a:rPr>
              <a:t>and </a:t>
            </a:r>
            <a:r>
              <a:rPr lang="en-US" b="1">
                <a:ea typeface="+mn-lt"/>
                <a:cs typeface="+mn-lt"/>
              </a:rPr>
              <a:t>expectations</a:t>
            </a:r>
            <a:r>
              <a:rPr lang="en-US">
                <a:ea typeface="+mn-lt"/>
                <a:cs typeface="+mn-lt"/>
              </a:rPr>
              <a:t> of stakeholders, including project leads, managers, regional heads and employees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Build an MVP, which will prioritize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400" b="1">
                <a:ea typeface="+mn-lt"/>
                <a:cs typeface="+mn-lt"/>
              </a:rPr>
              <a:t>Enhanced project and employee management </a:t>
            </a:r>
            <a:r>
              <a:rPr lang="en-US" sz="1400">
                <a:ea typeface="+mn-lt"/>
                <a:cs typeface="+mn-lt"/>
              </a:rPr>
              <a:t>capabilities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400" b="1">
                <a:ea typeface="+mn-lt"/>
                <a:cs typeface="+mn-lt"/>
              </a:rPr>
              <a:t>Skill matching </a:t>
            </a:r>
            <a:r>
              <a:rPr lang="en-US" sz="1400">
                <a:ea typeface="+mn-lt"/>
                <a:cs typeface="+mn-lt"/>
              </a:rPr>
              <a:t>and </a:t>
            </a:r>
            <a:r>
              <a:rPr lang="en-US" sz="1400" b="1">
                <a:ea typeface="+mn-lt"/>
                <a:cs typeface="+mn-lt"/>
              </a:rPr>
              <a:t>efficient team allocation </a:t>
            </a:r>
            <a:r>
              <a:rPr lang="en-US" sz="1400">
                <a:ea typeface="+mn-lt"/>
                <a:cs typeface="+mn-lt"/>
              </a:rPr>
              <a:t>by dynamically displaying employees with relevant skills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400" b="1">
                <a:ea typeface="+mn-lt"/>
                <a:cs typeface="+mn-lt"/>
              </a:rPr>
              <a:t>Unified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b="1">
                <a:ea typeface="+mn-lt"/>
                <a:cs typeface="+mn-lt"/>
              </a:rPr>
              <a:t>and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b="1">
                <a:ea typeface="+mn-lt"/>
                <a:cs typeface="+mn-lt"/>
              </a:rPr>
              <a:t>central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b="1">
                <a:ea typeface="+mn-lt"/>
                <a:cs typeface="+mn-lt"/>
              </a:rPr>
              <a:t>platform</a:t>
            </a:r>
            <a:r>
              <a:rPr lang="en-US" sz="1400">
                <a:ea typeface="+mn-lt"/>
                <a:cs typeface="+mn-lt"/>
              </a:rPr>
              <a:t> for increased project assignment efficiency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</a:pPr>
            <a:endParaRPr lang="en-US" sz="1400">
              <a:ea typeface="+mn-lt"/>
              <a:cs typeface="+mn-lt"/>
            </a:endParaRPr>
          </a:p>
          <a:p>
            <a:pPr marL="171450" lvl="1" indent="-171450"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400">
                <a:ea typeface="+mn-lt"/>
                <a:cs typeface="+mn-lt"/>
              </a:rPr>
              <a:t>Add </a:t>
            </a:r>
            <a:r>
              <a:rPr lang="en-US" sz="1400" b="1">
                <a:ea typeface="+mn-lt"/>
                <a:cs typeface="+mn-lt"/>
              </a:rPr>
              <a:t>additional nice-to-have features </a:t>
            </a:r>
            <a:r>
              <a:rPr lang="en-US" sz="1400">
                <a:ea typeface="+mn-lt"/>
                <a:cs typeface="+mn-lt"/>
              </a:rPr>
              <a:t>such as employee’s personal interests by including continuous feedback from stakeholders</a:t>
            </a:r>
          </a:p>
        </p:txBody>
      </p:sp>
    </p:spTree>
    <p:extLst>
      <p:ext uri="{BB962C8B-B14F-4D97-AF65-F5344CB8AC3E}">
        <p14:creationId xmlns:p14="http://schemas.microsoft.com/office/powerpoint/2010/main" val="1257291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32ABE36C-3C3F-E863-AF0B-2A0BE1544B9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ABE36C-3C3F-E863-AF0B-2A0BE1544B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AB211C3-0719-2801-CD66-12906E8F1C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lIns="0"/>
          <a:lstStyle/>
          <a:p>
            <a:pPr marL="12700" marR="5080" indent="67945">
              <a:lnSpc>
                <a:spcPct val="101400"/>
              </a:lnSpc>
              <a:spcBef>
                <a:spcPts val="75"/>
              </a:spcBef>
            </a:pPr>
            <a:r>
              <a:rPr lang="en-US" spc="-5">
                <a:latin typeface="+mj-lt"/>
                <a:cs typeface="Verdana"/>
              </a:rPr>
              <a:t>Define customer Requirements</a:t>
            </a:r>
            <a:endParaRPr lang="en-US" sz="1400">
              <a:latin typeface="+mj-lt"/>
              <a:cs typeface="Verdana"/>
            </a:endParaRPr>
          </a:p>
        </p:txBody>
      </p:sp>
      <p:sp>
        <p:nvSpPr>
          <p:cNvPr id="104" name="Titel 103">
            <a:extLst>
              <a:ext uri="{FF2B5EF4-FFF2-40B4-BE49-F238E27FC236}">
                <a16:creationId xmlns:a16="http://schemas.microsoft.com/office/drawing/2014/main" id="{597386F6-3229-AD55-2122-716A1017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 dirty="0"/>
              <a:t>An initial challenge to be solved was requirements engineering: Whereas some criteria for staffing projects are must-haves, many requirements are nice-to-have add-ons </a:t>
            </a:r>
            <a:endParaRPr lang="de-DE" noProof="1"/>
          </a:p>
        </p:txBody>
      </p: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75FFA892-5C31-FDAF-36EA-4E3539D742DA}"/>
              </a:ext>
            </a:extLst>
          </p:cNvPr>
          <p:cNvCxnSpPr>
            <a:cxnSpLocks/>
          </p:cNvCxnSpPr>
          <p:nvPr/>
        </p:nvCxnSpPr>
        <p:spPr>
          <a:xfrm>
            <a:off x="3935555" y="2951136"/>
            <a:ext cx="0" cy="2226164"/>
          </a:xfrm>
          <a:prstGeom prst="line">
            <a:avLst/>
          </a:prstGeom>
          <a:ln w="127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F250ADAA-D5F2-8ED7-1EA4-056BFC01A9FF}"/>
              </a:ext>
            </a:extLst>
          </p:cNvPr>
          <p:cNvSpPr/>
          <p:nvPr/>
        </p:nvSpPr>
        <p:spPr>
          <a:xfrm>
            <a:off x="343231" y="1581969"/>
            <a:ext cx="2933945" cy="796110"/>
          </a:xfrm>
          <a:prstGeom prst="round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dash"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35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5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 project scope and stakeholders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231DE13C-45FA-F053-ED9F-AF7851C708D5}"/>
              </a:ext>
            </a:extLst>
          </p:cNvPr>
          <p:cNvCxnSpPr/>
          <p:nvPr/>
        </p:nvCxnSpPr>
        <p:spPr>
          <a:xfrm>
            <a:off x="446675" y="2569930"/>
            <a:ext cx="28435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60875E0-4B32-E822-490F-802A25411BBA}"/>
              </a:ext>
            </a:extLst>
          </p:cNvPr>
          <p:cNvSpPr/>
          <p:nvPr/>
        </p:nvSpPr>
        <p:spPr>
          <a:xfrm>
            <a:off x="774019" y="2376566"/>
            <a:ext cx="2503157" cy="383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5080" lvl="0" indent="0" algn="l" defTabSz="914423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5BD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de-DE" sz="13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Initial requirements list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2F6490BF-5F02-36DF-E6A4-63BEABEA7E9F}"/>
              </a:ext>
            </a:extLst>
          </p:cNvPr>
          <p:cNvSpPr>
            <a:spLocks noChangeAspect="1"/>
          </p:cNvSpPr>
          <p:nvPr/>
        </p:nvSpPr>
        <p:spPr>
          <a:xfrm>
            <a:off x="344374" y="1512426"/>
            <a:ext cx="2933945" cy="31912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5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Initial Kickoff with itestra</a:t>
            </a:r>
          </a:p>
        </p:txBody>
      </p:sp>
      <p:sp>
        <p:nvSpPr>
          <p:cNvPr id="92" name="Abgerundetes Rechteck 91">
            <a:extLst>
              <a:ext uri="{FF2B5EF4-FFF2-40B4-BE49-F238E27FC236}">
                <a16:creationId xmlns:a16="http://schemas.microsoft.com/office/drawing/2014/main" id="{05CD4AAD-86C0-597A-265E-B997FB7F7535}"/>
              </a:ext>
            </a:extLst>
          </p:cNvPr>
          <p:cNvSpPr/>
          <p:nvPr/>
        </p:nvSpPr>
        <p:spPr>
          <a:xfrm>
            <a:off x="4629027" y="1581969"/>
            <a:ext cx="2933945" cy="796110"/>
          </a:xfrm>
          <a:prstGeom prst="round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dash"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35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5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Gather detailed requirements and identify key issues</a:t>
            </a:r>
          </a:p>
        </p:txBody>
      </p: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9122962A-C40E-4813-A8C1-871152B9A0DE}"/>
              </a:ext>
            </a:extLst>
          </p:cNvPr>
          <p:cNvCxnSpPr/>
          <p:nvPr/>
        </p:nvCxnSpPr>
        <p:spPr>
          <a:xfrm>
            <a:off x="4732471" y="2582321"/>
            <a:ext cx="28435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hteck 93">
            <a:extLst>
              <a:ext uri="{FF2B5EF4-FFF2-40B4-BE49-F238E27FC236}">
                <a16:creationId xmlns:a16="http://schemas.microsoft.com/office/drawing/2014/main" id="{42A1F45F-6A09-3A25-C041-AEE29FD0E3CC}"/>
              </a:ext>
            </a:extLst>
          </p:cNvPr>
          <p:cNvSpPr/>
          <p:nvPr/>
        </p:nvSpPr>
        <p:spPr>
          <a:xfrm>
            <a:off x="5059815" y="2388957"/>
            <a:ext cx="2503157" cy="383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5080" lvl="0" indent="0" algn="l" defTabSz="914423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5BD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de-DE" sz="13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Refined requirements</a:t>
            </a:r>
          </a:p>
        </p:txBody>
      </p:sp>
      <p:sp>
        <p:nvSpPr>
          <p:cNvPr id="103" name="Eingebuchteter Richtungspfeil 102">
            <a:extLst>
              <a:ext uri="{FF2B5EF4-FFF2-40B4-BE49-F238E27FC236}">
                <a16:creationId xmlns:a16="http://schemas.microsoft.com/office/drawing/2014/main" id="{8D1D3245-44F1-D229-67A6-C032DF210571}"/>
              </a:ext>
            </a:extLst>
          </p:cNvPr>
          <p:cNvSpPr/>
          <p:nvPr/>
        </p:nvSpPr>
        <p:spPr>
          <a:xfrm>
            <a:off x="3833692" y="1642710"/>
            <a:ext cx="313148" cy="596402"/>
          </a:xfrm>
          <a:prstGeom prst="chevron">
            <a:avLst>
              <a:gd name="adj" fmla="val 618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Abgerundetes Rechteck 45">
            <a:extLst>
              <a:ext uri="{FF2B5EF4-FFF2-40B4-BE49-F238E27FC236}">
                <a16:creationId xmlns:a16="http://schemas.microsoft.com/office/drawing/2014/main" id="{507230C9-4395-840D-F5A1-1BC0FDC65F61}"/>
              </a:ext>
            </a:extLst>
          </p:cNvPr>
          <p:cNvSpPr>
            <a:spLocks noChangeAspect="1"/>
          </p:cNvSpPr>
          <p:nvPr/>
        </p:nvSpPr>
        <p:spPr>
          <a:xfrm>
            <a:off x="4630170" y="1524817"/>
            <a:ext cx="2933945" cy="31912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5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Identification of key criteria</a:t>
            </a:r>
          </a:p>
        </p:txBody>
      </p:sp>
      <p:sp>
        <p:nvSpPr>
          <p:cNvPr id="107" name="Eingebuchteter Richtungspfeil 106">
            <a:extLst>
              <a:ext uri="{FF2B5EF4-FFF2-40B4-BE49-F238E27FC236}">
                <a16:creationId xmlns:a16="http://schemas.microsoft.com/office/drawing/2014/main" id="{0BEC972B-241C-63D4-9AE2-FE5AC0F04B37}"/>
              </a:ext>
            </a:extLst>
          </p:cNvPr>
          <p:cNvSpPr/>
          <p:nvPr/>
        </p:nvSpPr>
        <p:spPr>
          <a:xfrm>
            <a:off x="8040598" y="1642710"/>
            <a:ext cx="313148" cy="596402"/>
          </a:xfrm>
          <a:prstGeom prst="chevron">
            <a:avLst>
              <a:gd name="adj" fmla="val 618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419D2BB3-5ED3-206A-C76C-C461EAABE9C1}"/>
              </a:ext>
            </a:extLst>
          </p:cNvPr>
          <p:cNvSpPr txBox="1"/>
          <p:nvPr/>
        </p:nvSpPr>
        <p:spPr>
          <a:xfrm>
            <a:off x="315275" y="3331622"/>
            <a:ext cx="2933943" cy="482824"/>
          </a:xfrm>
          <a:prstGeom prst="rect">
            <a:avLst/>
          </a:prstGeom>
          <a:noFill/>
        </p:spPr>
        <p:txBody>
          <a:bodyPr wrap="square" lIns="10800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5B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de-DE" sz="12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Address inefficiencies + bottlenecks in the current staffing process</a:t>
            </a:r>
          </a:p>
        </p:txBody>
      </p:sp>
      <p:sp>
        <p:nvSpPr>
          <p:cNvPr id="110" name="Abgerundetes Rechteck 109">
            <a:extLst>
              <a:ext uri="{FF2B5EF4-FFF2-40B4-BE49-F238E27FC236}">
                <a16:creationId xmlns:a16="http://schemas.microsoft.com/office/drawing/2014/main" id="{CD446A9C-FE13-53AE-F49B-10356DA9F075}"/>
              </a:ext>
            </a:extLst>
          </p:cNvPr>
          <p:cNvSpPr/>
          <p:nvPr/>
        </p:nvSpPr>
        <p:spPr>
          <a:xfrm>
            <a:off x="8811380" y="1581969"/>
            <a:ext cx="2933945" cy="796110"/>
          </a:xfrm>
          <a:prstGeom prst="round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dash"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35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5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Define essential features for MVP and next iterations</a:t>
            </a:r>
          </a:p>
        </p:txBody>
      </p: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2951FED6-FD75-BD95-8474-248DB7E0481A}"/>
              </a:ext>
            </a:extLst>
          </p:cNvPr>
          <p:cNvCxnSpPr/>
          <p:nvPr/>
        </p:nvCxnSpPr>
        <p:spPr>
          <a:xfrm>
            <a:off x="8914824" y="2569930"/>
            <a:ext cx="28435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>
            <a:extLst>
              <a:ext uri="{FF2B5EF4-FFF2-40B4-BE49-F238E27FC236}">
                <a16:creationId xmlns:a16="http://schemas.microsoft.com/office/drawing/2014/main" id="{DD2189D1-5BB9-37F6-5FF6-DD36AB19824C}"/>
              </a:ext>
            </a:extLst>
          </p:cNvPr>
          <p:cNvSpPr/>
          <p:nvPr/>
        </p:nvSpPr>
        <p:spPr>
          <a:xfrm>
            <a:off x="9242168" y="2376566"/>
            <a:ext cx="2503157" cy="383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5080" lvl="0" indent="0" algn="l" defTabSz="914423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5BD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de-DE" sz="13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Prioritize requirements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E5B738D-30A4-F8FB-DB7F-1917D3937F2E}"/>
              </a:ext>
            </a:extLst>
          </p:cNvPr>
          <p:cNvGrpSpPr/>
          <p:nvPr/>
        </p:nvGrpSpPr>
        <p:grpSpPr>
          <a:xfrm>
            <a:off x="315275" y="3972911"/>
            <a:ext cx="2933945" cy="319124"/>
            <a:chOff x="-3863237" y="1808489"/>
            <a:chExt cx="2933945" cy="479815"/>
          </a:xfrm>
        </p:grpSpPr>
        <p:sp>
          <p:nvSpPr>
            <p:cNvPr id="27" name="Abgerundetes Rechteck 26">
              <a:extLst>
                <a:ext uri="{FF2B5EF4-FFF2-40B4-BE49-F238E27FC236}">
                  <a16:creationId xmlns:a16="http://schemas.microsoft.com/office/drawing/2014/main" id="{D35113EC-4888-C6CB-1366-33A825A32C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863237" y="1808489"/>
              <a:ext cx="2933945" cy="4798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50800" dist="254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24000" tIns="3600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5080" lvl="0" indent="0" algn="ctr" defTabSz="914423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65BD"/>
                </a:buClr>
                <a:buSzTx/>
                <a:buFontTx/>
                <a:buNone/>
                <a:tabLst>
                  <a:tab pos="252095" algn="l"/>
                </a:tabLst>
                <a:defRPr/>
              </a:pPr>
              <a:r>
                <a:rPr kumimoji="0" lang="de-DE" sz="1400" b="1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System Users and Roles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7AB4F8C-C6D8-1358-5194-DD44D594F2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819823" y="1858951"/>
              <a:ext cx="252000" cy="378892"/>
            </a:xfrm>
            <a:prstGeom prst="ellipse">
              <a:avLst/>
            </a:prstGeom>
            <a:solidFill>
              <a:srgbClr val="0064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3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</p:grpSp>
      <p:sp>
        <p:nvSpPr>
          <p:cNvPr id="44" name="Abgerundetes Rechteck 43">
            <a:extLst>
              <a:ext uri="{FF2B5EF4-FFF2-40B4-BE49-F238E27FC236}">
                <a16:creationId xmlns:a16="http://schemas.microsoft.com/office/drawing/2014/main" id="{5161AB17-E6AF-38FD-347C-215C6E0D3014}"/>
              </a:ext>
            </a:extLst>
          </p:cNvPr>
          <p:cNvSpPr>
            <a:spLocks noChangeAspect="1"/>
          </p:cNvSpPr>
          <p:nvPr/>
        </p:nvSpPr>
        <p:spPr>
          <a:xfrm>
            <a:off x="8812523" y="1512426"/>
            <a:ext cx="2933945" cy="31912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5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MVP Requirements List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0A6A73A5-B3A7-84D9-B4F2-886CD7BFC2AA}"/>
              </a:ext>
            </a:extLst>
          </p:cNvPr>
          <p:cNvSpPr txBox="1"/>
          <p:nvPr/>
        </p:nvSpPr>
        <p:spPr>
          <a:xfrm>
            <a:off x="315275" y="4362630"/>
            <a:ext cx="3092086" cy="685957"/>
          </a:xfrm>
          <a:prstGeom prst="rect">
            <a:avLst/>
          </a:prstGeom>
          <a:noFill/>
        </p:spPr>
        <p:txBody>
          <a:bodyPr wrap="square" lIns="10800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5B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Employees</a:t>
            </a:r>
            <a:r>
              <a:rPr kumimoji="0" lang="de-DE" sz="12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Update skills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5B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Staffing Team</a:t>
            </a:r>
            <a:r>
              <a:rPr kumimoji="0" lang="de-DE" sz="12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Manage staffing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5B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 Leads</a:t>
            </a:r>
            <a:r>
              <a:rPr kumimoji="0" lang="de-DE" sz="12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Create staffing demand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1947048-7449-8F46-32A6-D6E2BFB6EC51}"/>
              </a:ext>
            </a:extLst>
          </p:cNvPr>
          <p:cNvGrpSpPr/>
          <p:nvPr/>
        </p:nvGrpSpPr>
        <p:grpSpPr>
          <a:xfrm>
            <a:off x="4621891" y="2928056"/>
            <a:ext cx="2933945" cy="319124"/>
            <a:chOff x="-3863237" y="1808489"/>
            <a:chExt cx="2933945" cy="479815"/>
          </a:xfrm>
        </p:grpSpPr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B9ABAB31-D414-ED0F-C418-66DD60698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863237" y="1808489"/>
              <a:ext cx="2933945" cy="4798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50800" dist="254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24000" tIns="3600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5080" lvl="0" indent="0" algn="ctr" defTabSz="914423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65BD"/>
                </a:buClr>
                <a:buSzTx/>
                <a:buFontTx/>
                <a:buNone/>
                <a:tabLst>
                  <a:tab pos="252095" algn="l"/>
                </a:tabLst>
                <a:defRPr/>
              </a:pPr>
              <a:r>
                <a:rPr kumimoji="0" lang="de-DE" sz="1400" b="1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Augmented Matching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DA28132-A534-47BC-514B-1714869FC5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819823" y="1858951"/>
              <a:ext cx="252000" cy="378892"/>
            </a:xfrm>
            <a:prstGeom prst="ellipse">
              <a:avLst/>
            </a:prstGeom>
            <a:solidFill>
              <a:srgbClr val="0064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3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128" name="Textfeld 127">
            <a:extLst>
              <a:ext uri="{FF2B5EF4-FFF2-40B4-BE49-F238E27FC236}">
                <a16:creationId xmlns:a16="http://schemas.microsoft.com/office/drawing/2014/main" id="{F57571FE-BC89-4B1B-BA7A-0ECB206CBDE6}"/>
              </a:ext>
            </a:extLst>
          </p:cNvPr>
          <p:cNvSpPr txBox="1"/>
          <p:nvPr/>
        </p:nvSpPr>
        <p:spPr>
          <a:xfrm>
            <a:off x="4602013" y="3319631"/>
            <a:ext cx="3092086" cy="482824"/>
          </a:xfrm>
          <a:prstGeom prst="rect">
            <a:avLst/>
          </a:prstGeom>
          <a:noFill/>
        </p:spPr>
        <p:txBody>
          <a:bodyPr wrap="square" lIns="10800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5B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de-DE" sz="12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Allocate suitable employees to projects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5B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de-DE" sz="12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Leverage skillset of employees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E35C9E50-1E63-3F4F-68B0-D216D1DF99B2}"/>
              </a:ext>
            </a:extLst>
          </p:cNvPr>
          <p:cNvGrpSpPr/>
          <p:nvPr/>
        </p:nvGrpSpPr>
        <p:grpSpPr>
          <a:xfrm>
            <a:off x="4601071" y="3972911"/>
            <a:ext cx="2933945" cy="319124"/>
            <a:chOff x="-3863237" y="1808489"/>
            <a:chExt cx="2933945" cy="479815"/>
          </a:xfrm>
        </p:grpSpPr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32328BAF-3783-7D38-0595-DA8E0FED99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863237" y="1808489"/>
              <a:ext cx="2933945" cy="4798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50800" dist="254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6000" tIns="3600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5080" lvl="0" indent="0" algn="ctr" defTabSz="914423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65BD"/>
                </a:buClr>
                <a:buSzTx/>
                <a:buFontTx/>
                <a:buNone/>
                <a:tabLst>
                  <a:tab pos="252095" algn="l"/>
                </a:tabLst>
                <a:defRPr/>
              </a:pPr>
              <a:r>
                <a:rPr kumimoji="0" lang="de-DE" sz="1400" b="1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Skills Matrix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E27D43-23AD-6432-6ABD-0452A9EA6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819823" y="1858951"/>
              <a:ext cx="252000" cy="378892"/>
            </a:xfrm>
            <a:prstGeom prst="ellipse">
              <a:avLst/>
            </a:prstGeom>
            <a:solidFill>
              <a:srgbClr val="0064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3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7535DB-B496-4CE0-D1C0-9BF1A07CCE78}"/>
              </a:ext>
            </a:extLst>
          </p:cNvPr>
          <p:cNvSpPr txBox="1"/>
          <p:nvPr/>
        </p:nvSpPr>
        <p:spPr>
          <a:xfrm>
            <a:off x="4592074" y="4386986"/>
            <a:ext cx="3271639" cy="482824"/>
          </a:xfrm>
          <a:prstGeom prst="rect">
            <a:avLst/>
          </a:prstGeom>
          <a:noFill/>
        </p:spPr>
        <p:txBody>
          <a:bodyPr wrap="square" lIns="10800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5B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de-DE" sz="12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Highlight employees with fitting skills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5B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de-DE" sz="12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Need for general skill-categories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486258B-930C-9B38-FDC1-332A8D2E150D}"/>
              </a:ext>
            </a:extLst>
          </p:cNvPr>
          <p:cNvGrpSpPr/>
          <p:nvPr/>
        </p:nvGrpSpPr>
        <p:grpSpPr>
          <a:xfrm>
            <a:off x="4802897" y="4897543"/>
            <a:ext cx="272229" cy="146165"/>
            <a:chOff x="4787586" y="4793681"/>
            <a:chExt cx="272229" cy="146165"/>
          </a:xfrm>
        </p:grpSpPr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05C7EC1E-9C1F-77E9-BEF8-E759FA4C4CCA}"/>
                </a:ext>
              </a:extLst>
            </p:cNvPr>
            <p:cNvCxnSpPr/>
            <p:nvPr/>
          </p:nvCxnSpPr>
          <p:spPr>
            <a:xfrm>
              <a:off x="4787586" y="4936671"/>
              <a:ext cx="272229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1EBE58E-9289-C352-C858-948A37079AED}"/>
                </a:ext>
              </a:extLst>
            </p:cNvPr>
            <p:cNvCxnSpPr/>
            <p:nvPr/>
          </p:nvCxnSpPr>
          <p:spPr>
            <a:xfrm>
              <a:off x="4792078" y="4793681"/>
              <a:ext cx="0" cy="14616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Grafik 12" descr="Benutzer mit einfarbiger Füllung">
            <a:extLst>
              <a:ext uri="{FF2B5EF4-FFF2-40B4-BE49-F238E27FC236}">
                <a16:creationId xmlns:a16="http://schemas.microsoft.com/office/drawing/2014/main" id="{D9BAA05B-35A3-341F-570C-05C90634A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3339" y="4874466"/>
            <a:ext cx="335056" cy="33505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33A43EC-56A5-56E9-1BB5-33A6D7FACBA3}"/>
              </a:ext>
            </a:extLst>
          </p:cNvPr>
          <p:cNvSpPr txBox="1"/>
          <p:nvPr/>
        </p:nvSpPr>
        <p:spPr>
          <a:xfrm>
            <a:off x="5052128" y="4897543"/>
            <a:ext cx="2351529" cy="279757"/>
          </a:xfrm>
          <a:prstGeom prst="rect">
            <a:avLst/>
          </a:prstGeom>
          <a:noFill/>
        </p:spPr>
        <p:txBody>
          <a:bodyPr wrap="square" l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5BD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Solution: </a:t>
            </a:r>
            <a: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Profiles</a:t>
            </a:r>
            <a:r>
              <a:rPr kumimoji="0" lang="de-DE" sz="12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with skillsets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780C2F6-85B4-803B-0BC4-FECD4984AA64}"/>
              </a:ext>
            </a:extLst>
          </p:cNvPr>
          <p:cNvCxnSpPr>
            <a:cxnSpLocks/>
          </p:cNvCxnSpPr>
          <p:nvPr/>
        </p:nvCxnSpPr>
        <p:spPr>
          <a:xfrm>
            <a:off x="8163423" y="2928056"/>
            <a:ext cx="0" cy="2267178"/>
          </a:xfrm>
          <a:prstGeom prst="line">
            <a:avLst/>
          </a:prstGeom>
          <a:ln w="127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9E052E2D-2E53-F0FF-C0E2-0F3B8C49B4CD}"/>
              </a:ext>
            </a:extLst>
          </p:cNvPr>
          <p:cNvGrpSpPr/>
          <p:nvPr/>
        </p:nvGrpSpPr>
        <p:grpSpPr>
          <a:xfrm>
            <a:off x="8816045" y="2924448"/>
            <a:ext cx="2933945" cy="319124"/>
            <a:chOff x="-3863237" y="1808489"/>
            <a:chExt cx="2933945" cy="479815"/>
          </a:xfrm>
        </p:grpSpPr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08593E3E-C99A-2287-4D2F-B3839C1380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863237" y="1808489"/>
              <a:ext cx="2933945" cy="4798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50800" dist="254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24000" tIns="3600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5080" lvl="0" indent="0" algn="ctr" defTabSz="914423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65BD"/>
                </a:buClr>
                <a:buSzTx/>
                <a:buFontTx/>
                <a:buNone/>
                <a:tabLst>
                  <a:tab pos="252095" algn="l"/>
                </a:tabLst>
                <a:defRPr/>
              </a:pPr>
              <a:r>
                <a:rPr kumimoji="0" lang="de-DE" sz="1400" b="1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3-Step-MVP Approach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F18BF7C-97E8-19B3-0ACE-B8BA152981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819823" y="1858951"/>
              <a:ext cx="252000" cy="378892"/>
            </a:xfrm>
            <a:prstGeom prst="ellipse">
              <a:avLst/>
            </a:prstGeom>
            <a:solidFill>
              <a:srgbClr val="0064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3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28326146-F0E2-C18B-FEE1-5BC51B9EE397}"/>
              </a:ext>
            </a:extLst>
          </p:cNvPr>
          <p:cNvSpPr txBox="1"/>
          <p:nvPr/>
        </p:nvSpPr>
        <p:spPr>
          <a:xfrm>
            <a:off x="8816045" y="3319631"/>
            <a:ext cx="3092086" cy="482824"/>
          </a:xfrm>
          <a:prstGeom prst="rect">
            <a:avLst/>
          </a:prstGeom>
          <a:noFill/>
        </p:spPr>
        <p:txBody>
          <a:bodyPr wrap="square" lIns="10800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5B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de-DE" sz="12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Define, prioritize, and implement essential features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24F4954-F206-3FB2-432C-5B5186E61F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388" y="5162574"/>
            <a:ext cx="1581899" cy="130883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FEBC399-62E7-21FF-F83E-363AB3ED02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9336" y="5309721"/>
            <a:ext cx="1566965" cy="959172"/>
          </a:xfrm>
          <a:prstGeom prst="rect">
            <a:avLst/>
          </a:prstGeom>
        </p:spPr>
      </p:pic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B33E63B-BD0E-1F86-9EED-DDFB7228F6D5}"/>
              </a:ext>
            </a:extLst>
          </p:cNvPr>
          <p:cNvCxnSpPr>
            <a:cxnSpLocks/>
          </p:cNvCxnSpPr>
          <p:nvPr/>
        </p:nvCxnSpPr>
        <p:spPr>
          <a:xfrm>
            <a:off x="343231" y="5115276"/>
            <a:ext cx="10018857" cy="406503"/>
          </a:xfrm>
          <a:prstGeom prst="line">
            <a:avLst/>
          </a:prstGeom>
          <a:ln w="15875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80331B28-9DAC-732D-6406-51F80D35CE39}"/>
              </a:ext>
            </a:extLst>
          </p:cNvPr>
          <p:cNvCxnSpPr>
            <a:cxnSpLocks/>
          </p:cNvCxnSpPr>
          <p:nvPr/>
        </p:nvCxnSpPr>
        <p:spPr>
          <a:xfrm flipV="1">
            <a:off x="343231" y="6106462"/>
            <a:ext cx="10018857" cy="323332"/>
          </a:xfrm>
          <a:prstGeom prst="line">
            <a:avLst/>
          </a:prstGeom>
          <a:ln w="15875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43043693-3377-C561-BC68-3023F9D2FBED}"/>
              </a:ext>
            </a:extLst>
          </p:cNvPr>
          <p:cNvCxnSpPr>
            <a:cxnSpLocks/>
          </p:cNvCxnSpPr>
          <p:nvPr/>
        </p:nvCxnSpPr>
        <p:spPr>
          <a:xfrm flipV="1">
            <a:off x="3935555" y="5392132"/>
            <a:ext cx="0" cy="810705"/>
          </a:xfrm>
          <a:prstGeom prst="line">
            <a:avLst/>
          </a:prstGeom>
          <a:ln w="127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37CE67C8-F328-C55F-576E-13A2F9C1CDA9}"/>
              </a:ext>
            </a:extLst>
          </p:cNvPr>
          <p:cNvCxnSpPr>
            <a:cxnSpLocks/>
          </p:cNvCxnSpPr>
          <p:nvPr/>
        </p:nvCxnSpPr>
        <p:spPr>
          <a:xfrm flipV="1">
            <a:off x="8169572" y="5585820"/>
            <a:ext cx="0" cy="499670"/>
          </a:xfrm>
          <a:prstGeom prst="line">
            <a:avLst/>
          </a:prstGeom>
          <a:ln w="127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bject 67">
            <a:extLst>
              <a:ext uri="{FF2B5EF4-FFF2-40B4-BE49-F238E27FC236}">
                <a16:creationId xmlns:a16="http://schemas.microsoft.com/office/drawing/2014/main" id="{70EB1D12-0A56-843A-3FD8-40EE94583C17}"/>
              </a:ext>
            </a:extLst>
          </p:cNvPr>
          <p:cNvSpPr/>
          <p:nvPr/>
        </p:nvSpPr>
        <p:spPr>
          <a:xfrm>
            <a:off x="9855513" y="5343143"/>
            <a:ext cx="898846" cy="908681"/>
          </a:xfrm>
          <a:custGeom>
            <a:avLst/>
            <a:gdLst/>
            <a:ahLst/>
            <a:cxnLst/>
            <a:rect l="l" t="t" r="r" b="b"/>
            <a:pathLst>
              <a:path w="1944370" h="1944370">
                <a:moveTo>
                  <a:pt x="971999" y="0"/>
                </a:moveTo>
                <a:lnTo>
                  <a:pt x="923486" y="1189"/>
                </a:lnTo>
                <a:lnTo>
                  <a:pt x="875589" y="4721"/>
                </a:lnTo>
                <a:lnTo>
                  <a:pt x="828364" y="10538"/>
                </a:lnTo>
                <a:lnTo>
                  <a:pt x="781865" y="18587"/>
                </a:lnTo>
                <a:lnTo>
                  <a:pt x="736150" y="28810"/>
                </a:lnTo>
                <a:lnTo>
                  <a:pt x="691272" y="41153"/>
                </a:lnTo>
                <a:lnTo>
                  <a:pt x="647289" y="55559"/>
                </a:lnTo>
                <a:lnTo>
                  <a:pt x="604256" y="71973"/>
                </a:lnTo>
                <a:lnTo>
                  <a:pt x="562228" y="90340"/>
                </a:lnTo>
                <a:lnTo>
                  <a:pt x="521262" y="110602"/>
                </a:lnTo>
                <a:lnTo>
                  <a:pt x="481412" y="132706"/>
                </a:lnTo>
                <a:lnTo>
                  <a:pt x="442735" y="156595"/>
                </a:lnTo>
                <a:lnTo>
                  <a:pt x="405286" y="182213"/>
                </a:lnTo>
                <a:lnTo>
                  <a:pt x="369121" y="209505"/>
                </a:lnTo>
                <a:lnTo>
                  <a:pt x="334296" y="238415"/>
                </a:lnTo>
                <a:lnTo>
                  <a:pt x="300866" y="268887"/>
                </a:lnTo>
                <a:lnTo>
                  <a:pt x="268887" y="300866"/>
                </a:lnTo>
                <a:lnTo>
                  <a:pt x="238414" y="334296"/>
                </a:lnTo>
                <a:lnTo>
                  <a:pt x="209504" y="369121"/>
                </a:lnTo>
                <a:lnTo>
                  <a:pt x="182213" y="405286"/>
                </a:lnTo>
                <a:lnTo>
                  <a:pt x="156594" y="442735"/>
                </a:lnTo>
                <a:lnTo>
                  <a:pt x="132706" y="481412"/>
                </a:lnTo>
                <a:lnTo>
                  <a:pt x="110602" y="521262"/>
                </a:lnTo>
                <a:lnTo>
                  <a:pt x="90339" y="562229"/>
                </a:lnTo>
                <a:lnTo>
                  <a:pt x="71973" y="604257"/>
                </a:lnTo>
                <a:lnTo>
                  <a:pt x="55559" y="647290"/>
                </a:lnTo>
                <a:lnTo>
                  <a:pt x="41153" y="691273"/>
                </a:lnTo>
                <a:lnTo>
                  <a:pt x="28810" y="736150"/>
                </a:lnTo>
                <a:lnTo>
                  <a:pt x="18587" y="781866"/>
                </a:lnTo>
                <a:lnTo>
                  <a:pt x="10538" y="828364"/>
                </a:lnTo>
                <a:lnTo>
                  <a:pt x="4721" y="875590"/>
                </a:lnTo>
                <a:lnTo>
                  <a:pt x="1189" y="923487"/>
                </a:lnTo>
                <a:lnTo>
                  <a:pt x="0" y="971999"/>
                </a:lnTo>
                <a:lnTo>
                  <a:pt x="1189" y="1020512"/>
                </a:lnTo>
                <a:lnTo>
                  <a:pt x="4721" y="1068409"/>
                </a:lnTo>
                <a:lnTo>
                  <a:pt x="10538" y="1115634"/>
                </a:lnTo>
                <a:lnTo>
                  <a:pt x="18587" y="1162133"/>
                </a:lnTo>
                <a:lnTo>
                  <a:pt x="28810" y="1207849"/>
                </a:lnTo>
                <a:lnTo>
                  <a:pt x="41153" y="1252726"/>
                </a:lnTo>
                <a:lnTo>
                  <a:pt x="55559" y="1296709"/>
                </a:lnTo>
                <a:lnTo>
                  <a:pt x="71973" y="1339742"/>
                </a:lnTo>
                <a:lnTo>
                  <a:pt x="90339" y="1381770"/>
                </a:lnTo>
                <a:lnTo>
                  <a:pt x="110602" y="1422737"/>
                </a:lnTo>
                <a:lnTo>
                  <a:pt x="132706" y="1462587"/>
                </a:lnTo>
                <a:lnTo>
                  <a:pt x="156594" y="1501264"/>
                </a:lnTo>
                <a:lnTo>
                  <a:pt x="182213" y="1538713"/>
                </a:lnTo>
                <a:lnTo>
                  <a:pt x="209504" y="1574878"/>
                </a:lnTo>
                <a:lnTo>
                  <a:pt x="238414" y="1609703"/>
                </a:lnTo>
                <a:lnTo>
                  <a:pt x="268887" y="1643133"/>
                </a:lnTo>
                <a:lnTo>
                  <a:pt x="300866" y="1675112"/>
                </a:lnTo>
                <a:lnTo>
                  <a:pt x="334296" y="1705585"/>
                </a:lnTo>
                <a:lnTo>
                  <a:pt x="369121" y="1734495"/>
                </a:lnTo>
                <a:lnTo>
                  <a:pt x="405286" y="1761786"/>
                </a:lnTo>
                <a:lnTo>
                  <a:pt x="442735" y="1787405"/>
                </a:lnTo>
                <a:lnTo>
                  <a:pt x="481412" y="1811293"/>
                </a:lnTo>
                <a:lnTo>
                  <a:pt x="521262" y="1833397"/>
                </a:lnTo>
                <a:lnTo>
                  <a:pt x="562228" y="1853660"/>
                </a:lnTo>
                <a:lnTo>
                  <a:pt x="604256" y="1872026"/>
                </a:lnTo>
                <a:lnTo>
                  <a:pt x="647289" y="1888440"/>
                </a:lnTo>
                <a:lnTo>
                  <a:pt x="691272" y="1902846"/>
                </a:lnTo>
                <a:lnTo>
                  <a:pt x="736150" y="1915189"/>
                </a:lnTo>
                <a:lnTo>
                  <a:pt x="781865" y="1925412"/>
                </a:lnTo>
                <a:lnTo>
                  <a:pt x="828364" y="1933461"/>
                </a:lnTo>
                <a:lnTo>
                  <a:pt x="875589" y="1939279"/>
                </a:lnTo>
                <a:lnTo>
                  <a:pt x="923486" y="1942810"/>
                </a:lnTo>
                <a:lnTo>
                  <a:pt x="971999" y="1944000"/>
                </a:lnTo>
                <a:lnTo>
                  <a:pt x="1020512" y="1942810"/>
                </a:lnTo>
                <a:lnTo>
                  <a:pt x="1068408" y="1939279"/>
                </a:lnTo>
                <a:lnTo>
                  <a:pt x="1115634" y="1933461"/>
                </a:lnTo>
                <a:lnTo>
                  <a:pt x="1162132" y="1925412"/>
                </a:lnTo>
                <a:lnTo>
                  <a:pt x="1207848" y="1915189"/>
                </a:lnTo>
                <a:lnTo>
                  <a:pt x="1252725" y="1902846"/>
                </a:lnTo>
                <a:lnTo>
                  <a:pt x="1296708" y="1888440"/>
                </a:lnTo>
                <a:lnTo>
                  <a:pt x="1339742" y="1872026"/>
                </a:lnTo>
                <a:lnTo>
                  <a:pt x="1381769" y="1853660"/>
                </a:lnTo>
                <a:lnTo>
                  <a:pt x="1422736" y="1833397"/>
                </a:lnTo>
                <a:lnTo>
                  <a:pt x="1462586" y="1811293"/>
                </a:lnTo>
                <a:lnTo>
                  <a:pt x="1501263" y="1787405"/>
                </a:lnTo>
                <a:lnTo>
                  <a:pt x="1538712" y="1761786"/>
                </a:lnTo>
                <a:lnTo>
                  <a:pt x="1574877" y="1734495"/>
                </a:lnTo>
                <a:lnTo>
                  <a:pt x="1609702" y="1705585"/>
                </a:lnTo>
                <a:lnTo>
                  <a:pt x="1643132" y="1675112"/>
                </a:lnTo>
                <a:lnTo>
                  <a:pt x="1675111" y="1643133"/>
                </a:lnTo>
                <a:lnTo>
                  <a:pt x="1705583" y="1609703"/>
                </a:lnTo>
                <a:lnTo>
                  <a:pt x="1734493" y="1574878"/>
                </a:lnTo>
                <a:lnTo>
                  <a:pt x="1761785" y="1538713"/>
                </a:lnTo>
                <a:lnTo>
                  <a:pt x="1787403" y="1501264"/>
                </a:lnTo>
                <a:lnTo>
                  <a:pt x="1811292" y="1462587"/>
                </a:lnTo>
                <a:lnTo>
                  <a:pt x="1833396" y="1422737"/>
                </a:lnTo>
                <a:lnTo>
                  <a:pt x="1853658" y="1381770"/>
                </a:lnTo>
                <a:lnTo>
                  <a:pt x="1872025" y="1339742"/>
                </a:lnTo>
                <a:lnTo>
                  <a:pt x="1888439" y="1296709"/>
                </a:lnTo>
                <a:lnTo>
                  <a:pt x="1902845" y="1252726"/>
                </a:lnTo>
                <a:lnTo>
                  <a:pt x="1915188" y="1207849"/>
                </a:lnTo>
                <a:lnTo>
                  <a:pt x="1925411" y="1162133"/>
                </a:lnTo>
                <a:lnTo>
                  <a:pt x="1933460" y="1115634"/>
                </a:lnTo>
                <a:lnTo>
                  <a:pt x="1939278" y="1068409"/>
                </a:lnTo>
                <a:lnTo>
                  <a:pt x="1942809" y="1020512"/>
                </a:lnTo>
                <a:lnTo>
                  <a:pt x="1943999" y="971999"/>
                </a:lnTo>
                <a:lnTo>
                  <a:pt x="1942809" y="923487"/>
                </a:lnTo>
                <a:lnTo>
                  <a:pt x="1939278" y="875590"/>
                </a:lnTo>
                <a:lnTo>
                  <a:pt x="1933460" y="828364"/>
                </a:lnTo>
                <a:lnTo>
                  <a:pt x="1925411" y="781866"/>
                </a:lnTo>
                <a:lnTo>
                  <a:pt x="1915188" y="736150"/>
                </a:lnTo>
                <a:lnTo>
                  <a:pt x="1902845" y="691273"/>
                </a:lnTo>
                <a:lnTo>
                  <a:pt x="1888439" y="647290"/>
                </a:lnTo>
                <a:lnTo>
                  <a:pt x="1872025" y="604257"/>
                </a:lnTo>
                <a:lnTo>
                  <a:pt x="1853658" y="562229"/>
                </a:lnTo>
                <a:lnTo>
                  <a:pt x="1833396" y="521262"/>
                </a:lnTo>
                <a:lnTo>
                  <a:pt x="1811292" y="481412"/>
                </a:lnTo>
                <a:lnTo>
                  <a:pt x="1787403" y="442735"/>
                </a:lnTo>
                <a:lnTo>
                  <a:pt x="1761785" y="405286"/>
                </a:lnTo>
                <a:lnTo>
                  <a:pt x="1734493" y="369121"/>
                </a:lnTo>
                <a:lnTo>
                  <a:pt x="1705583" y="334296"/>
                </a:lnTo>
                <a:lnTo>
                  <a:pt x="1675111" y="300866"/>
                </a:lnTo>
                <a:lnTo>
                  <a:pt x="1643132" y="268887"/>
                </a:lnTo>
                <a:lnTo>
                  <a:pt x="1609702" y="238415"/>
                </a:lnTo>
                <a:lnTo>
                  <a:pt x="1574877" y="209505"/>
                </a:lnTo>
                <a:lnTo>
                  <a:pt x="1538712" y="182213"/>
                </a:lnTo>
                <a:lnTo>
                  <a:pt x="1501263" y="156595"/>
                </a:lnTo>
                <a:lnTo>
                  <a:pt x="1462586" y="132706"/>
                </a:lnTo>
                <a:lnTo>
                  <a:pt x="1422736" y="110602"/>
                </a:lnTo>
                <a:lnTo>
                  <a:pt x="1381769" y="90340"/>
                </a:lnTo>
                <a:lnTo>
                  <a:pt x="1339742" y="71973"/>
                </a:lnTo>
                <a:lnTo>
                  <a:pt x="1296708" y="55559"/>
                </a:lnTo>
                <a:lnTo>
                  <a:pt x="1252725" y="41153"/>
                </a:lnTo>
                <a:lnTo>
                  <a:pt x="1207848" y="28810"/>
                </a:lnTo>
                <a:lnTo>
                  <a:pt x="1162132" y="18587"/>
                </a:lnTo>
                <a:lnTo>
                  <a:pt x="1115634" y="10538"/>
                </a:lnTo>
                <a:lnTo>
                  <a:pt x="1068408" y="4721"/>
                </a:lnTo>
                <a:lnTo>
                  <a:pt x="1020512" y="1189"/>
                </a:lnTo>
                <a:lnTo>
                  <a:pt x="9719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object 83">
            <a:extLst>
              <a:ext uri="{FF2B5EF4-FFF2-40B4-BE49-F238E27FC236}">
                <a16:creationId xmlns:a16="http://schemas.microsoft.com/office/drawing/2014/main" id="{6FADF077-5CAF-432E-76D7-F5BED46A8A38}"/>
              </a:ext>
            </a:extLst>
          </p:cNvPr>
          <p:cNvSpPr/>
          <p:nvPr/>
        </p:nvSpPr>
        <p:spPr>
          <a:xfrm>
            <a:off x="10083451" y="5511645"/>
            <a:ext cx="557274" cy="5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E3A2E0E-57FC-4B9B-900B-38AEF1145B88}"/>
              </a:ext>
            </a:extLst>
          </p:cNvPr>
          <p:cNvGrpSpPr/>
          <p:nvPr/>
        </p:nvGrpSpPr>
        <p:grpSpPr>
          <a:xfrm>
            <a:off x="315275" y="2951136"/>
            <a:ext cx="2933945" cy="319124"/>
            <a:chOff x="-3863237" y="1808489"/>
            <a:chExt cx="2933945" cy="479815"/>
          </a:xfrm>
        </p:grpSpPr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id="{26A41774-F1AA-7110-B85B-5C0D5BD3F2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863237" y="1808489"/>
              <a:ext cx="2933945" cy="4798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50800" dist="254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0" tIns="3600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5080" lvl="0" indent="0" algn="ctr" defTabSz="914423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65BD"/>
                </a:buClr>
                <a:buSzTx/>
                <a:buFontTx/>
                <a:buNone/>
                <a:tabLst>
                  <a:tab pos="252095" algn="l"/>
                </a:tabLst>
                <a:defRPr/>
              </a:pPr>
              <a:r>
                <a:rPr kumimoji="0" lang="de-DE" sz="1400" b="1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Project Staffing Needs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223B0D4-0562-B4BF-4217-C3CEAF203B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819823" y="1858951"/>
              <a:ext cx="252000" cy="378892"/>
            </a:xfrm>
            <a:prstGeom prst="ellipse">
              <a:avLst/>
            </a:prstGeom>
            <a:solidFill>
              <a:srgbClr val="0064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3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195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3DB7CBA1-00B9-D8A1-7DD5-3ACC59E2AF8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DB7CBA1-00B9-D8A1-7DD5-3ACC59E2AF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82174F3-EC12-20E3-A349-6829B25736A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7503" y="912764"/>
            <a:ext cx="10564825" cy="288000"/>
          </a:xfrm>
        </p:spPr>
        <p:txBody>
          <a:bodyPr/>
          <a:lstStyle/>
          <a:p>
            <a:r>
              <a:rPr lang="en-US" spc="-5">
                <a:latin typeface="+mj-lt"/>
                <a:cs typeface="Verdana"/>
              </a:rPr>
              <a:t>User Scenario</a:t>
            </a:r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A53E151-9C8F-D6F8-D48A-A9B932B9E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/>
              <a:t>Users need to efficiently assign the right employees to projects and quickly view suitable candidates based on their skills for informed decision-making</a:t>
            </a:r>
            <a:endParaRPr lang="de-DE"/>
          </a:p>
        </p:txBody>
      </p:sp>
      <p:grpSp>
        <p:nvGrpSpPr>
          <p:cNvPr id="3" name="Google Shape;9584;p250">
            <a:extLst>
              <a:ext uri="{FF2B5EF4-FFF2-40B4-BE49-F238E27FC236}">
                <a16:creationId xmlns:a16="http://schemas.microsoft.com/office/drawing/2014/main" id="{42B64DA2-3FBD-81C5-D8E1-7D8B25803020}"/>
              </a:ext>
            </a:extLst>
          </p:cNvPr>
          <p:cNvGrpSpPr/>
          <p:nvPr/>
        </p:nvGrpSpPr>
        <p:grpSpPr>
          <a:xfrm>
            <a:off x="303085" y="2884621"/>
            <a:ext cx="977494" cy="1425252"/>
            <a:chOff x="2725738" y="2590800"/>
            <a:chExt cx="250825" cy="358775"/>
          </a:xfrm>
        </p:grpSpPr>
        <p:sp>
          <p:nvSpPr>
            <p:cNvPr id="4" name="Google Shape;9587;p250">
              <a:extLst>
                <a:ext uri="{FF2B5EF4-FFF2-40B4-BE49-F238E27FC236}">
                  <a16:creationId xmlns:a16="http://schemas.microsoft.com/office/drawing/2014/main" id="{37C79065-606F-1391-6AB3-583D8BD8E0C5}"/>
                </a:ext>
              </a:extLst>
            </p:cNvPr>
            <p:cNvSpPr/>
            <p:nvPr/>
          </p:nvSpPr>
          <p:spPr>
            <a:xfrm>
              <a:off x="2733675" y="2806700"/>
              <a:ext cx="238125" cy="142875"/>
            </a:xfrm>
            <a:custGeom>
              <a:avLst/>
              <a:gdLst/>
              <a:ahLst/>
              <a:cxnLst/>
              <a:rect l="l" t="t" r="r" b="b"/>
              <a:pathLst>
                <a:path w="57" h="34" extrusionOk="0">
                  <a:moveTo>
                    <a:pt x="10" y="7"/>
                  </a:moveTo>
                  <a:cubicBezTo>
                    <a:pt x="5" y="10"/>
                    <a:pt x="3" y="17"/>
                    <a:pt x="0" y="25"/>
                  </a:cubicBezTo>
                  <a:cubicBezTo>
                    <a:pt x="8" y="31"/>
                    <a:pt x="18" y="34"/>
                    <a:pt x="28" y="34"/>
                  </a:cubicBezTo>
                  <a:cubicBezTo>
                    <a:pt x="39" y="34"/>
                    <a:pt x="49" y="31"/>
                    <a:pt x="57" y="25"/>
                  </a:cubicBezTo>
                  <a:cubicBezTo>
                    <a:pt x="54" y="17"/>
                    <a:pt x="52" y="10"/>
                    <a:pt x="47" y="7"/>
                  </a:cubicBezTo>
                  <a:cubicBezTo>
                    <a:pt x="39" y="2"/>
                    <a:pt x="33" y="1"/>
                    <a:pt x="28" y="0"/>
                  </a:cubicBezTo>
                  <a:cubicBezTo>
                    <a:pt x="23" y="0"/>
                    <a:pt x="18" y="2"/>
                    <a:pt x="10" y="7"/>
                  </a:cubicBezTo>
                  <a:close/>
                </a:path>
              </a:pathLst>
            </a:custGeom>
            <a:solidFill>
              <a:srgbClr val="FFD67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9588;p250">
              <a:extLst>
                <a:ext uri="{FF2B5EF4-FFF2-40B4-BE49-F238E27FC236}">
                  <a16:creationId xmlns:a16="http://schemas.microsoft.com/office/drawing/2014/main" id="{E7970D9C-02DE-8C9E-82C4-DD3A5B14E8CE}"/>
                </a:ext>
              </a:extLst>
            </p:cNvPr>
            <p:cNvSpPr/>
            <p:nvPr/>
          </p:nvSpPr>
          <p:spPr>
            <a:xfrm>
              <a:off x="2805113" y="2806700"/>
              <a:ext cx="96838" cy="50800"/>
            </a:xfrm>
            <a:custGeom>
              <a:avLst/>
              <a:gdLst/>
              <a:ahLst/>
              <a:cxnLst/>
              <a:rect l="l" t="t" r="r" b="b"/>
              <a:pathLst>
                <a:path w="23" h="12" extrusionOk="0">
                  <a:moveTo>
                    <a:pt x="23" y="3"/>
                  </a:moveTo>
                  <a:cubicBezTo>
                    <a:pt x="18" y="1"/>
                    <a:pt x="15" y="0"/>
                    <a:pt x="11" y="0"/>
                  </a:cubicBezTo>
                  <a:cubicBezTo>
                    <a:pt x="8" y="0"/>
                    <a:pt x="4" y="1"/>
                    <a:pt x="0" y="3"/>
                  </a:cubicBezTo>
                  <a:cubicBezTo>
                    <a:pt x="1" y="8"/>
                    <a:pt x="6" y="12"/>
                    <a:pt x="11" y="12"/>
                  </a:cubicBezTo>
                  <a:cubicBezTo>
                    <a:pt x="17" y="12"/>
                    <a:pt x="21" y="8"/>
                    <a:pt x="23" y="3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9589;p250">
              <a:extLst>
                <a:ext uri="{FF2B5EF4-FFF2-40B4-BE49-F238E27FC236}">
                  <a16:creationId xmlns:a16="http://schemas.microsoft.com/office/drawing/2014/main" id="{7DEF9AFD-7F82-D174-8EA3-B72FCB58F55F}"/>
                </a:ext>
              </a:extLst>
            </p:cNvPr>
            <p:cNvSpPr/>
            <p:nvPr/>
          </p:nvSpPr>
          <p:spPr>
            <a:xfrm>
              <a:off x="2822575" y="2732088"/>
              <a:ext cx="57150" cy="117475"/>
            </a:xfrm>
            <a:custGeom>
              <a:avLst/>
              <a:gdLst/>
              <a:ahLst/>
              <a:cxnLst/>
              <a:rect l="l" t="t" r="r" b="b"/>
              <a:pathLst>
                <a:path w="14" h="28" extrusionOk="0">
                  <a:moveTo>
                    <a:pt x="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7"/>
                    <a:pt x="0" y="28"/>
                    <a:pt x="0" y="2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9590;p250">
              <a:extLst>
                <a:ext uri="{FF2B5EF4-FFF2-40B4-BE49-F238E27FC236}">
                  <a16:creationId xmlns:a16="http://schemas.microsoft.com/office/drawing/2014/main" id="{3363F81D-5528-6072-8879-EBA3B3E457BF}"/>
                </a:ext>
              </a:extLst>
            </p:cNvPr>
            <p:cNvSpPr/>
            <p:nvPr/>
          </p:nvSpPr>
          <p:spPr>
            <a:xfrm>
              <a:off x="2725738" y="2624138"/>
              <a:ext cx="250825" cy="161925"/>
            </a:xfrm>
            <a:custGeom>
              <a:avLst/>
              <a:gdLst/>
              <a:ahLst/>
              <a:cxnLst/>
              <a:rect l="l" t="t" r="r" b="b"/>
              <a:pathLst>
                <a:path w="60" h="39" extrusionOk="0">
                  <a:moveTo>
                    <a:pt x="30" y="0"/>
                  </a:moveTo>
                  <a:cubicBezTo>
                    <a:pt x="60" y="0"/>
                    <a:pt x="48" y="39"/>
                    <a:pt x="30" y="39"/>
                  </a:cubicBezTo>
                  <a:cubicBezTo>
                    <a:pt x="13" y="39"/>
                    <a:pt x="0" y="0"/>
                    <a:pt x="30" y="0"/>
                  </a:cubicBezTo>
                  <a:close/>
                </a:path>
              </a:pathLst>
            </a:custGeom>
            <a:solidFill>
              <a:srgbClr val="F0CE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9591;p250">
              <a:extLst>
                <a:ext uri="{FF2B5EF4-FFF2-40B4-BE49-F238E27FC236}">
                  <a16:creationId xmlns:a16="http://schemas.microsoft.com/office/drawing/2014/main" id="{72AEF269-5C4B-A04D-CA75-E9EA3E1E7662}"/>
                </a:ext>
              </a:extLst>
            </p:cNvPr>
            <p:cNvSpPr/>
            <p:nvPr/>
          </p:nvSpPr>
          <p:spPr>
            <a:xfrm>
              <a:off x="2851150" y="2624138"/>
              <a:ext cx="125413" cy="161925"/>
            </a:xfrm>
            <a:custGeom>
              <a:avLst/>
              <a:gdLst/>
              <a:ahLst/>
              <a:cxnLst/>
              <a:rect l="l" t="t" r="r" b="b"/>
              <a:pathLst>
                <a:path w="30" h="39" extrusionOk="0">
                  <a:moveTo>
                    <a:pt x="0" y="0"/>
                  </a:moveTo>
                  <a:cubicBezTo>
                    <a:pt x="30" y="0"/>
                    <a:pt x="18" y="39"/>
                    <a:pt x="0" y="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9592;p250">
              <a:extLst>
                <a:ext uri="{FF2B5EF4-FFF2-40B4-BE49-F238E27FC236}">
                  <a16:creationId xmlns:a16="http://schemas.microsoft.com/office/drawing/2014/main" id="{F821BD1E-DF7E-512D-B204-BDA3DA878AB5}"/>
                </a:ext>
              </a:extLst>
            </p:cNvPr>
            <p:cNvSpPr/>
            <p:nvPr/>
          </p:nvSpPr>
          <p:spPr>
            <a:xfrm>
              <a:off x="2763838" y="2590800"/>
              <a:ext cx="179388" cy="136525"/>
            </a:xfrm>
            <a:custGeom>
              <a:avLst/>
              <a:gdLst/>
              <a:ahLst/>
              <a:cxnLst/>
              <a:rect l="l" t="t" r="r" b="b"/>
              <a:pathLst>
                <a:path w="43" h="33" extrusionOk="0">
                  <a:moveTo>
                    <a:pt x="21" y="12"/>
                  </a:moveTo>
                  <a:cubicBezTo>
                    <a:pt x="24" y="12"/>
                    <a:pt x="26" y="11"/>
                    <a:pt x="28" y="12"/>
                  </a:cubicBezTo>
                  <a:cubicBezTo>
                    <a:pt x="33" y="14"/>
                    <a:pt x="37" y="20"/>
                    <a:pt x="38" y="24"/>
                  </a:cubicBezTo>
                  <a:cubicBezTo>
                    <a:pt x="39" y="30"/>
                    <a:pt x="38" y="30"/>
                    <a:pt x="41" y="25"/>
                  </a:cubicBezTo>
                  <a:cubicBezTo>
                    <a:pt x="43" y="20"/>
                    <a:pt x="37" y="0"/>
                    <a:pt x="22" y="0"/>
                  </a:cubicBezTo>
                  <a:cubicBezTo>
                    <a:pt x="6" y="0"/>
                    <a:pt x="0" y="16"/>
                    <a:pt x="2" y="24"/>
                  </a:cubicBezTo>
                  <a:cubicBezTo>
                    <a:pt x="4" y="33"/>
                    <a:pt x="4" y="31"/>
                    <a:pt x="6" y="24"/>
                  </a:cubicBezTo>
                  <a:cubicBezTo>
                    <a:pt x="7" y="18"/>
                    <a:pt x="10" y="13"/>
                    <a:pt x="21" y="12"/>
                  </a:cubicBezTo>
                  <a:close/>
                </a:path>
              </a:pathLst>
            </a:custGeom>
            <a:solidFill>
              <a:srgbClr val="7D5F5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9593;p250">
              <a:extLst>
                <a:ext uri="{FF2B5EF4-FFF2-40B4-BE49-F238E27FC236}">
                  <a16:creationId xmlns:a16="http://schemas.microsoft.com/office/drawing/2014/main" id="{8E2991BC-DE04-E0DA-E5C6-53D3DE722CE0}"/>
                </a:ext>
              </a:extLst>
            </p:cNvPr>
            <p:cNvSpPr/>
            <p:nvPr/>
          </p:nvSpPr>
          <p:spPr>
            <a:xfrm>
              <a:off x="2776538" y="2619375"/>
              <a:ext cx="153988" cy="100013"/>
            </a:xfrm>
            <a:custGeom>
              <a:avLst/>
              <a:gdLst/>
              <a:ahLst/>
              <a:cxnLst/>
              <a:rect l="l" t="t" r="r" b="b"/>
              <a:pathLst>
                <a:path w="37" h="24" extrusionOk="0">
                  <a:moveTo>
                    <a:pt x="26" y="5"/>
                  </a:moveTo>
                  <a:cubicBezTo>
                    <a:pt x="24" y="7"/>
                    <a:pt x="17" y="11"/>
                    <a:pt x="12" y="12"/>
                  </a:cubicBezTo>
                  <a:cubicBezTo>
                    <a:pt x="13" y="11"/>
                    <a:pt x="14" y="10"/>
                    <a:pt x="15" y="8"/>
                  </a:cubicBezTo>
                  <a:cubicBezTo>
                    <a:pt x="15" y="7"/>
                    <a:pt x="9" y="13"/>
                    <a:pt x="6" y="13"/>
                  </a:cubicBezTo>
                  <a:cubicBezTo>
                    <a:pt x="7" y="12"/>
                    <a:pt x="8" y="11"/>
                    <a:pt x="8" y="10"/>
                  </a:cubicBezTo>
                  <a:cubicBezTo>
                    <a:pt x="4" y="12"/>
                    <a:pt x="4" y="17"/>
                    <a:pt x="4" y="20"/>
                  </a:cubicBezTo>
                  <a:cubicBezTo>
                    <a:pt x="4" y="24"/>
                    <a:pt x="2" y="23"/>
                    <a:pt x="2" y="19"/>
                  </a:cubicBezTo>
                  <a:cubicBezTo>
                    <a:pt x="2" y="15"/>
                    <a:pt x="0" y="10"/>
                    <a:pt x="1" y="7"/>
                  </a:cubicBezTo>
                  <a:cubicBezTo>
                    <a:pt x="2" y="4"/>
                    <a:pt x="19" y="0"/>
                    <a:pt x="25" y="0"/>
                  </a:cubicBezTo>
                  <a:cubicBezTo>
                    <a:pt x="30" y="0"/>
                    <a:pt x="35" y="5"/>
                    <a:pt x="36" y="8"/>
                  </a:cubicBezTo>
                  <a:cubicBezTo>
                    <a:pt x="37" y="10"/>
                    <a:pt x="35" y="17"/>
                    <a:pt x="35" y="19"/>
                  </a:cubicBezTo>
                  <a:cubicBezTo>
                    <a:pt x="35" y="21"/>
                    <a:pt x="33" y="23"/>
                    <a:pt x="33" y="19"/>
                  </a:cubicBezTo>
                  <a:cubicBezTo>
                    <a:pt x="33" y="14"/>
                    <a:pt x="30" y="10"/>
                    <a:pt x="26" y="5"/>
                  </a:cubicBezTo>
                  <a:close/>
                </a:path>
              </a:pathLst>
            </a:custGeom>
            <a:solidFill>
              <a:srgbClr val="7D5F5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594;p250">
              <a:extLst>
                <a:ext uri="{FF2B5EF4-FFF2-40B4-BE49-F238E27FC236}">
                  <a16:creationId xmlns:a16="http://schemas.microsoft.com/office/drawing/2014/main" id="{82EB5C29-152B-3E33-1A00-5833AE92FD3A}"/>
                </a:ext>
              </a:extLst>
            </p:cNvPr>
            <p:cNvSpPr/>
            <p:nvPr/>
          </p:nvSpPr>
          <p:spPr>
            <a:xfrm>
              <a:off x="2917825" y="2678113"/>
              <a:ext cx="20638" cy="41275"/>
            </a:xfrm>
            <a:custGeom>
              <a:avLst/>
              <a:gdLst/>
              <a:ahLst/>
              <a:cxnLst/>
              <a:rect l="l" t="t" r="r" b="b"/>
              <a:pathLst>
                <a:path w="5" h="10" extrusionOk="0">
                  <a:moveTo>
                    <a:pt x="4" y="0"/>
                  </a:moveTo>
                  <a:cubicBezTo>
                    <a:pt x="5" y="0"/>
                    <a:pt x="5" y="3"/>
                    <a:pt x="5" y="5"/>
                  </a:cubicBezTo>
                  <a:cubicBezTo>
                    <a:pt x="4" y="8"/>
                    <a:pt x="3" y="10"/>
                    <a:pt x="2" y="9"/>
                  </a:cubicBezTo>
                  <a:cubicBezTo>
                    <a:pt x="0" y="9"/>
                    <a:pt x="0" y="7"/>
                    <a:pt x="1" y="4"/>
                  </a:cubicBezTo>
                  <a:cubicBezTo>
                    <a:pt x="1" y="2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9595;p250">
              <a:extLst>
                <a:ext uri="{FF2B5EF4-FFF2-40B4-BE49-F238E27FC236}">
                  <a16:creationId xmlns:a16="http://schemas.microsoft.com/office/drawing/2014/main" id="{FA5B45F1-A4B6-19CB-6565-24470631A30C}"/>
                </a:ext>
              </a:extLst>
            </p:cNvPr>
            <p:cNvSpPr/>
            <p:nvPr/>
          </p:nvSpPr>
          <p:spPr>
            <a:xfrm>
              <a:off x="2767013" y="2678113"/>
              <a:ext cx="22225" cy="41275"/>
            </a:xfrm>
            <a:custGeom>
              <a:avLst/>
              <a:gdLst/>
              <a:ahLst/>
              <a:cxnLst/>
              <a:rect l="l" t="t" r="r" b="b"/>
              <a:pathLst>
                <a:path w="5" h="10" extrusionOk="0">
                  <a:moveTo>
                    <a:pt x="1" y="0"/>
                  </a:moveTo>
                  <a:cubicBezTo>
                    <a:pt x="0" y="0"/>
                    <a:pt x="0" y="3"/>
                    <a:pt x="0" y="5"/>
                  </a:cubicBezTo>
                  <a:cubicBezTo>
                    <a:pt x="1" y="8"/>
                    <a:pt x="2" y="10"/>
                    <a:pt x="3" y="9"/>
                  </a:cubicBezTo>
                  <a:cubicBezTo>
                    <a:pt x="4" y="9"/>
                    <a:pt x="5" y="7"/>
                    <a:pt x="4" y="4"/>
                  </a:cubicBezTo>
                  <a:cubicBezTo>
                    <a:pt x="4" y="2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7D6B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9596;p250">
              <a:extLst>
                <a:ext uri="{FF2B5EF4-FFF2-40B4-BE49-F238E27FC236}">
                  <a16:creationId xmlns:a16="http://schemas.microsoft.com/office/drawing/2014/main" id="{ADC16B82-B6EE-BF71-3C50-985ECC3F1248}"/>
                </a:ext>
              </a:extLst>
            </p:cNvPr>
            <p:cNvSpPr/>
            <p:nvPr/>
          </p:nvSpPr>
          <p:spPr>
            <a:xfrm>
              <a:off x="2733675" y="2844800"/>
              <a:ext cx="46038" cy="92075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7" y="0"/>
                  </a:moveTo>
                  <a:cubicBezTo>
                    <a:pt x="4" y="4"/>
                    <a:pt x="2" y="10"/>
                    <a:pt x="0" y="16"/>
                  </a:cubicBezTo>
                  <a:cubicBezTo>
                    <a:pt x="3" y="19"/>
                    <a:pt x="6" y="20"/>
                    <a:pt x="10" y="22"/>
                  </a:cubicBezTo>
                  <a:cubicBezTo>
                    <a:pt x="11" y="20"/>
                    <a:pt x="11" y="17"/>
                    <a:pt x="11" y="15"/>
                  </a:cubicBezTo>
                  <a:cubicBezTo>
                    <a:pt x="11" y="9"/>
                    <a:pt x="10" y="4"/>
                    <a:pt x="7" y="0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9597;p250">
              <a:extLst>
                <a:ext uri="{FF2B5EF4-FFF2-40B4-BE49-F238E27FC236}">
                  <a16:creationId xmlns:a16="http://schemas.microsoft.com/office/drawing/2014/main" id="{B1D9D1CD-76FD-3666-5142-0637A48FDBE4}"/>
                </a:ext>
              </a:extLst>
            </p:cNvPr>
            <p:cNvSpPr/>
            <p:nvPr/>
          </p:nvSpPr>
          <p:spPr>
            <a:xfrm>
              <a:off x="2925763" y="2844800"/>
              <a:ext cx="46038" cy="92075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cubicBezTo>
                    <a:pt x="4" y="21"/>
                    <a:pt x="8" y="19"/>
                    <a:pt x="11" y="16"/>
                  </a:cubicBezTo>
                  <a:cubicBezTo>
                    <a:pt x="9" y="10"/>
                    <a:pt x="7" y="4"/>
                    <a:pt x="3" y="0"/>
                  </a:cubicBezTo>
                  <a:cubicBezTo>
                    <a:pt x="1" y="4"/>
                    <a:pt x="0" y="9"/>
                    <a:pt x="0" y="15"/>
                  </a:cubicBezTo>
                  <a:cubicBezTo>
                    <a:pt x="0" y="17"/>
                    <a:pt x="0" y="20"/>
                    <a:pt x="0" y="22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BB7BD1A5-E77E-A05E-B076-F618F1D35EAB}"/>
              </a:ext>
            </a:extLst>
          </p:cNvPr>
          <p:cNvSpPr txBox="1"/>
          <p:nvPr/>
        </p:nvSpPr>
        <p:spPr>
          <a:xfrm>
            <a:off x="423723" y="4430354"/>
            <a:ext cx="72348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Tobias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0755A79-187D-19D4-C01C-35660B2191AE}"/>
              </a:ext>
            </a:extLst>
          </p:cNvPr>
          <p:cNvGrpSpPr/>
          <p:nvPr/>
        </p:nvGrpSpPr>
        <p:grpSpPr>
          <a:xfrm>
            <a:off x="1380155" y="1922438"/>
            <a:ext cx="3164961" cy="3666290"/>
            <a:chOff x="1253075" y="1719633"/>
            <a:chExt cx="3164961" cy="3666290"/>
          </a:xfrm>
        </p:grpSpPr>
        <p:sp>
          <p:nvSpPr>
            <p:cNvPr id="20" name="Abgerundete rechteckige Legende 19">
              <a:extLst>
                <a:ext uri="{FF2B5EF4-FFF2-40B4-BE49-F238E27FC236}">
                  <a16:creationId xmlns:a16="http://schemas.microsoft.com/office/drawing/2014/main" id="{5DC6760C-1ADA-D943-1C3B-ECE74797CDC1}"/>
                </a:ext>
              </a:extLst>
            </p:cNvPr>
            <p:cNvSpPr/>
            <p:nvPr/>
          </p:nvSpPr>
          <p:spPr>
            <a:xfrm>
              <a:off x="1254040" y="1719633"/>
              <a:ext cx="3163996" cy="1425257"/>
            </a:xfrm>
            <a:prstGeom prst="wedgeRoundRectCallout">
              <a:avLst>
                <a:gd name="adj1" fmla="val -43297"/>
                <a:gd name="adj2" fmla="val 68236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5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+mn-lt"/>
                  <a:cs typeface="Arial"/>
                </a:rPr>
                <a:t>“I want to assign the right employees to a project so that I can </a:t>
              </a:r>
              <a:r>
                <a:rPr kumimoji="0" lang="en-US" sz="145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+mn-lt"/>
                  <a:cs typeface="Arial"/>
                </a:rPr>
                <a:t>staff projects optimally </a:t>
              </a:r>
              <a:r>
                <a:rPr kumimoji="0" lang="en-US" sz="145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+mn-lt"/>
                  <a:cs typeface="Arial"/>
                </a:rPr>
                <a:t>and efficiently.”</a:t>
              </a:r>
            </a:p>
          </p:txBody>
        </p:sp>
        <p:sp>
          <p:nvSpPr>
            <p:cNvPr id="23" name="Abgerundete rechteckige Legende 22">
              <a:extLst>
                <a:ext uri="{FF2B5EF4-FFF2-40B4-BE49-F238E27FC236}">
                  <a16:creationId xmlns:a16="http://schemas.microsoft.com/office/drawing/2014/main" id="{84E7E7DF-BEA3-B409-F6E4-E66C6EC9AD1B}"/>
                </a:ext>
              </a:extLst>
            </p:cNvPr>
            <p:cNvSpPr/>
            <p:nvPr/>
          </p:nvSpPr>
          <p:spPr>
            <a:xfrm>
              <a:off x="1253075" y="4026914"/>
              <a:ext cx="3163996" cy="1359009"/>
            </a:xfrm>
            <a:prstGeom prst="wedgeRoundRectCallout">
              <a:avLst>
                <a:gd name="adj1" fmla="val -43044"/>
                <a:gd name="adj2" fmla="val -63948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5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+mn-lt"/>
                  <a:cs typeface="Arial"/>
                </a:rPr>
                <a:t>“I want to </a:t>
              </a:r>
              <a:r>
                <a:rPr kumimoji="0" lang="en-US" sz="145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+mn-lt"/>
                  <a:cs typeface="Arial"/>
                </a:rPr>
                <a:t>see suitable employees for a project</a:t>
              </a:r>
              <a:r>
                <a:rPr kumimoji="0" lang="en-US" sz="145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+mn-lt"/>
                  <a:cs typeface="Arial"/>
                </a:rPr>
                <a:t> based on their skills so that I can make decisions faster.”</a:t>
              </a:r>
            </a:p>
          </p:txBody>
        </p:sp>
      </p:grpSp>
      <p:sp>
        <p:nvSpPr>
          <p:cNvPr id="39" name="Textplatzhalter 5">
            <a:extLst>
              <a:ext uri="{FF2B5EF4-FFF2-40B4-BE49-F238E27FC236}">
                <a16:creationId xmlns:a16="http://schemas.microsoft.com/office/drawing/2014/main" id="{84C7ECD9-9277-CC43-8782-F4791068E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504" y="1354998"/>
            <a:ext cx="4687786" cy="215444"/>
          </a:xfrm>
        </p:spPr>
        <p:txBody>
          <a:bodyPr/>
          <a:lstStyle/>
          <a:p>
            <a:pPr marL="0" indent="0" algn="ctr">
              <a:buNone/>
            </a:pPr>
            <a:r>
              <a:rPr lang="de-DE" b="1" noProof="1">
                <a:solidFill>
                  <a:schemeClr val="bg2"/>
                </a:solidFill>
              </a:rPr>
              <a:t>USER SCENARIO</a:t>
            </a:r>
          </a:p>
        </p:txBody>
      </p:sp>
      <p:grpSp>
        <p:nvGrpSpPr>
          <p:cNvPr id="107" name="Gruppieren 106">
            <a:extLst>
              <a:ext uri="{FF2B5EF4-FFF2-40B4-BE49-F238E27FC236}">
                <a16:creationId xmlns:a16="http://schemas.microsoft.com/office/drawing/2014/main" id="{C2820841-299C-8626-9E2B-60B994F30177}"/>
              </a:ext>
            </a:extLst>
          </p:cNvPr>
          <p:cNvGrpSpPr/>
          <p:nvPr/>
        </p:nvGrpSpPr>
        <p:grpSpPr>
          <a:xfrm>
            <a:off x="257503" y="1628750"/>
            <a:ext cx="11676994" cy="0"/>
            <a:chOff x="257503" y="1628750"/>
            <a:chExt cx="11676994" cy="0"/>
          </a:xfrm>
        </p:grpSpPr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C2B77AD6-3350-454D-6D0B-784029E38816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3" y="1628750"/>
              <a:ext cx="4687786" cy="0"/>
            </a:xfrm>
            <a:prstGeom prst="line">
              <a:avLst/>
            </a:prstGeom>
            <a:ln w="15875">
              <a:solidFill>
                <a:srgbClr val="006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74">
              <a:extLst>
                <a:ext uri="{FF2B5EF4-FFF2-40B4-BE49-F238E27FC236}">
                  <a16:creationId xmlns:a16="http://schemas.microsoft.com/office/drawing/2014/main" id="{7C2D882F-7E6D-26A4-6802-93E48C8F6BEF}"/>
                </a:ext>
              </a:extLst>
            </p:cNvPr>
            <p:cNvCxnSpPr>
              <a:cxnSpLocks/>
            </p:cNvCxnSpPr>
            <p:nvPr/>
          </p:nvCxnSpPr>
          <p:spPr>
            <a:xfrm>
              <a:off x="5314122" y="1628750"/>
              <a:ext cx="6620375" cy="0"/>
            </a:xfrm>
            <a:prstGeom prst="line">
              <a:avLst/>
            </a:prstGeom>
            <a:ln w="15875">
              <a:solidFill>
                <a:srgbClr val="006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platzhalter 5">
            <a:extLst>
              <a:ext uri="{FF2B5EF4-FFF2-40B4-BE49-F238E27FC236}">
                <a16:creationId xmlns:a16="http://schemas.microsoft.com/office/drawing/2014/main" id="{A23A8C69-989F-20F2-C054-C674A7729920}"/>
              </a:ext>
            </a:extLst>
          </p:cNvPr>
          <p:cNvSpPr txBox="1">
            <a:spLocks/>
          </p:cNvSpPr>
          <p:nvPr/>
        </p:nvSpPr>
        <p:spPr>
          <a:xfrm>
            <a:off x="5358887" y="1354998"/>
            <a:ext cx="6620374" cy="215444"/>
          </a:xfrm>
          <a:prstGeom prst="rect">
            <a:avLst/>
          </a:prstGeom>
        </p:spPr>
        <p:txBody>
          <a:bodyPr wrap="square" lIns="90000" tIns="0" rIns="90000" bIns="0">
            <a:spAutoFit/>
          </a:bodyPr>
          <a:lstStyle>
            <a:lvl1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VIEWS DO WE NEED?</a:t>
            </a:r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8D131052-38CD-DEE3-E352-7F5188346871}"/>
              </a:ext>
            </a:extLst>
          </p:cNvPr>
          <p:cNvSpPr/>
          <p:nvPr/>
        </p:nvSpPr>
        <p:spPr>
          <a:xfrm>
            <a:off x="6096000" y="1847995"/>
            <a:ext cx="5838496" cy="516873"/>
          </a:xfrm>
          <a:prstGeom prst="roundRect">
            <a:avLst>
              <a:gd name="adj" fmla="val 22199"/>
            </a:avLst>
          </a:prstGeom>
          <a:noFill/>
          <a:ln w="12700">
            <a:noFill/>
            <a:prstDash val="solid"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5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 Overview</a:t>
            </a:r>
            <a:b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Effective oversight over all projects and staffings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6E2828-F9BD-E7DB-8518-5ECA39195F25}"/>
              </a:ext>
            </a:extLst>
          </p:cNvPr>
          <p:cNvSpPr/>
          <p:nvPr/>
        </p:nvSpPr>
        <p:spPr>
          <a:xfrm>
            <a:off x="5468983" y="1896225"/>
            <a:ext cx="437394" cy="442222"/>
          </a:xfrm>
          <a:prstGeom prst="ellipse">
            <a:avLst/>
          </a:prstGeom>
          <a:solidFill>
            <a:srgbClr val="006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8" name="Inhaltsplatzhalter 37" descr="Präsentation mit Checkliste mit einfarbiger Füllung">
            <a:extLst>
              <a:ext uri="{FF2B5EF4-FFF2-40B4-BE49-F238E27FC236}">
                <a16:creationId xmlns:a16="http://schemas.microsoft.com/office/drawing/2014/main" id="{62DBDA39-2D1A-2910-89AA-4E1B6611B41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8339" y="1951795"/>
            <a:ext cx="342811" cy="342811"/>
          </a:xfrm>
        </p:spPr>
      </p:pic>
      <p:sp>
        <p:nvSpPr>
          <p:cNvPr id="42" name="Abgerundetes Rechteck 41">
            <a:extLst>
              <a:ext uri="{FF2B5EF4-FFF2-40B4-BE49-F238E27FC236}">
                <a16:creationId xmlns:a16="http://schemas.microsoft.com/office/drawing/2014/main" id="{52504343-B3E8-DCEC-DF7A-6DBC9B49E382}"/>
              </a:ext>
            </a:extLst>
          </p:cNvPr>
          <p:cNvSpPr/>
          <p:nvPr/>
        </p:nvSpPr>
        <p:spPr>
          <a:xfrm>
            <a:off x="6533394" y="2608901"/>
            <a:ext cx="5838496" cy="516873"/>
          </a:xfrm>
          <a:prstGeom prst="roundRect">
            <a:avLst>
              <a:gd name="adj" fmla="val 22199"/>
            </a:avLst>
          </a:prstGeom>
          <a:noFill/>
          <a:ln w="12700">
            <a:noFill/>
            <a:prstDash val="solid"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5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 Management Interface</a:t>
            </a:r>
            <a:br>
              <a:rPr kumimoji="0" lang="de-DE" sz="145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45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Ensuring accurate project data and edit capabilities 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FD882F6-E62A-5498-F7BB-97ED75F47121}"/>
              </a:ext>
            </a:extLst>
          </p:cNvPr>
          <p:cNvSpPr/>
          <p:nvPr/>
        </p:nvSpPr>
        <p:spPr>
          <a:xfrm>
            <a:off x="5906377" y="2657131"/>
            <a:ext cx="437394" cy="44222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6" name="Grafik 45" descr="Einstellungen mit einfarbiger Füllung">
            <a:extLst>
              <a:ext uri="{FF2B5EF4-FFF2-40B4-BE49-F238E27FC236}">
                <a16:creationId xmlns:a16="http://schemas.microsoft.com/office/drawing/2014/main" id="{91A8EE5D-4DA6-A975-96AA-DBD8CE8618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64941" y="2716212"/>
            <a:ext cx="327949" cy="327949"/>
          </a:xfrm>
          <a:prstGeom prst="rect">
            <a:avLst/>
          </a:prstGeom>
        </p:spPr>
      </p:pic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C4AD806A-4EE9-F4CE-C34F-77C4F39734AD}"/>
              </a:ext>
            </a:extLst>
          </p:cNvPr>
          <p:cNvGrpSpPr/>
          <p:nvPr/>
        </p:nvGrpSpPr>
        <p:grpSpPr>
          <a:xfrm>
            <a:off x="5667439" y="2436813"/>
            <a:ext cx="122677" cy="1067169"/>
            <a:chOff x="5680139" y="2422525"/>
            <a:chExt cx="122677" cy="1067169"/>
          </a:xfrm>
        </p:grpSpPr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54568E66-F02E-BC95-E5DC-95BFC92DF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0139" y="2422525"/>
              <a:ext cx="7541" cy="106716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C4084C2D-17FB-7C22-6EA7-ADB6833EE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7680" y="2854990"/>
              <a:ext cx="11513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feld 57">
            <a:extLst>
              <a:ext uri="{FF2B5EF4-FFF2-40B4-BE49-F238E27FC236}">
                <a16:creationId xmlns:a16="http://schemas.microsoft.com/office/drawing/2014/main" id="{E3388987-53BB-E038-795D-FED17C6C0305}"/>
              </a:ext>
            </a:extLst>
          </p:cNvPr>
          <p:cNvSpPr txBox="1"/>
          <p:nvPr/>
        </p:nvSpPr>
        <p:spPr>
          <a:xfrm>
            <a:off x="5805948" y="2870559"/>
            <a:ext cx="6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Abgerundetes Rechteck 59">
            <a:extLst>
              <a:ext uri="{FF2B5EF4-FFF2-40B4-BE49-F238E27FC236}">
                <a16:creationId xmlns:a16="http://schemas.microsoft.com/office/drawing/2014/main" id="{FBA63401-BC90-EA2D-BBF6-BE25410E72AD}"/>
              </a:ext>
            </a:extLst>
          </p:cNvPr>
          <p:cNvSpPr/>
          <p:nvPr/>
        </p:nvSpPr>
        <p:spPr>
          <a:xfrm>
            <a:off x="6533394" y="3226489"/>
            <a:ext cx="5838496" cy="516873"/>
          </a:xfrm>
          <a:prstGeom prst="roundRect">
            <a:avLst>
              <a:gd name="adj" fmla="val 22199"/>
            </a:avLst>
          </a:prstGeom>
          <a:noFill/>
          <a:ln w="12700">
            <a:noFill/>
            <a:prstDash val="solid"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5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Team Matching Interface</a:t>
            </a:r>
            <a:br>
              <a:rPr kumimoji="0" lang="de-DE" sz="145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45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Find suitable employees for projects trough advanced matching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8FF7257-2003-A75B-21D6-5400D29282A0}"/>
              </a:ext>
            </a:extLst>
          </p:cNvPr>
          <p:cNvSpPr/>
          <p:nvPr/>
        </p:nvSpPr>
        <p:spPr>
          <a:xfrm>
            <a:off x="5906377" y="3274719"/>
            <a:ext cx="437394" cy="44222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4" name="Grafik 63" descr="Gruppe von Männern mit einfarbiger Füllung">
            <a:extLst>
              <a:ext uri="{FF2B5EF4-FFF2-40B4-BE49-F238E27FC236}">
                <a16:creationId xmlns:a16="http://schemas.microsoft.com/office/drawing/2014/main" id="{50C31460-9B9D-658B-0470-01F39EC45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70702" y="3340217"/>
            <a:ext cx="304452" cy="304452"/>
          </a:xfrm>
          <a:prstGeom prst="rect">
            <a:avLst/>
          </a:prstGeom>
        </p:spPr>
      </p:pic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A52C3F3A-F7E1-920E-7083-D3D50F8D4FF0}"/>
              </a:ext>
            </a:extLst>
          </p:cNvPr>
          <p:cNvCxnSpPr>
            <a:cxnSpLocks/>
          </p:cNvCxnSpPr>
          <p:nvPr/>
        </p:nvCxnSpPr>
        <p:spPr>
          <a:xfrm flipH="1">
            <a:off x="5671461" y="3495561"/>
            <a:ext cx="11513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bgerundetes Rechteck 71">
            <a:extLst>
              <a:ext uri="{FF2B5EF4-FFF2-40B4-BE49-F238E27FC236}">
                <a16:creationId xmlns:a16="http://schemas.microsoft.com/office/drawing/2014/main" id="{D0899B8F-0BEB-35E0-60A2-68B057FD07B7}"/>
              </a:ext>
            </a:extLst>
          </p:cNvPr>
          <p:cNvSpPr/>
          <p:nvPr/>
        </p:nvSpPr>
        <p:spPr>
          <a:xfrm>
            <a:off x="6096000" y="4024451"/>
            <a:ext cx="5838496" cy="516873"/>
          </a:xfrm>
          <a:prstGeom prst="roundRect">
            <a:avLst>
              <a:gd name="adj" fmla="val 22199"/>
            </a:avLst>
          </a:prstGeom>
          <a:noFill/>
          <a:ln w="12700">
            <a:noFill/>
            <a:prstDash val="solid"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5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Employee Overview</a:t>
            </a:r>
            <a:b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See all employees, their skills and working-location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F080010-7535-BDDF-B5CE-52D5A9844795}"/>
              </a:ext>
            </a:extLst>
          </p:cNvPr>
          <p:cNvSpPr/>
          <p:nvPr/>
        </p:nvSpPr>
        <p:spPr>
          <a:xfrm>
            <a:off x="5468983" y="4072681"/>
            <a:ext cx="437394" cy="442222"/>
          </a:xfrm>
          <a:prstGeom prst="ellipse">
            <a:avLst/>
          </a:prstGeom>
          <a:solidFill>
            <a:srgbClr val="006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3DEA4131-879B-2342-4F17-2002D676FACB}"/>
              </a:ext>
            </a:extLst>
          </p:cNvPr>
          <p:cNvGrpSpPr/>
          <p:nvPr/>
        </p:nvGrpSpPr>
        <p:grpSpPr>
          <a:xfrm>
            <a:off x="5682521" y="4617847"/>
            <a:ext cx="115136" cy="432465"/>
            <a:chOff x="5687680" y="2431490"/>
            <a:chExt cx="115136" cy="432465"/>
          </a:xfrm>
        </p:grpSpPr>
        <p:cxnSp>
          <p:nvCxnSpPr>
            <p:cNvPr id="77" name="Gerade Verbindung 76">
              <a:extLst>
                <a:ext uri="{FF2B5EF4-FFF2-40B4-BE49-F238E27FC236}">
                  <a16:creationId xmlns:a16="http://schemas.microsoft.com/office/drawing/2014/main" id="{1CA04ECD-0401-BB32-1B75-D85B0C19E171}"/>
                </a:ext>
              </a:extLst>
            </p:cNvPr>
            <p:cNvCxnSpPr>
              <a:cxnSpLocks/>
            </p:cNvCxnSpPr>
            <p:nvPr/>
          </p:nvCxnSpPr>
          <p:spPr>
            <a:xfrm>
              <a:off x="5687680" y="2431490"/>
              <a:ext cx="0" cy="43246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C6822A07-8056-F30C-434D-BA0F6E39DF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7680" y="2854990"/>
              <a:ext cx="11513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Grafik 82" descr="Klemmbrett abgehakt mit einfarbiger Füllung">
            <a:extLst>
              <a:ext uri="{FF2B5EF4-FFF2-40B4-BE49-F238E27FC236}">
                <a16:creationId xmlns:a16="http://schemas.microsoft.com/office/drawing/2014/main" id="{D0375D44-04BF-C2D3-EDD9-A0170868E0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18097" y="4121844"/>
            <a:ext cx="339297" cy="339297"/>
          </a:xfrm>
          <a:prstGeom prst="rect">
            <a:avLst/>
          </a:prstGeom>
        </p:spPr>
      </p:pic>
      <p:sp>
        <p:nvSpPr>
          <p:cNvPr id="84" name="Abgerundetes Rechteck 83">
            <a:extLst>
              <a:ext uri="{FF2B5EF4-FFF2-40B4-BE49-F238E27FC236}">
                <a16:creationId xmlns:a16="http://schemas.microsoft.com/office/drawing/2014/main" id="{42087744-9657-8516-B93D-3F3432EE5556}"/>
              </a:ext>
            </a:extLst>
          </p:cNvPr>
          <p:cNvSpPr/>
          <p:nvPr/>
        </p:nvSpPr>
        <p:spPr>
          <a:xfrm>
            <a:off x="6533394" y="4764107"/>
            <a:ext cx="5838496" cy="516873"/>
          </a:xfrm>
          <a:prstGeom prst="roundRect">
            <a:avLst>
              <a:gd name="adj" fmla="val 22199"/>
            </a:avLst>
          </a:prstGeom>
          <a:noFill/>
          <a:ln w="12700">
            <a:noFill/>
            <a:prstDash val="solid"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5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Employee Profiles</a:t>
            </a:r>
            <a:br>
              <a:rPr kumimoji="0" lang="de-DE" sz="145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45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Edit profile, skills and other details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B8A6644-CFE8-5C9C-09C2-91FE9EF90810}"/>
              </a:ext>
            </a:extLst>
          </p:cNvPr>
          <p:cNvSpPr/>
          <p:nvPr/>
        </p:nvSpPr>
        <p:spPr>
          <a:xfrm>
            <a:off x="5906377" y="4826625"/>
            <a:ext cx="437394" cy="44222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7" name="Grafik 86" descr="Einstellungen mit einfarbiger Füllung">
            <a:extLst>
              <a:ext uri="{FF2B5EF4-FFF2-40B4-BE49-F238E27FC236}">
                <a16:creationId xmlns:a16="http://schemas.microsoft.com/office/drawing/2014/main" id="{AA30C314-C581-2128-DAD5-E61673675B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4941" y="4883761"/>
            <a:ext cx="327949" cy="327949"/>
          </a:xfrm>
          <a:prstGeom prst="rect">
            <a:avLst/>
          </a:prstGeom>
        </p:spPr>
      </p:pic>
      <p:sp>
        <p:nvSpPr>
          <p:cNvPr id="88" name="Abgerundetes Rechteck 87">
            <a:extLst>
              <a:ext uri="{FF2B5EF4-FFF2-40B4-BE49-F238E27FC236}">
                <a16:creationId xmlns:a16="http://schemas.microsoft.com/office/drawing/2014/main" id="{735AFC51-F999-ADD4-C27E-A64755BCA5FF}"/>
              </a:ext>
            </a:extLst>
          </p:cNvPr>
          <p:cNvSpPr/>
          <p:nvPr/>
        </p:nvSpPr>
        <p:spPr>
          <a:xfrm>
            <a:off x="6096000" y="5586252"/>
            <a:ext cx="5838496" cy="516873"/>
          </a:xfrm>
          <a:prstGeom prst="roundRect">
            <a:avLst>
              <a:gd name="adj" fmla="val 22199"/>
            </a:avLst>
          </a:prstGeom>
          <a:noFill/>
          <a:ln w="12700">
            <a:noFill/>
            <a:prstDash val="solid"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50" b="1" i="0" u="none" strike="noStrike" kern="1200" cap="none" spc="0" normalizeH="0" baseline="0" noProof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Authentication &amp; Login</a:t>
            </a:r>
            <a:b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Ensuring only relevant access and modification rights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A1A7B11-C133-B32C-28D3-CE85BAEF921B}"/>
              </a:ext>
            </a:extLst>
          </p:cNvPr>
          <p:cNvSpPr/>
          <p:nvPr/>
        </p:nvSpPr>
        <p:spPr>
          <a:xfrm>
            <a:off x="5468983" y="5634482"/>
            <a:ext cx="437394" cy="44222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1" name="Grafik 90" descr="Sperren mit einfarbiger Füllung">
            <a:extLst>
              <a:ext uri="{FF2B5EF4-FFF2-40B4-BE49-F238E27FC236}">
                <a16:creationId xmlns:a16="http://schemas.microsoft.com/office/drawing/2014/main" id="{DFD08795-D13A-4546-5C62-7AC222EB58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20173" y="5678677"/>
            <a:ext cx="330465" cy="33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93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9866A05-C212-1E55-EF63-5E5C93A9B6C5}"/>
              </a:ext>
            </a:extLst>
          </p:cNvPr>
          <p:cNvGrpSpPr/>
          <p:nvPr/>
        </p:nvGrpSpPr>
        <p:grpSpPr>
          <a:xfrm>
            <a:off x="4830047" y="4902625"/>
            <a:ext cx="5672853" cy="483460"/>
            <a:chOff x="797951" y="1639956"/>
            <a:chExt cx="5475849" cy="483460"/>
          </a:xfrm>
        </p:grpSpPr>
        <p:sp>
          <p:nvSpPr>
            <p:cNvPr id="20" name="Rechteck: abgerundete Ecken 7">
              <a:extLst>
                <a:ext uri="{FF2B5EF4-FFF2-40B4-BE49-F238E27FC236}">
                  <a16:creationId xmlns:a16="http://schemas.microsoft.com/office/drawing/2014/main" id="{7CD8F93A-730F-83CE-D516-670FB251C0B6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50800" dir="5400000" algn="ctr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Automated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50800" dir="5400000" algn="ctr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50800" dir="5400000" algn="ctr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Matching</a:t>
              </a: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7DA292-6D69-7B0B-7020-30D971059F84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</p:grpSp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65359EEB-BF9D-27A6-1A59-7BE3AA989E6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5359EEB-BF9D-27A6-1A59-7BE3AA989E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B5781F7-0671-74F2-8FCD-23EAA8E2AA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0295" y="2129927"/>
            <a:ext cx="9087867" cy="829743"/>
          </a:xfrm>
        </p:spPr>
        <p:txBody>
          <a:bodyPr wrap="square" lIns="90000" tIns="0" rIns="90000" bIns="0" anchor="ctr">
            <a:noAutofit/>
          </a:bodyPr>
          <a:lstStyle/>
          <a:p>
            <a:endParaRPr lang="en-US" sz="1600" b="1" dirty="0">
              <a:solidFill>
                <a:srgbClr val="000000"/>
              </a:solidFill>
              <a:ea typeface="Verdana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+mj-lt"/>
                <a:ea typeface="Verdana"/>
                <a:cs typeface="Arial"/>
              </a:rPr>
              <a:t>Task</a:t>
            </a:r>
            <a:r>
              <a:rPr lang="en-US" sz="1600" b="1" dirty="0">
                <a:latin typeface="+mj-lt"/>
                <a:ea typeface="Verdana"/>
                <a:cs typeface="Arial"/>
              </a:rPr>
              <a:t>    </a:t>
            </a:r>
            <a:r>
              <a:rPr lang="en-US" sz="1600" dirty="0">
                <a:latin typeface="+mj-lt"/>
                <a:ea typeface="Verdana"/>
                <a:cs typeface="Arial"/>
              </a:rPr>
              <a:t>Structure relevant employee and project data and map it to a functional web app</a:t>
            </a:r>
            <a:br>
              <a:rPr lang="en-US" sz="1600" dirty="0">
                <a:latin typeface="+mj-lt"/>
                <a:ea typeface="Verdana"/>
                <a:cs typeface="Arial"/>
              </a:rPr>
            </a:br>
            <a:r>
              <a:rPr lang="en-US" sz="1600" b="1" dirty="0">
                <a:solidFill>
                  <a:schemeClr val="bg2"/>
                </a:solidFill>
                <a:latin typeface="+mj-lt"/>
                <a:ea typeface="Verdana"/>
                <a:cs typeface="Arial"/>
              </a:rPr>
              <a:t>Goal</a:t>
            </a:r>
            <a:r>
              <a:rPr lang="en-US" sz="1600" b="1" dirty="0">
                <a:latin typeface="+mj-lt"/>
                <a:ea typeface="Verdana"/>
                <a:cs typeface="Arial"/>
              </a:rPr>
              <a:t>   </a:t>
            </a:r>
            <a:r>
              <a:rPr lang="en-US" sz="1600" dirty="0">
                <a:latin typeface="+mj-lt"/>
                <a:ea typeface="Verdana"/>
                <a:cs typeface="Arial"/>
              </a:rPr>
              <a:t> Provide a centralized and comprehensive overview</a:t>
            </a:r>
          </a:p>
          <a:p>
            <a:endParaRPr lang="en-US" sz="1600" dirty="0">
              <a:ea typeface="Verdana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A0F10F-C1AB-AFF8-E082-4061DAED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>
                <a:latin typeface="Arial"/>
                <a:cs typeface="Arial"/>
              </a:rPr>
              <a:t>Strategically Phasing our 3-Step MVP Development:</a:t>
            </a:r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Two Stages for Optimized Staffing Web-App and one Post-MVP Phase for advanced capabilities</a:t>
            </a:r>
            <a:endParaRPr lang="en-US"/>
          </a:p>
        </p:txBody>
      </p:sp>
      <p:sp>
        <p:nvSpPr>
          <p:cNvPr id="5" name="Textplatzhalter 1">
            <a:extLst>
              <a:ext uri="{FF2B5EF4-FFF2-40B4-BE49-F238E27FC236}">
                <a16:creationId xmlns:a16="http://schemas.microsoft.com/office/drawing/2014/main" id="{39694BE3-B9C0-96F0-1C51-DF85359E8FC6}"/>
              </a:ext>
            </a:extLst>
          </p:cNvPr>
          <p:cNvSpPr txBox="1">
            <a:spLocks/>
          </p:cNvSpPr>
          <p:nvPr/>
        </p:nvSpPr>
        <p:spPr>
          <a:xfrm>
            <a:off x="2847296" y="3652122"/>
            <a:ext cx="7458600" cy="829743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Task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  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Develop UI-centered manual matching capabilities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Support &amp; accelerate the project staffing workflow performed by Tobias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BE351617-88CB-B765-3CFB-23F2462811E0}"/>
              </a:ext>
            </a:extLst>
          </p:cNvPr>
          <p:cNvSpPr txBox="1">
            <a:spLocks/>
          </p:cNvSpPr>
          <p:nvPr/>
        </p:nvSpPr>
        <p:spPr>
          <a:xfrm>
            <a:off x="4959876" y="5387056"/>
            <a:ext cx="6343124" cy="778120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Task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  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Implement automated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skill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matching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Provide a one-click automated matching algorithm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4BBFFCC5-81FA-3F72-6CCB-1B0E23F816AE}"/>
              </a:ext>
            </a:extLst>
          </p:cNvPr>
          <p:cNvSpPr/>
          <p:nvPr/>
        </p:nvSpPr>
        <p:spPr>
          <a:xfrm>
            <a:off x="568627" y="1425359"/>
            <a:ext cx="9737269" cy="3194142"/>
          </a:xfrm>
          <a:prstGeom prst="roundRect">
            <a:avLst>
              <a:gd name="adj" fmla="val 7750"/>
            </a:avLst>
          </a:prstGeom>
          <a:noFill/>
          <a:ln w="22225">
            <a:solidFill>
              <a:schemeClr val="bg2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72048C8C-5818-3ED8-D0A4-692412F28118}"/>
              </a:ext>
            </a:extLst>
          </p:cNvPr>
          <p:cNvSpPr txBox="1">
            <a:spLocks/>
          </p:cNvSpPr>
          <p:nvPr/>
        </p:nvSpPr>
        <p:spPr>
          <a:xfrm>
            <a:off x="9490455" y="1521659"/>
            <a:ext cx="700178" cy="399048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MVP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65BD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CF48DAB-DD6A-7052-40EC-DFB55C1F0FC5}"/>
              </a:ext>
            </a:extLst>
          </p:cNvPr>
          <p:cNvGrpSpPr/>
          <p:nvPr/>
        </p:nvGrpSpPr>
        <p:grpSpPr>
          <a:xfrm>
            <a:off x="797951" y="1639956"/>
            <a:ext cx="5475849" cy="483460"/>
            <a:chOff x="797951" y="1639956"/>
            <a:chExt cx="5475849" cy="483460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2D42300C-9C79-6AB3-D172-0A54E19D6B77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Comprehensive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Staff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- and Project Management</a:t>
              </a: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52C9F76-2F29-9C19-FBEA-98093F30D49C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65B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5420884-5E52-5809-17DA-DBAEE6905850}"/>
              </a:ext>
            </a:extLst>
          </p:cNvPr>
          <p:cNvGrpSpPr/>
          <p:nvPr/>
        </p:nvGrpSpPr>
        <p:grpSpPr>
          <a:xfrm>
            <a:off x="2757102" y="3185633"/>
            <a:ext cx="5475849" cy="483460"/>
            <a:chOff x="797951" y="1639956"/>
            <a:chExt cx="5475849" cy="483460"/>
          </a:xfrm>
        </p:grpSpPr>
        <p:sp>
          <p:nvSpPr>
            <p:cNvPr id="23" name="Rechteck: abgerundete Ecken 7">
              <a:extLst>
                <a:ext uri="{FF2B5EF4-FFF2-40B4-BE49-F238E27FC236}">
                  <a16:creationId xmlns:a16="http://schemas.microsoft.com/office/drawing/2014/main" id="{07011C54-DFC3-CB3F-5E6B-138FAEF9A25C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Augmented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Matching</a:t>
              </a: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FF05956-5169-D398-18AA-A8C6D256A2A7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65B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</p:grp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7B74E4F1-9CE5-7C5F-EB25-F0F0EE57670D}"/>
              </a:ext>
            </a:extLst>
          </p:cNvPr>
          <p:cNvSpPr txBox="1">
            <a:spLocks/>
          </p:cNvSpPr>
          <p:nvPr/>
        </p:nvSpPr>
        <p:spPr>
          <a:xfrm>
            <a:off x="257503" y="912764"/>
            <a:ext cx="10564825" cy="288000"/>
          </a:xfrm>
          <a:prstGeom prst="rect">
            <a:avLst/>
          </a:prstGeom>
        </p:spPr>
        <p:txBody>
          <a:bodyPr wrap="square" lIns="0" tIns="0" rIns="90000" bIns="0" anchor="t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lvl="0" indent="67945" algn="l" defTabSz="914400" rtl="0" eaLnBrk="0" fontAlgn="base" latinLnBrk="0" hangingPunct="0">
              <a:lnSpc>
                <a:spcPct val="101400"/>
              </a:lnSpc>
              <a:spcBef>
                <a:spcPts val="75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 panose="020B0604030504040204" pitchFamily="34" charset="0"/>
                <a:cs typeface="Verdana"/>
              </a:rPr>
              <a:t>Define customer Requirements: Our Solution Approach</a:t>
            </a:r>
          </a:p>
        </p:txBody>
      </p:sp>
    </p:spTree>
    <p:extLst>
      <p:ext uri="{BB962C8B-B14F-4D97-AF65-F5344CB8AC3E}">
        <p14:creationId xmlns:p14="http://schemas.microsoft.com/office/powerpoint/2010/main" val="86910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EE02D003-F6D8-9FC3-90F8-FE6CCA0C75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E02D003-F6D8-9FC3-90F8-FE6CCA0C7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98DF7D-774D-9CFE-8498-318BEAEFCAB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pc="-5">
                <a:latin typeface="+mj-lt"/>
                <a:cs typeface="Verdana"/>
              </a:rPr>
              <a:t>Insights into our Design Process</a:t>
            </a:r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5A93057-8EB1-A870-DC82-57E8D731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/>
              <a:t>The Project Overview Page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816E3C-D01D-AAB6-9C6A-A2C064ECA18A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9A113BE-BB3B-1F0A-1043-86FADE263E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r="70" b="-1"/>
          <a:stretch/>
        </p:blipFill>
        <p:spPr>
          <a:xfrm>
            <a:off x="614703" y="1298691"/>
            <a:ext cx="8601074" cy="5134244"/>
          </a:xfrm>
          <a:prstGeom prst="roundRect">
            <a:avLst>
              <a:gd name="adj" fmla="val 3767"/>
            </a:avLst>
          </a:prstGeom>
          <a:ln w="19050">
            <a:solidFill>
              <a:schemeClr val="bg1">
                <a:lumMod val="85000"/>
                <a:alpha val="96000"/>
              </a:schemeClr>
            </a:solidFill>
          </a:ln>
          <a:effectLst>
            <a:outerShdw blurRad="307631" dist="25489" dir="5400000" algn="ctr" rotWithShape="0">
              <a:srgbClr val="000000">
                <a:alpha val="9028"/>
              </a:srgbClr>
            </a:outerShdw>
          </a:effectLst>
        </p:spPr>
      </p:pic>
      <p:sp>
        <p:nvSpPr>
          <p:cNvPr id="61" name="Legende mit Linie (2) (ohne Rahmen) 60">
            <a:extLst>
              <a:ext uri="{FF2B5EF4-FFF2-40B4-BE49-F238E27FC236}">
                <a16:creationId xmlns:a16="http://schemas.microsoft.com/office/drawing/2014/main" id="{30732CDB-A396-30BE-7D1E-69591E13F9C6}"/>
              </a:ext>
            </a:extLst>
          </p:cNvPr>
          <p:cNvSpPr/>
          <p:nvPr/>
        </p:nvSpPr>
        <p:spPr>
          <a:xfrm>
            <a:off x="9708990" y="1733182"/>
            <a:ext cx="1782542" cy="601652"/>
          </a:xfrm>
          <a:prstGeom prst="callout2">
            <a:avLst>
              <a:gd name="adj1" fmla="val 50001"/>
              <a:gd name="adj2" fmla="val -5407"/>
              <a:gd name="adj3" fmla="val 47262"/>
              <a:gd name="adj4" fmla="val -168012"/>
              <a:gd name="adj5" fmla="val 99872"/>
              <a:gd name="adj6" fmla="val -182700"/>
            </a:avLst>
          </a:prstGeom>
          <a:solidFill>
            <a:schemeClr val="accent1"/>
          </a:solidFill>
          <a:ln>
            <a:solidFill>
              <a:schemeClr val="bg2"/>
            </a:solidFill>
            <a:headEnd w="lg" len="lg"/>
            <a:tailEnd type="oval" w="lg" len="lg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View staffing rate</a:t>
            </a:r>
          </a:p>
        </p:txBody>
      </p:sp>
      <p:sp>
        <p:nvSpPr>
          <p:cNvPr id="62" name="Legende mit Linie (2) (ohne Rahmen) 61">
            <a:extLst>
              <a:ext uri="{FF2B5EF4-FFF2-40B4-BE49-F238E27FC236}">
                <a16:creationId xmlns:a16="http://schemas.microsoft.com/office/drawing/2014/main" id="{70561B87-014E-FEA9-80CC-2CD1E6CC7177}"/>
              </a:ext>
            </a:extLst>
          </p:cNvPr>
          <p:cNvSpPr/>
          <p:nvPr/>
        </p:nvSpPr>
        <p:spPr>
          <a:xfrm>
            <a:off x="9708990" y="2609289"/>
            <a:ext cx="1782542" cy="976873"/>
          </a:xfrm>
          <a:prstGeom prst="callout2">
            <a:avLst>
              <a:gd name="adj1" fmla="val 50001"/>
              <a:gd name="adj2" fmla="val -5407"/>
              <a:gd name="adj3" fmla="val 47262"/>
              <a:gd name="adj4" fmla="val -257783"/>
              <a:gd name="adj5" fmla="val 23881"/>
              <a:gd name="adj6" fmla="val -269265"/>
            </a:avLst>
          </a:prstGeom>
          <a:solidFill>
            <a:schemeClr val="accent1"/>
          </a:solidFill>
          <a:ln>
            <a:solidFill>
              <a:schemeClr val="bg2"/>
            </a:solidFill>
            <a:headEnd w="lg" len="lg"/>
            <a:tailEnd type="oval" w="lg" len="lg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View the required</a:t>
            </a:r>
            <a:b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number of employees</a:t>
            </a:r>
          </a:p>
        </p:txBody>
      </p:sp>
    </p:spTree>
    <p:extLst>
      <p:ext uri="{BB962C8B-B14F-4D97-AF65-F5344CB8AC3E}">
        <p14:creationId xmlns:p14="http://schemas.microsoft.com/office/powerpoint/2010/main" val="2132143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EE02D003-F6D8-9FC3-90F8-FE6CCA0C75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E02D003-F6D8-9FC3-90F8-FE6CCA0C7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98DF7D-774D-9CFE-8498-318BEAEFCAB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pc="-5">
                <a:latin typeface="+mj-lt"/>
                <a:cs typeface="Verdana"/>
              </a:rPr>
              <a:t>Insights into our Design Process</a:t>
            </a:r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5A93057-8EB1-A870-DC82-57E8D731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/>
              <a:t>The Edit Project Page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816E3C-D01D-AAB6-9C6A-A2C064ECA18A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9A113BE-BB3B-1F0A-1043-86FADE263E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" t="1415" r="292" b="-1"/>
          <a:stretch/>
        </p:blipFill>
        <p:spPr>
          <a:xfrm>
            <a:off x="614703" y="1257300"/>
            <a:ext cx="8601074" cy="5161345"/>
          </a:xfrm>
          <a:prstGeom prst="roundRect">
            <a:avLst>
              <a:gd name="adj" fmla="val 3767"/>
            </a:avLst>
          </a:prstGeom>
          <a:ln w="19050">
            <a:solidFill>
              <a:schemeClr val="bg1">
                <a:lumMod val="85000"/>
                <a:alpha val="96000"/>
              </a:schemeClr>
            </a:solidFill>
          </a:ln>
          <a:effectLst>
            <a:outerShdw blurRad="307631" dist="25489" dir="5400000" algn="ctr" rotWithShape="0">
              <a:srgbClr val="000000">
                <a:alpha val="9028"/>
              </a:srgbClr>
            </a:outerShdw>
          </a:effectLst>
        </p:spPr>
      </p:pic>
      <p:sp>
        <p:nvSpPr>
          <p:cNvPr id="61" name="Legende mit Linie (2) (ohne Rahmen) 60">
            <a:extLst>
              <a:ext uri="{FF2B5EF4-FFF2-40B4-BE49-F238E27FC236}">
                <a16:creationId xmlns:a16="http://schemas.microsoft.com/office/drawing/2014/main" id="{30732CDB-A396-30BE-7D1E-69591E13F9C6}"/>
              </a:ext>
            </a:extLst>
          </p:cNvPr>
          <p:cNvSpPr/>
          <p:nvPr/>
        </p:nvSpPr>
        <p:spPr>
          <a:xfrm>
            <a:off x="9708990" y="1876061"/>
            <a:ext cx="1782542" cy="1181468"/>
          </a:xfrm>
          <a:prstGeom prst="callout2">
            <a:avLst>
              <a:gd name="adj1" fmla="val 50001"/>
              <a:gd name="adj2" fmla="val -5407"/>
              <a:gd name="adj3" fmla="val 49681"/>
              <a:gd name="adj4" fmla="val -149577"/>
              <a:gd name="adj5" fmla="val 99872"/>
              <a:gd name="adj6" fmla="val -182700"/>
            </a:avLst>
          </a:prstGeom>
          <a:solidFill>
            <a:schemeClr val="accent1"/>
          </a:solidFill>
          <a:ln>
            <a:solidFill>
              <a:schemeClr val="bg2"/>
            </a:solidFill>
            <a:headEnd w="lg" len="lg"/>
            <a:tailEnd type="oval" w="lg" len="lg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Create Profiles</a:t>
            </a:r>
            <a:b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(= staffing groups with same skills)</a:t>
            </a:r>
          </a:p>
        </p:txBody>
      </p:sp>
      <p:sp>
        <p:nvSpPr>
          <p:cNvPr id="62" name="Legende mit Linie (2) (ohne Rahmen) 61">
            <a:extLst>
              <a:ext uri="{FF2B5EF4-FFF2-40B4-BE49-F238E27FC236}">
                <a16:creationId xmlns:a16="http://schemas.microsoft.com/office/drawing/2014/main" id="{70561B87-014E-FEA9-80CC-2CD1E6CC7177}"/>
              </a:ext>
            </a:extLst>
          </p:cNvPr>
          <p:cNvSpPr/>
          <p:nvPr/>
        </p:nvSpPr>
        <p:spPr>
          <a:xfrm>
            <a:off x="9708990" y="5782748"/>
            <a:ext cx="1782542" cy="601652"/>
          </a:xfrm>
          <a:prstGeom prst="callout2">
            <a:avLst>
              <a:gd name="adj1" fmla="val 50001"/>
              <a:gd name="adj2" fmla="val -5407"/>
              <a:gd name="adj3" fmla="val 49637"/>
              <a:gd name="adj4" fmla="val -260188"/>
              <a:gd name="adj5" fmla="val 2509"/>
              <a:gd name="adj6" fmla="val -275677"/>
            </a:avLst>
          </a:prstGeom>
          <a:solidFill>
            <a:schemeClr val="accent1"/>
          </a:solidFill>
          <a:ln>
            <a:solidFill>
              <a:schemeClr val="bg2"/>
            </a:solidFill>
            <a:headEnd w="lg" len="lg"/>
            <a:tailEnd type="oval" w="lg" len="lg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Manage Profiles</a:t>
            </a:r>
          </a:p>
        </p:txBody>
      </p:sp>
      <p:sp>
        <p:nvSpPr>
          <p:cNvPr id="6" name="Legende mit Linie (2) (ohne Rahmen) 5">
            <a:extLst>
              <a:ext uri="{FF2B5EF4-FFF2-40B4-BE49-F238E27FC236}">
                <a16:creationId xmlns:a16="http://schemas.microsoft.com/office/drawing/2014/main" id="{5CFB092D-4B66-6BC4-AD1D-78EF38757556}"/>
              </a:ext>
            </a:extLst>
          </p:cNvPr>
          <p:cNvSpPr/>
          <p:nvPr/>
        </p:nvSpPr>
        <p:spPr>
          <a:xfrm>
            <a:off x="9708990" y="4242860"/>
            <a:ext cx="1782542" cy="601652"/>
          </a:xfrm>
          <a:prstGeom prst="callout2">
            <a:avLst>
              <a:gd name="adj1" fmla="val 50001"/>
              <a:gd name="adj2" fmla="val -5407"/>
              <a:gd name="adj3" fmla="val 49637"/>
              <a:gd name="adj4" fmla="val -26944"/>
              <a:gd name="adj5" fmla="val -23613"/>
              <a:gd name="adj6" fmla="val -47243"/>
            </a:avLst>
          </a:prstGeom>
          <a:solidFill>
            <a:schemeClr val="accent1"/>
          </a:solidFill>
          <a:ln>
            <a:solidFill>
              <a:schemeClr val="bg2"/>
            </a:solidFill>
            <a:headEnd w="lg" len="lg"/>
            <a:tailEnd type="oval" w="lg" len="lg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Edit Skill Level</a:t>
            </a:r>
          </a:p>
        </p:txBody>
      </p:sp>
    </p:spTree>
    <p:extLst>
      <p:ext uri="{BB962C8B-B14F-4D97-AF65-F5344CB8AC3E}">
        <p14:creationId xmlns:p14="http://schemas.microsoft.com/office/powerpoint/2010/main" val="4002206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EE02D003-F6D8-9FC3-90F8-FE6CCA0C75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E02D003-F6D8-9FC3-90F8-FE6CCA0C7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98DF7D-774D-9CFE-8498-318BEAEFCAB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pc="-5">
                <a:latin typeface="+mj-lt"/>
                <a:cs typeface="Verdana"/>
              </a:rPr>
              <a:t>Insights into our Design Process</a:t>
            </a:r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5A93057-8EB1-A870-DC82-57E8D731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/>
              <a:t>The Assign Team Page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816E3C-D01D-AAB6-9C6A-A2C064ECA18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28943" y="6169447"/>
            <a:ext cx="11676994" cy="263488"/>
          </a:xfrm>
        </p:spPr>
        <p:txBody>
          <a:bodyPr/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9A113BE-BB3B-1F0A-1043-86FADE263E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" t="1503" b="1503"/>
          <a:stretch/>
        </p:blipFill>
        <p:spPr>
          <a:xfrm>
            <a:off x="600075" y="1243013"/>
            <a:ext cx="8615701" cy="5183513"/>
          </a:xfrm>
          <a:prstGeom prst="roundRect">
            <a:avLst>
              <a:gd name="adj" fmla="val 3767"/>
            </a:avLst>
          </a:prstGeom>
          <a:ln w="19050">
            <a:solidFill>
              <a:schemeClr val="bg1">
                <a:lumMod val="85000"/>
                <a:alpha val="96000"/>
              </a:schemeClr>
            </a:solidFill>
          </a:ln>
          <a:effectLst>
            <a:outerShdw blurRad="307631" dist="25489" dir="5400000" algn="ctr" rotWithShape="0">
              <a:srgbClr val="000000">
                <a:alpha val="9028"/>
              </a:srgbClr>
            </a:outerShdw>
          </a:effectLst>
        </p:spPr>
      </p:pic>
      <p:sp>
        <p:nvSpPr>
          <p:cNvPr id="61" name="Legende mit Linie (2) (ohne Rahmen) 60">
            <a:extLst>
              <a:ext uri="{FF2B5EF4-FFF2-40B4-BE49-F238E27FC236}">
                <a16:creationId xmlns:a16="http://schemas.microsoft.com/office/drawing/2014/main" id="{30732CDB-A396-30BE-7D1E-69591E13F9C6}"/>
              </a:ext>
            </a:extLst>
          </p:cNvPr>
          <p:cNvSpPr/>
          <p:nvPr/>
        </p:nvSpPr>
        <p:spPr>
          <a:xfrm>
            <a:off x="9708990" y="2034896"/>
            <a:ext cx="1782542" cy="686916"/>
          </a:xfrm>
          <a:prstGeom prst="callout2">
            <a:avLst>
              <a:gd name="adj1" fmla="val 50001"/>
              <a:gd name="adj2" fmla="val -5407"/>
              <a:gd name="adj3" fmla="val 51761"/>
              <a:gd name="adj4" fmla="val -301065"/>
              <a:gd name="adj5" fmla="val 101952"/>
              <a:gd name="adj6" fmla="val -332585"/>
            </a:avLst>
          </a:prstGeom>
          <a:solidFill>
            <a:schemeClr val="accent1"/>
          </a:solidFill>
          <a:ln>
            <a:solidFill>
              <a:schemeClr val="bg2"/>
            </a:solidFill>
            <a:headEnd w="lg" len="lg"/>
            <a:tailEnd type="oval" w="lg" len="lg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See required profiles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2" name="Legende mit Linie (2) (ohne Rahmen) 61">
            <a:extLst>
              <a:ext uri="{FF2B5EF4-FFF2-40B4-BE49-F238E27FC236}">
                <a16:creationId xmlns:a16="http://schemas.microsoft.com/office/drawing/2014/main" id="{70561B87-014E-FEA9-80CC-2CD1E6CC7177}"/>
              </a:ext>
            </a:extLst>
          </p:cNvPr>
          <p:cNvSpPr/>
          <p:nvPr/>
        </p:nvSpPr>
        <p:spPr>
          <a:xfrm>
            <a:off x="9719586" y="5231092"/>
            <a:ext cx="1782542" cy="601652"/>
          </a:xfrm>
          <a:prstGeom prst="callout2">
            <a:avLst>
              <a:gd name="adj1" fmla="val 50001"/>
              <a:gd name="adj2" fmla="val -5407"/>
              <a:gd name="adj3" fmla="val 49637"/>
              <a:gd name="adj4" fmla="val -22937"/>
              <a:gd name="adj5" fmla="val -30737"/>
              <a:gd name="adj6" fmla="val -34418"/>
            </a:avLst>
          </a:prstGeom>
          <a:solidFill>
            <a:schemeClr val="accent1"/>
          </a:solidFill>
          <a:ln>
            <a:solidFill>
              <a:schemeClr val="bg2"/>
            </a:solidFill>
            <a:headEnd w="lg" len="lg"/>
            <a:tailEnd type="oval" w="lg" len="lg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Add best-fit employees</a:t>
            </a:r>
          </a:p>
        </p:txBody>
      </p:sp>
      <p:sp>
        <p:nvSpPr>
          <p:cNvPr id="6" name="Legende mit Linie (2) (ohne Rahmen) 5">
            <a:extLst>
              <a:ext uri="{FF2B5EF4-FFF2-40B4-BE49-F238E27FC236}">
                <a16:creationId xmlns:a16="http://schemas.microsoft.com/office/drawing/2014/main" id="{5CFB092D-4B66-6BC4-AD1D-78EF38757556}"/>
              </a:ext>
            </a:extLst>
          </p:cNvPr>
          <p:cNvSpPr/>
          <p:nvPr/>
        </p:nvSpPr>
        <p:spPr>
          <a:xfrm>
            <a:off x="9708990" y="3347538"/>
            <a:ext cx="1782542" cy="1257828"/>
          </a:xfrm>
          <a:prstGeom prst="callout2">
            <a:avLst>
              <a:gd name="adj1" fmla="val 50001"/>
              <a:gd name="adj2" fmla="val -5407"/>
              <a:gd name="adj3" fmla="val 50670"/>
              <a:gd name="adj4" fmla="val -257783"/>
              <a:gd name="adj5" fmla="val 15624"/>
              <a:gd name="adj6" fmla="val -275677"/>
            </a:avLst>
          </a:prstGeom>
          <a:solidFill>
            <a:schemeClr val="accent1"/>
          </a:solidFill>
          <a:ln>
            <a:solidFill>
              <a:schemeClr val="bg2"/>
            </a:solidFill>
            <a:headEnd w="lg" len="lg"/>
            <a:tailEnd type="oval" w="lg" len="lg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See required skill points per category and profile</a:t>
            </a:r>
          </a:p>
        </p:txBody>
      </p:sp>
    </p:spTree>
    <p:extLst>
      <p:ext uri="{BB962C8B-B14F-4D97-AF65-F5344CB8AC3E}">
        <p14:creationId xmlns:p14="http://schemas.microsoft.com/office/powerpoint/2010/main" val="2913448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4F86E34F-AFC1-3C5D-7A1E-0D3D6D40C6B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F86E34F-AFC1-3C5D-7A1E-0D3D6D40C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object 4">
            <a:extLst>
              <a:ext uri="{FF2B5EF4-FFF2-40B4-BE49-F238E27FC236}">
                <a16:creationId xmlns:a16="http://schemas.microsoft.com/office/drawing/2014/main" id="{825F7FBF-4824-8E3E-1B00-EBB9E2826900}"/>
              </a:ext>
            </a:extLst>
          </p:cNvPr>
          <p:cNvSpPr/>
          <p:nvPr/>
        </p:nvSpPr>
        <p:spPr>
          <a:xfrm>
            <a:off x="2132680" y="2372195"/>
            <a:ext cx="597960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85" y="1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A01B8FDE-CC96-9B67-3B69-D9C028FF6AF9}"/>
              </a:ext>
            </a:extLst>
          </p:cNvPr>
          <p:cNvSpPr/>
          <p:nvPr/>
        </p:nvSpPr>
        <p:spPr>
          <a:xfrm>
            <a:off x="1915685" y="3542192"/>
            <a:ext cx="6124575" cy="0"/>
          </a:xfrm>
          <a:custGeom>
            <a:avLst/>
            <a:gdLst/>
            <a:ahLst/>
            <a:cxnLst/>
            <a:rect l="l" t="t" r="r" b="b"/>
            <a:pathLst>
              <a:path w="6124575">
                <a:moveTo>
                  <a:pt x="0" y="0"/>
                </a:moveTo>
                <a:lnTo>
                  <a:pt x="6124422" y="1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698BB06-BCD3-582F-FB93-9B593C7B3EF7}"/>
              </a:ext>
            </a:extLst>
          </p:cNvPr>
          <p:cNvSpPr/>
          <p:nvPr/>
        </p:nvSpPr>
        <p:spPr>
          <a:xfrm>
            <a:off x="8032163" y="2372194"/>
            <a:ext cx="583565" cy="1170305"/>
          </a:xfrm>
          <a:custGeom>
            <a:avLst/>
            <a:gdLst/>
            <a:ahLst/>
            <a:cxnLst/>
            <a:rect l="l" t="t" r="r" b="b"/>
            <a:pathLst>
              <a:path w="583565" h="1170304">
                <a:moveTo>
                  <a:pt x="0" y="0"/>
                </a:moveTo>
                <a:lnTo>
                  <a:pt x="47972" y="2089"/>
                </a:lnTo>
                <a:lnTo>
                  <a:pt x="94865" y="7953"/>
                </a:lnTo>
                <a:lnTo>
                  <a:pt x="140528" y="17441"/>
                </a:lnTo>
                <a:lnTo>
                  <a:pt x="184810" y="30402"/>
                </a:lnTo>
                <a:lnTo>
                  <a:pt x="227563" y="46685"/>
                </a:lnTo>
                <a:lnTo>
                  <a:pt x="268635" y="66138"/>
                </a:lnTo>
                <a:lnTo>
                  <a:pt x="307876" y="88611"/>
                </a:lnTo>
                <a:lnTo>
                  <a:pt x="345138" y="113952"/>
                </a:lnTo>
                <a:lnTo>
                  <a:pt x="380268" y="142011"/>
                </a:lnTo>
                <a:lnTo>
                  <a:pt x="413118" y="172637"/>
                </a:lnTo>
                <a:lnTo>
                  <a:pt x="443537" y="205678"/>
                </a:lnTo>
                <a:lnTo>
                  <a:pt x="471376" y="240984"/>
                </a:lnTo>
                <a:lnTo>
                  <a:pt x="496483" y="278403"/>
                </a:lnTo>
                <a:lnTo>
                  <a:pt x="518710" y="317784"/>
                </a:lnTo>
                <a:lnTo>
                  <a:pt x="537905" y="358978"/>
                </a:lnTo>
                <a:lnTo>
                  <a:pt x="553920" y="401831"/>
                </a:lnTo>
                <a:lnTo>
                  <a:pt x="566603" y="446194"/>
                </a:lnTo>
                <a:lnTo>
                  <a:pt x="575805" y="491915"/>
                </a:lnTo>
                <a:lnTo>
                  <a:pt x="581375" y="538844"/>
                </a:lnTo>
                <a:lnTo>
                  <a:pt x="583164" y="586829"/>
                </a:lnTo>
                <a:lnTo>
                  <a:pt x="581108" y="634388"/>
                </a:lnTo>
                <a:lnTo>
                  <a:pt x="575340" y="680894"/>
                </a:lnTo>
                <a:lnTo>
                  <a:pt x="566005" y="726200"/>
                </a:lnTo>
                <a:lnTo>
                  <a:pt x="553250" y="770160"/>
                </a:lnTo>
                <a:lnTo>
                  <a:pt x="537221" y="812624"/>
                </a:lnTo>
                <a:lnTo>
                  <a:pt x="518066" y="853447"/>
                </a:lnTo>
                <a:lnTo>
                  <a:pt x="495931" y="892480"/>
                </a:lnTo>
                <a:lnTo>
                  <a:pt x="470961" y="929576"/>
                </a:lnTo>
                <a:lnTo>
                  <a:pt x="443305" y="964587"/>
                </a:lnTo>
                <a:lnTo>
                  <a:pt x="413108" y="997367"/>
                </a:lnTo>
                <a:lnTo>
                  <a:pt x="380516" y="1027767"/>
                </a:lnTo>
                <a:lnTo>
                  <a:pt x="345678" y="1055641"/>
                </a:lnTo>
                <a:lnTo>
                  <a:pt x="308737" y="1080840"/>
                </a:lnTo>
                <a:lnTo>
                  <a:pt x="269843" y="1103217"/>
                </a:lnTo>
                <a:lnTo>
                  <a:pt x="229140" y="1122626"/>
                </a:lnTo>
                <a:lnTo>
                  <a:pt x="186776" y="1138918"/>
                </a:lnTo>
                <a:lnTo>
                  <a:pt x="142897" y="1151946"/>
                </a:lnTo>
                <a:lnTo>
                  <a:pt x="97649" y="1161562"/>
                </a:lnTo>
                <a:lnTo>
                  <a:pt x="51179" y="1167620"/>
                </a:lnTo>
                <a:lnTo>
                  <a:pt x="3634" y="1169971"/>
                </a:ln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DF0DEABF-5398-1EB7-CDCC-1A5A915F0214}"/>
              </a:ext>
            </a:extLst>
          </p:cNvPr>
          <p:cNvSpPr/>
          <p:nvPr/>
        </p:nvSpPr>
        <p:spPr>
          <a:xfrm>
            <a:off x="1915685" y="4712192"/>
            <a:ext cx="5945505" cy="0"/>
          </a:xfrm>
          <a:custGeom>
            <a:avLst/>
            <a:gdLst/>
            <a:ahLst/>
            <a:cxnLst/>
            <a:rect l="l" t="t" r="r" b="b"/>
            <a:pathLst>
              <a:path w="5945505">
                <a:moveTo>
                  <a:pt x="0" y="0"/>
                </a:moveTo>
                <a:lnTo>
                  <a:pt x="5944983" y="1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ED9A53D6-5C79-32EE-A86D-84A155D63A27}"/>
              </a:ext>
            </a:extLst>
          </p:cNvPr>
          <p:cNvSpPr/>
          <p:nvPr/>
        </p:nvSpPr>
        <p:spPr>
          <a:xfrm>
            <a:off x="1339624" y="3541887"/>
            <a:ext cx="583565" cy="1170305"/>
          </a:xfrm>
          <a:custGeom>
            <a:avLst/>
            <a:gdLst/>
            <a:ahLst/>
            <a:cxnLst/>
            <a:rect l="l" t="t" r="r" b="b"/>
            <a:pathLst>
              <a:path w="583564" h="1170304">
                <a:moveTo>
                  <a:pt x="583164" y="1169971"/>
                </a:moveTo>
                <a:lnTo>
                  <a:pt x="535191" y="1167881"/>
                </a:lnTo>
                <a:lnTo>
                  <a:pt x="488299" y="1162017"/>
                </a:lnTo>
                <a:lnTo>
                  <a:pt x="442636" y="1152529"/>
                </a:lnTo>
                <a:lnTo>
                  <a:pt x="398353" y="1139568"/>
                </a:lnTo>
                <a:lnTo>
                  <a:pt x="355601" y="1123286"/>
                </a:lnTo>
                <a:lnTo>
                  <a:pt x="314529" y="1103833"/>
                </a:lnTo>
                <a:lnTo>
                  <a:pt x="275287" y="1081360"/>
                </a:lnTo>
                <a:lnTo>
                  <a:pt x="238026" y="1056018"/>
                </a:lnTo>
                <a:lnTo>
                  <a:pt x="202895" y="1027959"/>
                </a:lnTo>
                <a:lnTo>
                  <a:pt x="170045" y="997334"/>
                </a:lnTo>
                <a:lnTo>
                  <a:pt x="139626" y="964293"/>
                </a:lnTo>
                <a:lnTo>
                  <a:pt x="111788" y="928987"/>
                </a:lnTo>
                <a:lnTo>
                  <a:pt x="86680" y="891568"/>
                </a:lnTo>
                <a:lnTo>
                  <a:pt x="64454" y="852186"/>
                </a:lnTo>
                <a:lnTo>
                  <a:pt x="45258" y="810993"/>
                </a:lnTo>
                <a:lnTo>
                  <a:pt x="29244" y="768139"/>
                </a:lnTo>
                <a:lnTo>
                  <a:pt x="16561" y="723776"/>
                </a:lnTo>
                <a:lnTo>
                  <a:pt x="7359" y="678055"/>
                </a:lnTo>
                <a:lnTo>
                  <a:pt x="1788" y="631127"/>
                </a:lnTo>
                <a:lnTo>
                  <a:pt x="0" y="583142"/>
                </a:lnTo>
                <a:lnTo>
                  <a:pt x="2055" y="535583"/>
                </a:lnTo>
                <a:lnTo>
                  <a:pt x="7824" y="489077"/>
                </a:lnTo>
                <a:lnTo>
                  <a:pt x="17159" y="443770"/>
                </a:lnTo>
                <a:lnTo>
                  <a:pt x="29914" y="399811"/>
                </a:lnTo>
                <a:lnTo>
                  <a:pt x="45942" y="357346"/>
                </a:lnTo>
                <a:lnTo>
                  <a:pt x="65098" y="316524"/>
                </a:lnTo>
                <a:lnTo>
                  <a:pt x="87233" y="277491"/>
                </a:lnTo>
                <a:lnTo>
                  <a:pt x="112202" y="240395"/>
                </a:lnTo>
                <a:lnTo>
                  <a:pt x="139859" y="205383"/>
                </a:lnTo>
                <a:lnTo>
                  <a:pt x="170056" y="172604"/>
                </a:lnTo>
                <a:lnTo>
                  <a:pt x="202647" y="142203"/>
                </a:lnTo>
                <a:lnTo>
                  <a:pt x="237486" y="114330"/>
                </a:lnTo>
                <a:lnTo>
                  <a:pt x="274426" y="89131"/>
                </a:lnTo>
                <a:lnTo>
                  <a:pt x="313321" y="66753"/>
                </a:lnTo>
                <a:lnTo>
                  <a:pt x="354024" y="47345"/>
                </a:lnTo>
                <a:lnTo>
                  <a:pt x="396388" y="31053"/>
                </a:lnTo>
                <a:lnTo>
                  <a:pt x="440267" y="18025"/>
                </a:lnTo>
                <a:lnTo>
                  <a:pt x="485515" y="8408"/>
                </a:lnTo>
                <a:lnTo>
                  <a:pt x="531984" y="2351"/>
                </a:lnTo>
                <a:lnTo>
                  <a:pt x="579529" y="0"/>
                </a:ln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BD96F92D-04A6-8098-64B6-DFED18B14F4F}"/>
              </a:ext>
            </a:extLst>
          </p:cNvPr>
          <p:cNvSpPr/>
          <p:nvPr/>
        </p:nvSpPr>
        <p:spPr>
          <a:xfrm>
            <a:off x="8557200" y="4986502"/>
            <a:ext cx="691515" cy="422275"/>
          </a:xfrm>
          <a:custGeom>
            <a:avLst/>
            <a:gdLst/>
            <a:ahLst/>
            <a:cxnLst/>
            <a:rect l="l" t="t" r="r" b="b"/>
            <a:pathLst>
              <a:path w="691515" h="422275">
                <a:moveTo>
                  <a:pt x="691367" y="421957"/>
                </a:moveTo>
                <a:lnTo>
                  <a:pt x="0" y="0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bject 14">
            <a:extLst>
              <a:ext uri="{FF2B5EF4-FFF2-40B4-BE49-F238E27FC236}">
                <a16:creationId xmlns:a16="http://schemas.microsoft.com/office/drawing/2014/main" id="{99A814DD-7C47-362A-45FE-6C27C72C1D1B}"/>
              </a:ext>
            </a:extLst>
          </p:cNvPr>
          <p:cNvSpPr/>
          <p:nvPr/>
        </p:nvSpPr>
        <p:spPr>
          <a:xfrm>
            <a:off x="8557199" y="3879584"/>
            <a:ext cx="706120" cy="558800"/>
          </a:xfrm>
          <a:custGeom>
            <a:avLst/>
            <a:gdLst/>
            <a:ahLst/>
            <a:cxnLst/>
            <a:rect l="l" t="t" r="r" b="b"/>
            <a:pathLst>
              <a:path w="706120" h="558800">
                <a:moveTo>
                  <a:pt x="0" y="558295"/>
                </a:moveTo>
                <a:lnTo>
                  <a:pt x="705823" y="0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object 15">
            <a:extLst>
              <a:ext uri="{FF2B5EF4-FFF2-40B4-BE49-F238E27FC236}">
                <a16:creationId xmlns:a16="http://schemas.microsoft.com/office/drawing/2014/main" id="{F08FA387-AE0C-8B12-1678-1CD7BC253743}"/>
              </a:ext>
            </a:extLst>
          </p:cNvPr>
          <p:cNvSpPr/>
          <p:nvPr/>
        </p:nvSpPr>
        <p:spPr>
          <a:xfrm>
            <a:off x="8357279" y="4712192"/>
            <a:ext cx="927100" cy="0"/>
          </a:xfrm>
          <a:custGeom>
            <a:avLst/>
            <a:gdLst/>
            <a:ahLst/>
            <a:cxnLst/>
            <a:rect l="l" t="t" r="r" b="b"/>
            <a:pathLst>
              <a:path w="927100">
                <a:moveTo>
                  <a:pt x="0" y="0"/>
                </a:moveTo>
                <a:lnTo>
                  <a:pt x="926939" y="1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D62ED1D-5EA6-D35D-00A7-6F9095C8C3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F2704E-7F2D-D993-D62E-5C780CBF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Roadmap</a:t>
            </a: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3AB410BC-1FA1-8B01-3F8F-733383295BBA}"/>
              </a:ext>
            </a:extLst>
          </p:cNvPr>
          <p:cNvSpPr/>
          <p:nvPr/>
        </p:nvSpPr>
        <p:spPr>
          <a:xfrm>
            <a:off x="7164453" y="2152803"/>
            <a:ext cx="438784" cy="438784"/>
          </a:xfrm>
          <a:custGeom>
            <a:avLst/>
            <a:gdLst/>
            <a:ahLst/>
            <a:cxnLst/>
            <a:rect l="l" t="t" r="r" b="b"/>
            <a:pathLst>
              <a:path w="438784" h="438785">
                <a:moveTo>
                  <a:pt x="0" y="219375"/>
                </a:moveTo>
                <a:lnTo>
                  <a:pt x="4456" y="175163"/>
                </a:lnTo>
                <a:lnTo>
                  <a:pt x="17239" y="133984"/>
                </a:lnTo>
                <a:lnTo>
                  <a:pt x="37465" y="96720"/>
                </a:lnTo>
                <a:lnTo>
                  <a:pt x="64253" y="64253"/>
                </a:lnTo>
                <a:lnTo>
                  <a:pt x="96720" y="37465"/>
                </a:lnTo>
                <a:lnTo>
                  <a:pt x="133984" y="17239"/>
                </a:lnTo>
                <a:lnTo>
                  <a:pt x="175163" y="4456"/>
                </a:lnTo>
                <a:lnTo>
                  <a:pt x="219375" y="0"/>
                </a:lnTo>
                <a:lnTo>
                  <a:pt x="263586" y="4456"/>
                </a:lnTo>
                <a:lnTo>
                  <a:pt x="304765" y="17239"/>
                </a:lnTo>
                <a:lnTo>
                  <a:pt x="342029" y="37465"/>
                </a:lnTo>
                <a:lnTo>
                  <a:pt x="374496" y="64253"/>
                </a:lnTo>
                <a:lnTo>
                  <a:pt x="401284" y="96720"/>
                </a:lnTo>
                <a:lnTo>
                  <a:pt x="421510" y="133984"/>
                </a:lnTo>
                <a:lnTo>
                  <a:pt x="434293" y="175163"/>
                </a:lnTo>
                <a:lnTo>
                  <a:pt x="438750" y="219375"/>
                </a:lnTo>
                <a:lnTo>
                  <a:pt x="434293" y="263586"/>
                </a:lnTo>
                <a:lnTo>
                  <a:pt x="421510" y="304765"/>
                </a:lnTo>
                <a:lnTo>
                  <a:pt x="401284" y="342029"/>
                </a:lnTo>
                <a:lnTo>
                  <a:pt x="374496" y="374496"/>
                </a:lnTo>
                <a:lnTo>
                  <a:pt x="342029" y="401284"/>
                </a:lnTo>
                <a:lnTo>
                  <a:pt x="304765" y="421510"/>
                </a:lnTo>
                <a:lnTo>
                  <a:pt x="263586" y="434293"/>
                </a:lnTo>
                <a:lnTo>
                  <a:pt x="219375" y="438750"/>
                </a:lnTo>
                <a:lnTo>
                  <a:pt x="175163" y="434293"/>
                </a:lnTo>
                <a:lnTo>
                  <a:pt x="133984" y="421510"/>
                </a:lnTo>
                <a:lnTo>
                  <a:pt x="96720" y="401284"/>
                </a:lnTo>
                <a:lnTo>
                  <a:pt x="64253" y="374496"/>
                </a:lnTo>
                <a:lnTo>
                  <a:pt x="37465" y="342029"/>
                </a:lnTo>
                <a:lnTo>
                  <a:pt x="17239" y="304765"/>
                </a:lnTo>
                <a:lnTo>
                  <a:pt x="4456" y="263586"/>
                </a:lnTo>
                <a:lnTo>
                  <a:pt x="0" y="219375"/>
                </a:lnTo>
                <a:close/>
              </a:path>
            </a:pathLst>
          </a:custGeom>
          <a:solidFill>
            <a:srgbClr val="FFFFFF"/>
          </a:solidFill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A4DF4B9F-CB55-06C9-E1B6-C1094937C3AB}"/>
              </a:ext>
            </a:extLst>
          </p:cNvPr>
          <p:cNvSpPr/>
          <p:nvPr/>
        </p:nvSpPr>
        <p:spPr>
          <a:xfrm>
            <a:off x="5368683" y="3322817"/>
            <a:ext cx="438784" cy="438784"/>
          </a:xfrm>
          <a:custGeom>
            <a:avLst/>
            <a:gdLst/>
            <a:ahLst/>
            <a:cxnLst/>
            <a:rect l="l" t="t" r="r" b="b"/>
            <a:pathLst>
              <a:path w="438785" h="438785">
                <a:moveTo>
                  <a:pt x="0" y="219375"/>
                </a:moveTo>
                <a:lnTo>
                  <a:pt x="4456" y="175163"/>
                </a:lnTo>
                <a:lnTo>
                  <a:pt x="17239" y="133984"/>
                </a:lnTo>
                <a:lnTo>
                  <a:pt x="37465" y="96720"/>
                </a:lnTo>
                <a:lnTo>
                  <a:pt x="64253" y="64253"/>
                </a:lnTo>
                <a:lnTo>
                  <a:pt x="96720" y="37465"/>
                </a:lnTo>
                <a:lnTo>
                  <a:pt x="133984" y="17239"/>
                </a:lnTo>
                <a:lnTo>
                  <a:pt x="175163" y="4456"/>
                </a:lnTo>
                <a:lnTo>
                  <a:pt x="219375" y="0"/>
                </a:lnTo>
                <a:lnTo>
                  <a:pt x="263586" y="4456"/>
                </a:lnTo>
                <a:lnTo>
                  <a:pt x="304765" y="17239"/>
                </a:lnTo>
                <a:lnTo>
                  <a:pt x="342029" y="37465"/>
                </a:lnTo>
                <a:lnTo>
                  <a:pt x="374496" y="64253"/>
                </a:lnTo>
                <a:lnTo>
                  <a:pt x="401284" y="96720"/>
                </a:lnTo>
                <a:lnTo>
                  <a:pt x="421510" y="133984"/>
                </a:lnTo>
                <a:lnTo>
                  <a:pt x="434293" y="175163"/>
                </a:lnTo>
                <a:lnTo>
                  <a:pt x="438750" y="219375"/>
                </a:lnTo>
                <a:lnTo>
                  <a:pt x="434293" y="263586"/>
                </a:lnTo>
                <a:lnTo>
                  <a:pt x="421510" y="304765"/>
                </a:lnTo>
                <a:lnTo>
                  <a:pt x="401284" y="342029"/>
                </a:lnTo>
                <a:lnTo>
                  <a:pt x="374496" y="374496"/>
                </a:lnTo>
                <a:lnTo>
                  <a:pt x="342029" y="401284"/>
                </a:lnTo>
                <a:lnTo>
                  <a:pt x="304765" y="421510"/>
                </a:lnTo>
                <a:lnTo>
                  <a:pt x="263586" y="434293"/>
                </a:lnTo>
                <a:lnTo>
                  <a:pt x="219375" y="438750"/>
                </a:lnTo>
                <a:lnTo>
                  <a:pt x="175163" y="434293"/>
                </a:lnTo>
                <a:lnTo>
                  <a:pt x="133984" y="421510"/>
                </a:lnTo>
                <a:lnTo>
                  <a:pt x="96720" y="401284"/>
                </a:lnTo>
                <a:lnTo>
                  <a:pt x="64253" y="374496"/>
                </a:lnTo>
                <a:lnTo>
                  <a:pt x="37465" y="342029"/>
                </a:lnTo>
                <a:lnTo>
                  <a:pt x="17239" y="304765"/>
                </a:lnTo>
                <a:lnTo>
                  <a:pt x="4456" y="263586"/>
                </a:lnTo>
                <a:lnTo>
                  <a:pt x="0" y="219375"/>
                </a:lnTo>
                <a:close/>
              </a:path>
            </a:pathLst>
          </a:custGeom>
          <a:solidFill>
            <a:srgbClr val="FFFFFF"/>
          </a:solidFill>
          <a:ln w="57150">
            <a:solidFill>
              <a:schemeClr val="bg2"/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76D9E463-25C3-D86C-7094-AC260477C951}"/>
              </a:ext>
            </a:extLst>
          </p:cNvPr>
          <p:cNvSpPr/>
          <p:nvPr/>
        </p:nvSpPr>
        <p:spPr>
          <a:xfrm>
            <a:off x="8046224" y="4475969"/>
            <a:ext cx="469392" cy="472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1342BF68-CA72-BAE3-6720-18948C10FB27}"/>
              </a:ext>
            </a:extLst>
          </p:cNvPr>
          <p:cNvSpPr txBox="1"/>
          <p:nvPr/>
        </p:nvSpPr>
        <p:spPr>
          <a:xfrm>
            <a:off x="2722194" y="2694793"/>
            <a:ext cx="1612265" cy="6489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67945" algn="ctr" defTabSz="914400" rtl="0" eaLnBrk="1" fontAlgn="auto" latinLnBrk="0" hangingPunct="1">
              <a:lnSpc>
                <a:spcPct val="1014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Understand Company &amp; Customer Problem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B2E71750-DC6A-B84C-2AB2-AB55432654E0}"/>
              </a:ext>
            </a:extLst>
          </p:cNvPr>
          <p:cNvSpPr txBox="1"/>
          <p:nvPr/>
        </p:nvSpPr>
        <p:spPr>
          <a:xfrm>
            <a:off x="2195837" y="4997184"/>
            <a:ext cx="11493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Start implementing!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Verdana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2245C38E-FE1F-FCC4-91C3-42BC6971EB45}"/>
              </a:ext>
            </a:extLst>
          </p:cNvPr>
          <p:cNvSpPr txBox="1"/>
          <p:nvPr/>
        </p:nvSpPr>
        <p:spPr>
          <a:xfrm>
            <a:off x="6575407" y="2694793"/>
            <a:ext cx="1612265" cy="43133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67945" algn="ctr" defTabSz="914400" rtl="0" eaLnBrk="1" fontAlgn="auto" latinLnBrk="0" hangingPunct="1">
              <a:lnSpc>
                <a:spcPct val="1014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Define customer Requirements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Verdana"/>
            </a:endParaRPr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4189721F-6597-DF4F-5E1D-2C1B4E69CDCE}"/>
              </a:ext>
            </a:extLst>
          </p:cNvPr>
          <p:cNvSpPr txBox="1"/>
          <p:nvPr/>
        </p:nvSpPr>
        <p:spPr>
          <a:xfrm>
            <a:off x="4921302" y="3854533"/>
            <a:ext cx="1328935" cy="43133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67945" algn="ctr" defTabSz="914400" rtl="0" eaLnBrk="1" fontAlgn="auto" latinLnBrk="0" hangingPunct="1">
              <a:lnSpc>
                <a:spcPct val="1014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5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Decide on Tech-Stack 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65BD"/>
              </a:solidFill>
              <a:effectLst/>
              <a:uLnTx/>
              <a:uFillTx/>
              <a:latin typeface="Arial"/>
              <a:ea typeface="+mn-ea"/>
              <a:cs typeface="Verdana"/>
            </a:endParaRP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2E7C36A2-1551-D44A-5EDA-D71EBBF9311C}"/>
              </a:ext>
            </a:extLst>
          </p:cNvPr>
          <p:cNvSpPr/>
          <p:nvPr/>
        </p:nvSpPr>
        <p:spPr>
          <a:xfrm>
            <a:off x="7857860" y="4325612"/>
            <a:ext cx="775970" cy="775970"/>
          </a:xfrm>
          <a:custGeom>
            <a:avLst/>
            <a:gdLst/>
            <a:ahLst/>
            <a:cxnLst/>
            <a:rect l="l" t="t" r="r" b="b"/>
            <a:pathLst>
              <a:path w="775970" h="775970">
                <a:moveTo>
                  <a:pt x="387935" y="0"/>
                </a:moveTo>
                <a:lnTo>
                  <a:pt x="339273" y="3022"/>
                </a:lnTo>
                <a:lnTo>
                  <a:pt x="292415" y="11847"/>
                </a:lnTo>
                <a:lnTo>
                  <a:pt x="247724" y="26112"/>
                </a:lnTo>
                <a:lnTo>
                  <a:pt x="205564" y="45452"/>
                </a:lnTo>
                <a:lnTo>
                  <a:pt x="166299" y="69505"/>
                </a:lnTo>
                <a:lnTo>
                  <a:pt x="130291" y="97906"/>
                </a:lnTo>
                <a:lnTo>
                  <a:pt x="97905" y="130292"/>
                </a:lnTo>
                <a:lnTo>
                  <a:pt x="69504" y="166299"/>
                </a:lnTo>
                <a:lnTo>
                  <a:pt x="45452" y="205565"/>
                </a:lnTo>
                <a:lnTo>
                  <a:pt x="26112" y="247725"/>
                </a:lnTo>
                <a:lnTo>
                  <a:pt x="11847" y="292415"/>
                </a:lnTo>
                <a:lnTo>
                  <a:pt x="3022" y="339273"/>
                </a:lnTo>
                <a:lnTo>
                  <a:pt x="0" y="387935"/>
                </a:lnTo>
                <a:lnTo>
                  <a:pt x="3022" y="436597"/>
                </a:lnTo>
                <a:lnTo>
                  <a:pt x="11847" y="483455"/>
                </a:lnTo>
                <a:lnTo>
                  <a:pt x="26112" y="528146"/>
                </a:lnTo>
                <a:lnTo>
                  <a:pt x="45452" y="570306"/>
                </a:lnTo>
                <a:lnTo>
                  <a:pt x="69504" y="609571"/>
                </a:lnTo>
                <a:lnTo>
                  <a:pt x="97905" y="645579"/>
                </a:lnTo>
                <a:lnTo>
                  <a:pt x="130291" y="677965"/>
                </a:lnTo>
                <a:lnTo>
                  <a:pt x="166299" y="706366"/>
                </a:lnTo>
                <a:lnTo>
                  <a:pt x="205564" y="730418"/>
                </a:lnTo>
                <a:lnTo>
                  <a:pt x="247724" y="749758"/>
                </a:lnTo>
                <a:lnTo>
                  <a:pt x="292415" y="764023"/>
                </a:lnTo>
                <a:lnTo>
                  <a:pt x="339273" y="772848"/>
                </a:lnTo>
                <a:lnTo>
                  <a:pt x="387935" y="775870"/>
                </a:lnTo>
                <a:lnTo>
                  <a:pt x="436597" y="772848"/>
                </a:lnTo>
                <a:lnTo>
                  <a:pt x="483455" y="764023"/>
                </a:lnTo>
                <a:lnTo>
                  <a:pt x="528145" y="749758"/>
                </a:lnTo>
                <a:lnTo>
                  <a:pt x="570305" y="730418"/>
                </a:lnTo>
                <a:lnTo>
                  <a:pt x="609571" y="706366"/>
                </a:lnTo>
                <a:lnTo>
                  <a:pt x="645578" y="677965"/>
                </a:lnTo>
                <a:lnTo>
                  <a:pt x="677964" y="645579"/>
                </a:lnTo>
                <a:lnTo>
                  <a:pt x="706365" y="609571"/>
                </a:lnTo>
                <a:lnTo>
                  <a:pt x="730418" y="570306"/>
                </a:lnTo>
                <a:lnTo>
                  <a:pt x="749758" y="528146"/>
                </a:lnTo>
                <a:lnTo>
                  <a:pt x="764022" y="483455"/>
                </a:lnTo>
                <a:lnTo>
                  <a:pt x="772848" y="436597"/>
                </a:lnTo>
                <a:lnTo>
                  <a:pt x="775870" y="387935"/>
                </a:lnTo>
                <a:lnTo>
                  <a:pt x="772848" y="339273"/>
                </a:lnTo>
                <a:lnTo>
                  <a:pt x="764022" y="292415"/>
                </a:lnTo>
                <a:lnTo>
                  <a:pt x="749758" y="247725"/>
                </a:lnTo>
                <a:lnTo>
                  <a:pt x="730418" y="205565"/>
                </a:lnTo>
                <a:lnTo>
                  <a:pt x="706365" y="166299"/>
                </a:lnTo>
                <a:lnTo>
                  <a:pt x="677964" y="130292"/>
                </a:lnTo>
                <a:lnTo>
                  <a:pt x="645578" y="97906"/>
                </a:lnTo>
                <a:lnTo>
                  <a:pt x="609571" y="69505"/>
                </a:lnTo>
                <a:lnTo>
                  <a:pt x="570305" y="45452"/>
                </a:lnTo>
                <a:lnTo>
                  <a:pt x="528145" y="26112"/>
                </a:lnTo>
                <a:lnTo>
                  <a:pt x="483455" y="11847"/>
                </a:lnTo>
                <a:lnTo>
                  <a:pt x="436597" y="3022"/>
                </a:lnTo>
                <a:lnTo>
                  <a:pt x="38793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57150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5AB84C75-7996-9DBE-3144-6119F8BE4476}"/>
              </a:ext>
            </a:extLst>
          </p:cNvPr>
          <p:cNvSpPr/>
          <p:nvPr/>
        </p:nvSpPr>
        <p:spPr>
          <a:xfrm>
            <a:off x="9176400" y="3393991"/>
            <a:ext cx="575945" cy="576580"/>
          </a:xfrm>
          <a:custGeom>
            <a:avLst/>
            <a:gdLst/>
            <a:ahLst/>
            <a:cxnLst/>
            <a:rect l="l" t="t" r="r" b="b"/>
            <a:pathLst>
              <a:path w="575945" h="576579">
                <a:moveTo>
                  <a:pt x="287943" y="0"/>
                </a:moveTo>
                <a:lnTo>
                  <a:pt x="241237" y="3769"/>
                </a:lnTo>
                <a:lnTo>
                  <a:pt x="196931" y="14682"/>
                </a:lnTo>
                <a:lnTo>
                  <a:pt x="155617" y="32146"/>
                </a:lnTo>
                <a:lnTo>
                  <a:pt x="117888" y="55567"/>
                </a:lnTo>
                <a:lnTo>
                  <a:pt x="84337" y="84353"/>
                </a:lnTo>
                <a:lnTo>
                  <a:pt x="55556" y="117910"/>
                </a:lnTo>
                <a:lnTo>
                  <a:pt x="32139" y="155647"/>
                </a:lnTo>
                <a:lnTo>
                  <a:pt x="14679" y="196969"/>
                </a:lnTo>
                <a:lnTo>
                  <a:pt x="3768" y="241285"/>
                </a:lnTo>
                <a:lnTo>
                  <a:pt x="0" y="288000"/>
                </a:lnTo>
                <a:lnTo>
                  <a:pt x="3768" y="334715"/>
                </a:lnTo>
                <a:lnTo>
                  <a:pt x="14679" y="379030"/>
                </a:lnTo>
                <a:lnTo>
                  <a:pt x="32139" y="420352"/>
                </a:lnTo>
                <a:lnTo>
                  <a:pt x="55556" y="458088"/>
                </a:lnTo>
                <a:lnTo>
                  <a:pt x="84337" y="491646"/>
                </a:lnTo>
                <a:lnTo>
                  <a:pt x="117888" y="520432"/>
                </a:lnTo>
                <a:lnTo>
                  <a:pt x="155617" y="543853"/>
                </a:lnTo>
                <a:lnTo>
                  <a:pt x="196931" y="561317"/>
                </a:lnTo>
                <a:lnTo>
                  <a:pt x="241237" y="572230"/>
                </a:lnTo>
                <a:lnTo>
                  <a:pt x="287943" y="575999"/>
                </a:lnTo>
                <a:lnTo>
                  <a:pt x="334649" y="572230"/>
                </a:lnTo>
                <a:lnTo>
                  <a:pt x="378955" y="561317"/>
                </a:lnTo>
                <a:lnTo>
                  <a:pt x="420270" y="543853"/>
                </a:lnTo>
                <a:lnTo>
                  <a:pt x="457999" y="520432"/>
                </a:lnTo>
                <a:lnTo>
                  <a:pt x="491550" y="491646"/>
                </a:lnTo>
                <a:lnTo>
                  <a:pt x="520331" y="458088"/>
                </a:lnTo>
                <a:lnTo>
                  <a:pt x="543747" y="420352"/>
                </a:lnTo>
                <a:lnTo>
                  <a:pt x="561208" y="379030"/>
                </a:lnTo>
                <a:lnTo>
                  <a:pt x="572119" y="334715"/>
                </a:lnTo>
                <a:lnTo>
                  <a:pt x="575887" y="288000"/>
                </a:lnTo>
                <a:lnTo>
                  <a:pt x="572119" y="241285"/>
                </a:lnTo>
                <a:lnTo>
                  <a:pt x="561208" y="196969"/>
                </a:lnTo>
                <a:lnTo>
                  <a:pt x="543747" y="155647"/>
                </a:lnTo>
                <a:lnTo>
                  <a:pt x="520331" y="117910"/>
                </a:lnTo>
                <a:lnTo>
                  <a:pt x="491550" y="84353"/>
                </a:lnTo>
                <a:lnTo>
                  <a:pt x="457999" y="55567"/>
                </a:lnTo>
                <a:lnTo>
                  <a:pt x="420270" y="32146"/>
                </a:lnTo>
                <a:lnTo>
                  <a:pt x="378955" y="14682"/>
                </a:lnTo>
                <a:lnTo>
                  <a:pt x="334649" y="3769"/>
                </a:lnTo>
                <a:lnTo>
                  <a:pt x="28794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D9C69EF1-1753-9549-844E-EE826ABE7FFA}"/>
              </a:ext>
            </a:extLst>
          </p:cNvPr>
          <p:cNvSpPr/>
          <p:nvPr/>
        </p:nvSpPr>
        <p:spPr>
          <a:xfrm>
            <a:off x="9176400" y="4337836"/>
            <a:ext cx="575945" cy="576580"/>
          </a:xfrm>
          <a:custGeom>
            <a:avLst/>
            <a:gdLst/>
            <a:ahLst/>
            <a:cxnLst/>
            <a:rect l="l" t="t" r="r" b="b"/>
            <a:pathLst>
              <a:path w="575945" h="576579">
                <a:moveTo>
                  <a:pt x="287943" y="0"/>
                </a:moveTo>
                <a:lnTo>
                  <a:pt x="241237" y="3769"/>
                </a:lnTo>
                <a:lnTo>
                  <a:pt x="196930" y="14682"/>
                </a:lnTo>
                <a:lnTo>
                  <a:pt x="155616" y="32145"/>
                </a:lnTo>
                <a:lnTo>
                  <a:pt x="117887" y="55567"/>
                </a:lnTo>
                <a:lnTo>
                  <a:pt x="84336" y="84353"/>
                </a:lnTo>
                <a:lnTo>
                  <a:pt x="55556" y="117910"/>
                </a:lnTo>
                <a:lnTo>
                  <a:pt x="32139" y="155647"/>
                </a:lnTo>
                <a:lnTo>
                  <a:pt x="14679" y="196969"/>
                </a:lnTo>
                <a:lnTo>
                  <a:pt x="3768" y="241284"/>
                </a:lnTo>
                <a:lnTo>
                  <a:pt x="0" y="287999"/>
                </a:lnTo>
                <a:lnTo>
                  <a:pt x="3768" y="334714"/>
                </a:lnTo>
                <a:lnTo>
                  <a:pt x="14679" y="379029"/>
                </a:lnTo>
                <a:lnTo>
                  <a:pt x="32139" y="420352"/>
                </a:lnTo>
                <a:lnTo>
                  <a:pt x="55556" y="458088"/>
                </a:lnTo>
                <a:lnTo>
                  <a:pt x="84336" y="491646"/>
                </a:lnTo>
                <a:lnTo>
                  <a:pt x="117887" y="520432"/>
                </a:lnTo>
                <a:lnTo>
                  <a:pt x="155616" y="543853"/>
                </a:lnTo>
                <a:lnTo>
                  <a:pt x="196930" y="561317"/>
                </a:lnTo>
                <a:lnTo>
                  <a:pt x="241237" y="572230"/>
                </a:lnTo>
                <a:lnTo>
                  <a:pt x="287943" y="575999"/>
                </a:lnTo>
                <a:lnTo>
                  <a:pt x="334649" y="572230"/>
                </a:lnTo>
                <a:lnTo>
                  <a:pt x="378955" y="561317"/>
                </a:lnTo>
                <a:lnTo>
                  <a:pt x="420270" y="543853"/>
                </a:lnTo>
                <a:lnTo>
                  <a:pt x="457999" y="520432"/>
                </a:lnTo>
                <a:lnTo>
                  <a:pt x="491550" y="491646"/>
                </a:lnTo>
                <a:lnTo>
                  <a:pt x="520331" y="458088"/>
                </a:lnTo>
                <a:lnTo>
                  <a:pt x="543747" y="420352"/>
                </a:lnTo>
                <a:lnTo>
                  <a:pt x="561208" y="379029"/>
                </a:lnTo>
                <a:lnTo>
                  <a:pt x="572119" y="334714"/>
                </a:lnTo>
                <a:lnTo>
                  <a:pt x="575887" y="287999"/>
                </a:lnTo>
                <a:lnTo>
                  <a:pt x="572119" y="241284"/>
                </a:lnTo>
                <a:lnTo>
                  <a:pt x="561208" y="196969"/>
                </a:lnTo>
                <a:lnTo>
                  <a:pt x="543747" y="155647"/>
                </a:lnTo>
                <a:lnTo>
                  <a:pt x="520331" y="117910"/>
                </a:lnTo>
                <a:lnTo>
                  <a:pt x="491550" y="84353"/>
                </a:lnTo>
                <a:lnTo>
                  <a:pt x="457999" y="55567"/>
                </a:lnTo>
                <a:lnTo>
                  <a:pt x="420270" y="32145"/>
                </a:lnTo>
                <a:lnTo>
                  <a:pt x="378955" y="14682"/>
                </a:lnTo>
                <a:lnTo>
                  <a:pt x="334649" y="3769"/>
                </a:lnTo>
                <a:lnTo>
                  <a:pt x="28794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5BF29C50-2C8D-491E-7F3A-DF1491290A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7994" y="3505902"/>
            <a:ext cx="352758" cy="352758"/>
          </a:xfrm>
          <a:prstGeom prst="rect">
            <a:avLst/>
          </a:prstGeom>
        </p:spPr>
      </p:pic>
      <p:sp>
        <p:nvSpPr>
          <p:cNvPr id="39" name="object 42">
            <a:extLst>
              <a:ext uri="{FF2B5EF4-FFF2-40B4-BE49-F238E27FC236}">
                <a16:creationId xmlns:a16="http://schemas.microsoft.com/office/drawing/2014/main" id="{9C74BECA-F3E7-8BD3-7917-CDB6D5FD5812}"/>
              </a:ext>
            </a:extLst>
          </p:cNvPr>
          <p:cNvSpPr>
            <a:spLocks noChangeAspect="1"/>
          </p:cNvSpPr>
          <p:nvPr/>
        </p:nvSpPr>
        <p:spPr>
          <a:xfrm>
            <a:off x="9248715" y="5369386"/>
            <a:ext cx="435569" cy="435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object 34">
            <a:extLst>
              <a:ext uri="{FF2B5EF4-FFF2-40B4-BE49-F238E27FC236}">
                <a16:creationId xmlns:a16="http://schemas.microsoft.com/office/drawing/2014/main" id="{91C8AE15-B10C-EF2C-3AC2-C313C3F7381E}"/>
              </a:ext>
            </a:extLst>
          </p:cNvPr>
          <p:cNvSpPr/>
          <p:nvPr/>
        </p:nvSpPr>
        <p:spPr>
          <a:xfrm>
            <a:off x="9176039" y="5280931"/>
            <a:ext cx="575945" cy="576580"/>
          </a:xfrm>
          <a:custGeom>
            <a:avLst/>
            <a:gdLst/>
            <a:ahLst/>
            <a:cxnLst/>
            <a:rect l="l" t="t" r="r" b="b"/>
            <a:pathLst>
              <a:path w="575945" h="576579">
                <a:moveTo>
                  <a:pt x="287944" y="0"/>
                </a:moveTo>
                <a:lnTo>
                  <a:pt x="241238" y="3769"/>
                </a:lnTo>
                <a:lnTo>
                  <a:pt x="196932" y="14682"/>
                </a:lnTo>
                <a:lnTo>
                  <a:pt x="155617" y="32145"/>
                </a:lnTo>
                <a:lnTo>
                  <a:pt x="117888" y="55567"/>
                </a:lnTo>
                <a:lnTo>
                  <a:pt x="84337" y="84353"/>
                </a:lnTo>
                <a:lnTo>
                  <a:pt x="55556" y="117910"/>
                </a:lnTo>
                <a:lnTo>
                  <a:pt x="32139" y="155647"/>
                </a:lnTo>
                <a:lnTo>
                  <a:pt x="14679" y="196969"/>
                </a:lnTo>
                <a:lnTo>
                  <a:pt x="3768" y="241284"/>
                </a:lnTo>
                <a:lnTo>
                  <a:pt x="0" y="287999"/>
                </a:lnTo>
                <a:lnTo>
                  <a:pt x="3768" y="334714"/>
                </a:lnTo>
                <a:lnTo>
                  <a:pt x="14679" y="379029"/>
                </a:lnTo>
                <a:lnTo>
                  <a:pt x="32139" y="420351"/>
                </a:lnTo>
                <a:lnTo>
                  <a:pt x="55556" y="458088"/>
                </a:lnTo>
                <a:lnTo>
                  <a:pt x="84337" y="491646"/>
                </a:lnTo>
                <a:lnTo>
                  <a:pt x="117888" y="520432"/>
                </a:lnTo>
                <a:lnTo>
                  <a:pt x="155617" y="543853"/>
                </a:lnTo>
                <a:lnTo>
                  <a:pt x="196932" y="561316"/>
                </a:lnTo>
                <a:lnTo>
                  <a:pt x="241238" y="572229"/>
                </a:lnTo>
                <a:lnTo>
                  <a:pt x="287944" y="575999"/>
                </a:lnTo>
                <a:lnTo>
                  <a:pt x="334650" y="572229"/>
                </a:lnTo>
                <a:lnTo>
                  <a:pt x="378956" y="561316"/>
                </a:lnTo>
                <a:lnTo>
                  <a:pt x="420271" y="543853"/>
                </a:lnTo>
                <a:lnTo>
                  <a:pt x="458000" y="520432"/>
                </a:lnTo>
                <a:lnTo>
                  <a:pt x="491551" y="491646"/>
                </a:lnTo>
                <a:lnTo>
                  <a:pt x="520331" y="458088"/>
                </a:lnTo>
                <a:lnTo>
                  <a:pt x="543748" y="420351"/>
                </a:lnTo>
                <a:lnTo>
                  <a:pt x="561208" y="379029"/>
                </a:lnTo>
                <a:lnTo>
                  <a:pt x="572119" y="334714"/>
                </a:lnTo>
                <a:lnTo>
                  <a:pt x="575887" y="287999"/>
                </a:lnTo>
                <a:lnTo>
                  <a:pt x="572119" y="241284"/>
                </a:lnTo>
                <a:lnTo>
                  <a:pt x="561208" y="196969"/>
                </a:lnTo>
                <a:lnTo>
                  <a:pt x="543748" y="155647"/>
                </a:lnTo>
                <a:lnTo>
                  <a:pt x="520331" y="117910"/>
                </a:lnTo>
                <a:lnTo>
                  <a:pt x="491551" y="84353"/>
                </a:lnTo>
                <a:lnTo>
                  <a:pt x="458000" y="55567"/>
                </a:lnTo>
                <a:lnTo>
                  <a:pt x="420271" y="32145"/>
                </a:lnTo>
                <a:lnTo>
                  <a:pt x="378956" y="14682"/>
                </a:lnTo>
                <a:lnTo>
                  <a:pt x="334650" y="3769"/>
                </a:lnTo>
                <a:lnTo>
                  <a:pt x="28794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D953A26A-42A3-CC8F-5BDD-16480DCD53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4827" y="2618478"/>
            <a:ext cx="583565" cy="583565"/>
          </a:xfrm>
          <a:prstGeom prst="rect">
            <a:avLst/>
          </a:prstGeom>
        </p:spPr>
      </p:pic>
      <p:sp>
        <p:nvSpPr>
          <p:cNvPr id="44" name="object 42">
            <a:extLst>
              <a:ext uri="{FF2B5EF4-FFF2-40B4-BE49-F238E27FC236}">
                <a16:creationId xmlns:a16="http://schemas.microsoft.com/office/drawing/2014/main" id="{D9270C28-3C4C-2F3F-B2D7-F2D1A3AA0300}"/>
              </a:ext>
            </a:extLst>
          </p:cNvPr>
          <p:cNvSpPr>
            <a:spLocks noChangeAspect="1"/>
          </p:cNvSpPr>
          <p:nvPr/>
        </p:nvSpPr>
        <p:spPr>
          <a:xfrm>
            <a:off x="9266050" y="5371221"/>
            <a:ext cx="395923" cy="396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7D448FBA-23BE-77E0-3F85-BEE040BADA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36544" y="1494854"/>
            <a:ext cx="583565" cy="583565"/>
          </a:xfrm>
          <a:prstGeom prst="rect">
            <a:avLst/>
          </a:prstGeom>
        </p:spPr>
      </p:pic>
      <p:pic>
        <p:nvPicPr>
          <p:cNvPr id="55" name="Inhaltsplatzhalter 54">
            <a:extLst>
              <a:ext uri="{FF2B5EF4-FFF2-40B4-BE49-F238E27FC236}">
                <a16:creationId xmlns:a16="http://schemas.microsoft.com/office/drawing/2014/main" id="{F28330B4-4A55-F458-CE86-40DC184C2F0C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83861" y="3807171"/>
            <a:ext cx="583564" cy="583564"/>
          </a:xfrm>
        </p:spPr>
      </p:pic>
      <p:pic>
        <p:nvPicPr>
          <p:cNvPr id="49" name="Inhaltsplatzhalter 78">
            <a:extLst>
              <a:ext uri="{FF2B5EF4-FFF2-40B4-BE49-F238E27FC236}">
                <a16:creationId xmlns:a16="http://schemas.microsoft.com/office/drawing/2014/main" id="{3CA6645D-9A92-FE18-EB03-2F69FCFE2C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90563" y="4438384"/>
            <a:ext cx="558800" cy="558800"/>
          </a:xfrm>
          <a:prstGeom prst="rect">
            <a:avLst/>
          </a:prstGeom>
        </p:spPr>
      </p:pic>
      <p:sp>
        <p:nvSpPr>
          <p:cNvPr id="21" name="object 21">
            <a:extLst>
              <a:ext uri="{FF2B5EF4-FFF2-40B4-BE49-F238E27FC236}">
                <a16:creationId xmlns:a16="http://schemas.microsoft.com/office/drawing/2014/main" id="{A03D9DD0-6273-FC75-17ED-F47715A0EBC7}"/>
              </a:ext>
            </a:extLst>
          </p:cNvPr>
          <p:cNvSpPr/>
          <p:nvPr/>
        </p:nvSpPr>
        <p:spPr>
          <a:xfrm>
            <a:off x="2551120" y="4492817"/>
            <a:ext cx="438784" cy="438784"/>
          </a:xfrm>
          <a:custGeom>
            <a:avLst/>
            <a:gdLst/>
            <a:ahLst/>
            <a:cxnLst/>
            <a:rect l="l" t="t" r="r" b="b"/>
            <a:pathLst>
              <a:path w="438785" h="438785">
                <a:moveTo>
                  <a:pt x="0" y="219375"/>
                </a:moveTo>
                <a:lnTo>
                  <a:pt x="4456" y="175163"/>
                </a:lnTo>
                <a:lnTo>
                  <a:pt x="17239" y="133984"/>
                </a:lnTo>
                <a:lnTo>
                  <a:pt x="37465" y="96720"/>
                </a:lnTo>
                <a:lnTo>
                  <a:pt x="64253" y="64253"/>
                </a:lnTo>
                <a:lnTo>
                  <a:pt x="96720" y="37465"/>
                </a:lnTo>
                <a:lnTo>
                  <a:pt x="133984" y="17239"/>
                </a:lnTo>
                <a:lnTo>
                  <a:pt x="175163" y="4456"/>
                </a:lnTo>
                <a:lnTo>
                  <a:pt x="219375" y="0"/>
                </a:lnTo>
                <a:lnTo>
                  <a:pt x="263586" y="4456"/>
                </a:lnTo>
                <a:lnTo>
                  <a:pt x="304765" y="17239"/>
                </a:lnTo>
                <a:lnTo>
                  <a:pt x="342029" y="37465"/>
                </a:lnTo>
                <a:lnTo>
                  <a:pt x="374496" y="64253"/>
                </a:lnTo>
                <a:lnTo>
                  <a:pt x="401284" y="96720"/>
                </a:lnTo>
                <a:lnTo>
                  <a:pt x="421510" y="133984"/>
                </a:lnTo>
                <a:lnTo>
                  <a:pt x="434293" y="175163"/>
                </a:lnTo>
                <a:lnTo>
                  <a:pt x="438750" y="219375"/>
                </a:lnTo>
                <a:lnTo>
                  <a:pt x="434293" y="263586"/>
                </a:lnTo>
                <a:lnTo>
                  <a:pt x="421510" y="304765"/>
                </a:lnTo>
                <a:lnTo>
                  <a:pt x="401284" y="342029"/>
                </a:lnTo>
                <a:lnTo>
                  <a:pt x="374496" y="374496"/>
                </a:lnTo>
                <a:lnTo>
                  <a:pt x="342029" y="401284"/>
                </a:lnTo>
                <a:lnTo>
                  <a:pt x="304765" y="421510"/>
                </a:lnTo>
                <a:lnTo>
                  <a:pt x="263586" y="434293"/>
                </a:lnTo>
                <a:lnTo>
                  <a:pt x="219375" y="438750"/>
                </a:lnTo>
                <a:lnTo>
                  <a:pt x="175163" y="434293"/>
                </a:lnTo>
                <a:lnTo>
                  <a:pt x="133984" y="421510"/>
                </a:lnTo>
                <a:lnTo>
                  <a:pt x="96720" y="401284"/>
                </a:lnTo>
                <a:lnTo>
                  <a:pt x="64253" y="374496"/>
                </a:lnTo>
                <a:lnTo>
                  <a:pt x="37465" y="342029"/>
                </a:lnTo>
                <a:lnTo>
                  <a:pt x="17239" y="304765"/>
                </a:lnTo>
                <a:lnTo>
                  <a:pt x="4456" y="263586"/>
                </a:lnTo>
                <a:lnTo>
                  <a:pt x="0" y="219375"/>
                </a:lnTo>
                <a:close/>
              </a:path>
            </a:pathLst>
          </a:custGeom>
          <a:solidFill>
            <a:srgbClr val="FFFFFF"/>
          </a:solidFill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</a:t>
            </a: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7C0AA547-BD7E-175E-2D8A-0FCA0BF21D39}"/>
              </a:ext>
            </a:extLst>
          </p:cNvPr>
          <p:cNvSpPr/>
          <p:nvPr/>
        </p:nvSpPr>
        <p:spPr>
          <a:xfrm>
            <a:off x="3308934" y="2152803"/>
            <a:ext cx="438784" cy="438784"/>
          </a:xfrm>
          <a:custGeom>
            <a:avLst/>
            <a:gdLst/>
            <a:ahLst/>
            <a:cxnLst/>
            <a:rect l="l" t="t" r="r" b="b"/>
            <a:pathLst>
              <a:path w="438785" h="438785">
                <a:moveTo>
                  <a:pt x="219374" y="0"/>
                </a:moveTo>
                <a:lnTo>
                  <a:pt x="175163" y="4456"/>
                </a:lnTo>
                <a:lnTo>
                  <a:pt x="133984" y="17239"/>
                </a:lnTo>
                <a:lnTo>
                  <a:pt x="96720" y="37465"/>
                </a:lnTo>
                <a:lnTo>
                  <a:pt x="64253" y="64253"/>
                </a:lnTo>
                <a:lnTo>
                  <a:pt x="37465" y="96719"/>
                </a:lnTo>
                <a:lnTo>
                  <a:pt x="17239" y="133983"/>
                </a:lnTo>
                <a:lnTo>
                  <a:pt x="4456" y="175162"/>
                </a:lnTo>
                <a:lnTo>
                  <a:pt x="0" y="219374"/>
                </a:lnTo>
                <a:lnTo>
                  <a:pt x="4456" y="263586"/>
                </a:lnTo>
                <a:lnTo>
                  <a:pt x="17239" y="304765"/>
                </a:lnTo>
                <a:lnTo>
                  <a:pt x="37465" y="342029"/>
                </a:lnTo>
                <a:lnTo>
                  <a:pt x="64253" y="374496"/>
                </a:lnTo>
                <a:lnTo>
                  <a:pt x="96720" y="401283"/>
                </a:lnTo>
                <a:lnTo>
                  <a:pt x="133984" y="421509"/>
                </a:lnTo>
                <a:lnTo>
                  <a:pt x="175163" y="434292"/>
                </a:lnTo>
                <a:lnTo>
                  <a:pt x="219374" y="438749"/>
                </a:lnTo>
                <a:lnTo>
                  <a:pt x="263586" y="434292"/>
                </a:lnTo>
                <a:lnTo>
                  <a:pt x="304765" y="421509"/>
                </a:lnTo>
                <a:lnTo>
                  <a:pt x="342029" y="401283"/>
                </a:lnTo>
                <a:lnTo>
                  <a:pt x="374496" y="374496"/>
                </a:lnTo>
                <a:lnTo>
                  <a:pt x="401283" y="342029"/>
                </a:lnTo>
                <a:lnTo>
                  <a:pt x="421509" y="304765"/>
                </a:lnTo>
                <a:lnTo>
                  <a:pt x="434292" y="263586"/>
                </a:lnTo>
                <a:lnTo>
                  <a:pt x="438749" y="219374"/>
                </a:lnTo>
                <a:lnTo>
                  <a:pt x="434292" y="175162"/>
                </a:lnTo>
                <a:lnTo>
                  <a:pt x="421509" y="133983"/>
                </a:lnTo>
                <a:lnTo>
                  <a:pt x="401283" y="96719"/>
                </a:lnTo>
                <a:lnTo>
                  <a:pt x="374496" y="64253"/>
                </a:lnTo>
                <a:lnTo>
                  <a:pt x="342029" y="37465"/>
                </a:lnTo>
                <a:lnTo>
                  <a:pt x="304765" y="17239"/>
                </a:lnTo>
                <a:lnTo>
                  <a:pt x="263586" y="4456"/>
                </a:lnTo>
                <a:lnTo>
                  <a:pt x="219374" y="0"/>
                </a:lnTo>
                <a:close/>
              </a:path>
            </a:pathLst>
          </a:custGeom>
          <a:solidFill>
            <a:srgbClr val="FFFFFF"/>
          </a:solidFill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38" name="object 41">
            <a:extLst>
              <a:ext uri="{FF2B5EF4-FFF2-40B4-BE49-F238E27FC236}">
                <a16:creationId xmlns:a16="http://schemas.microsoft.com/office/drawing/2014/main" id="{D8606859-31D5-E9B0-F1AD-C6E016D1FE0E}"/>
              </a:ext>
            </a:extLst>
          </p:cNvPr>
          <p:cNvSpPr>
            <a:spLocks noChangeAspect="1"/>
          </p:cNvSpPr>
          <p:nvPr/>
        </p:nvSpPr>
        <p:spPr>
          <a:xfrm>
            <a:off x="6213878" y="884417"/>
            <a:ext cx="395920" cy="3960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9B30BDB2-F3DE-0F51-C113-D44B0D1F6E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87994" y="4449747"/>
            <a:ext cx="352758" cy="35275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1010565-E79C-2DFD-3B0A-8A9E17C364B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62902" y="1465693"/>
            <a:ext cx="641887" cy="641887"/>
          </a:xfrm>
          <a:prstGeom prst="rect">
            <a:avLst/>
          </a:prstGeom>
        </p:spPr>
      </p:pic>
      <p:sp>
        <p:nvSpPr>
          <p:cNvPr id="20" name="object 25">
            <a:extLst>
              <a:ext uri="{FF2B5EF4-FFF2-40B4-BE49-F238E27FC236}">
                <a16:creationId xmlns:a16="http://schemas.microsoft.com/office/drawing/2014/main" id="{20D89987-FDA9-81C9-B0DD-CB6208A5931D}"/>
              </a:ext>
            </a:extLst>
          </p:cNvPr>
          <p:cNvSpPr txBox="1"/>
          <p:nvPr/>
        </p:nvSpPr>
        <p:spPr>
          <a:xfrm>
            <a:off x="7631729" y="5227022"/>
            <a:ext cx="1111885" cy="213713"/>
          </a:xfrm>
          <a:prstGeom prst="rect">
            <a:avLst/>
          </a:prstGeom>
          <a:noFill/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30480" algn="ctr" defTabSz="914400" rtl="0" eaLnBrk="1" fontAlgn="auto" latinLnBrk="0" hangingPunct="1">
              <a:lnSpc>
                <a:spcPct val="1014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Next Steps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Verdana"/>
            </a:endParaRPr>
          </a:p>
        </p:txBody>
      </p:sp>
      <p:sp>
        <p:nvSpPr>
          <p:cNvPr id="28" name="object 43">
            <a:extLst>
              <a:ext uri="{FF2B5EF4-FFF2-40B4-BE49-F238E27FC236}">
                <a16:creationId xmlns:a16="http://schemas.microsoft.com/office/drawing/2014/main" id="{E02162FB-5E98-F787-8CE5-32898EC3A0B5}"/>
              </a:ext>
            </a:extLst>
          </p:cNvPr>
          <p:cNvSpPr txBox="1"/>
          <p:nvPr/>
        </p:nvSpPr>
        <p:spPr>
          <a:xfrm>
            <a:off x="9889170" y="4323415"/>
            <a:ext cx="2119053" cy="605422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0" marR="5080" lvl="0" indent="0" algn="l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359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Conduct comprehensive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tests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validate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functionality</a:t>
            </a:r>
          </a:p>
        </p:txBody>
      </p:sp>
      <p:sp>
        <p:nvSpPr>
          <p:cNvPr id="29" name="object 44">
            <a:extLst>
              <a:ext uri="{FF2B5EF4-FFF2-40B4-BE49-F238E27FC236}">
                <a16:creationId xmlns:a16="http://schemas.microsoft.com/office/drawing/2014/main" id="{50330D49-D858-7A4D-9B1F-D85AD3BCB3A8}"/>
              </a:ext>
            </a:extLst>
          </p:cNvPr>
          <p:cNvSpPr txBox="1"/>
          <p:nvPr/>
        </p:nvSpPr>
        <p:spPr>
          <a:xfrm>
            <a:off x="9889171" y="3478123"/>
            <a:ext cx="2027271" cy="40831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0" marR="5080" lvl="0" indent="0" algn="l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359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Implement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backend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connections to frontend</a:t>
            </a:r>
          </a:p>
        </p:txBody>
      </p:sp>
      <p:sp>
        <p:nvSpPr>
          <p:cNvPr id="37" name="object 45">
            <a:extLst>
              <a:ext uri="{FF2B5EF4-FFF2-40B4-BE49-F238E27FC236}">
                <a16:creationId xmlns:a16="http://schemas.microsoft.com/office/drawing/2014/main" id="{92746B4A-35A4-FE29-36C8-4B2386CCA666}"/>
              </a:ext>
            </a:extLst>
          </p:cNvPr>
          <p:cNvSpPr txBox="1"/>
          <p:nvPr/>
        </p:nvSpPr>
        <p:spPr>
          <a:xfrm>
            <a:off x="9889171" y="5363460"/>
            <a:ext cx="1925418" cy="411523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0" marR="5080" lvl="0" indent="0" algn="l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359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Roll-out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MVP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implement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Feedback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3A2DE70E-2060-BD93-CA25-61B28AFF071B}"/>
              </a:ext>
            </a:extLst>
          </p:cNvPr>
          <p:cNvGrpSpPr/>
          <p:nvPr/>
        </p:nvGrpSpPr>
        <p:grpSpPr>
          <a:xfrm>
            <a:off x="621413" y="2164233"/>
            <a:ext cx="1572597" cy="415924"/>
            <a:chOff x="623240" y="2116359"/>
            <a:chExt cx="1572597" cy="415924"/>
          </a:xfrm>
          <a:solidFill>
            <a:schemeClr val="bg1"/>
          </a:solidFill>
        </p:grpSpPr>
        <p:sp>
          <p:nvSpPr>
            <p:cNvPr id="60" name="Abgerundetes Rechteck 59">
              <a:extLst>
                <a:ext uri="{FF2B5EF4-FFF2-40B4-BE49-F238E27FC236}">
                  <a16:creationId xmlns:a16="http://schemas.microsoft.com/office/drawing/2014/main" id="{B531CF70-0AB8-8508-31B4-1F41AD404F7C}"/>
                </a:ext>
              </a:extLst>
            </p:cNvPr>
            <p:cNvSpPr/>
            <p:nvPr/>
          </p:nvSpPr>
          <p:spPr>
            <a:xfrm>
              <a:off x="623240" y="2116359"/>
              <a:ext cx="1572597" cy="415924"/>
            </a:xfrm>
            <a:prstGeom prst="roundRect">
              <a:avLst>
                <a:gd name="adj" fmla="val 11176"/>
              </a:avLst>
            </a:prstGeom>
            <a:grpFill/>
            <a:ln w="57150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CC6A6D8C-FC1E-CDEF-C0ED-3B11113D3A84}"/>
                </a:ext>
              </a:extLst>
            </p:cNvPr>
            <p:cNvSpPr txBox="1"/>
            <p:nvPr/>
          </p:nvSpPr>
          <p:spPr>
            <a:xfrm>
              <a:off x="657847" y="2180248"/>
              <a:ext cx="1503384" cy="288147"/>
            </a:xfrm>
            <a:prstGeom prst="rect">
              <a:avLst/>
            </a:prstGeom>
            <a:grp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29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Initial Situation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155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0164B7C-5CFB-9521-3F21-980EB25E55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0164B7C-5CFB-9521-3F21-980EB25E55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8C277E7-3802-2EFB-20D5-DAA0BA50E1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err="1"/>
              <a:t>Decide</a:t>
            </a:r>
            <a:r>
              <a:rPr lang="de-DE"/>
              <a:t> on Tech-Stack: MERN Stack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0354181-4C26-1EF0-6476-E2FC6910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/>
              <a:t>Our solution is based on a robust and scalable Web Application built with the MERN Tech-Stack</a:t>
            </a:r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915234E-A530-B9A5-C168-DC4071DA5CB9}"/>
              </a:ext>
            </a:extLst>
          </p:cNvPr>
          <p:cNvGrpSpPr/>
          <p:nvPr/>
        </p:nvGrpSpPr>
        <p:grpSpPr>
          <a:xfrm>
            <a:off x="2920227" y="1616740"/>
            <a:ext cx="9014270" cy="4200786"/>
            <a:chOff x="910575" y="1567133"/>
            <a:chExt cx="9014270" cy="4200786"/>
          </a:xfrm>
        </p:grpSpPr>
        <p:sp>
          <p:nvSpPr>
            <p:cNvPr id="14" name="Rectangle 44">
              <a:extLst>
                <a:ext uri="{FF2B5EF4-FFF2-40B4-BE49-F238E27FC236}">
                  <a16:creationId xmlns:a16="http://schemas.microsoft.com/office/drawing/2014/main" id="{02D876B4-A880-CF83-AD3F-F4EC5E07B812}"/>
                </a:ext>
              </a:extLst>
            </p:cNvPr>
            <p:cNvSpPr/>
            <p:nvPr/>
          </p:nvSpPr>
          <p:spPr>
            <a:xfrm>
              <a:off x="1986122" y="4820081"/>
              <a:ext cx="7934913" cy="8130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l" defTabSz="7429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E138C423-8B77-061F-C97D-44E548346337}"/>
                </a:ext>
              </a:extLst>
            </p:cNvPr>
            <p:cNvSpPr txBox="1"/>
            <p:nvPr/>
          </p:nvSpPr>
          <p:spPr>
            <a:xfrm>
              <a:off x="2414666" y="5049763"/>
              <a:ext cx="7508274" cy="517065"/>
            </a:xfrm>
            <a:prstGeom prst="rect">
              <a:avLst/>
            </a:prstGeom>
            <a:noFill/>
          </p:spPr>
          <p:txBody>
            <a:bodyPr wrap="square" lIns="91440" tIns="45720" rIns="0" bIns="45720" rtlCol="0" anchor="t">
              <a:spAutoFit/>
            </a:bodyPr>
            <a:lstStyle/>
            <a:p>
              <a:pPr marL="277812" marR="0" lvl="0" indent="-171450" algn="l" defTabSz="914400" rtl="0" eaLnBrk="0" fontAlgn="auto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>
                  <a:srgbClr val="003359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Node.js facilitates </a:t>
              </a:r>
              <a:r>
                <a:rPr kumimoji="0" lang="en-US" alt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robust server-side functionality </a:t>
              </a: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and handling </a:t>
              </a:r>
              <a:r>
                <a:rPr kumimoji="0" lang="en-US" alt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API communication </a:t>
              </a: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with the frontend</a:t>
              </a:r>
            </a:p>
            <a:p>
              <a:pPr marL="277812" marR="0" lvl="0" indent="-171450" algn="l" defTabSz="914400" rtl="0" eaLnBrk="0" fontAlgn="auto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>
                  <a:srgbClr val="003359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Ensures </a:t>
              </a:r>
              <a:r>
                <a:rPr kumimoji="0" lang="en-US" alt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seamless data flow </a:t>
              </a: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and API management and </a:t>
              </a:r>
              <a:r>
                <a:rPr kumimoji="0" lang="en-US" alt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enhances performance</a:t>
              </a: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 and scalability</a:t>
              </a:r>
              <a:endParaRPr kumimoji="0" lang="en-US" alt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Rectangle 44">
              <a:extLst>
                <a:ext uri="{FF2B5EF4-FFF2-40B4-BE49-F238E27FC236}">
                  <a16:creationId xmlns:a16="http://schemas.microsoft.com/office/drawing/2014/main" id="{D8C5E506-1BA0-EE09-500D-65D48444691F}"/>
                </a:ext>
              </a:extLst>
            </p:cNvPr>
            <p:cNvSpPr/>
            <p:nvPr/>
          </p:nvSpPr>
          <p:spPr>
            <a:xfrm>
              <a:off x="1988027" y="3796738"/>
              <a:ext cx="7934913" cy="8130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l" defTabSz="7429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EB8F6B12-55A4-FCF2-DB4B-7CDA39CF1349}"/>
                </a:ext>
              </a:extLst>
            </p:cNvPr>
            <p:cNvSpPr txBox="1"/>
            <p:nvPr/>
          </p:nvSpPr>
          <p:spPr>
            <a:xfrm>
              <a:off x="2416571" y="4026420"/>
              <a:ext cx="7508274" cy="517065"/>
            </a:xfrm>
            <a:prstGeom prst="rect">
              <a:avLst/>
            </a:prstGeom>
            <a:noFill/>
          </p:spPr>
          <p:txBody>
            <a:bodyPr wrap="square" lIns="91440" tIns="45720" rIns="0" bIns="45720" rtlCol="0" anchor="t">
              <a:spAutoFit/>
            </a:bodyPr>
            <a:lstStyle/>
            <a:p>
              <a:pPr marL="277812" marR="0" lvl="0" indent="-171450" algn="l" defTabSz="914400" rtl="0" eaLnBrk="0" fontAlgn="auto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>
                  <a:srgbClr val="003359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A library for </a:t>
              </a:r>
              <a:r>
                <a:rPr kumimoji="0" lang="en-US" alt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building user interfaces</a:t>
              </a: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, enabling dynamic and </a:t>
              </a:r>
              <a:r>
                <a:rPr kumimoji="0" lang="en-US" alt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reactive single-page applications</a:t>
              </a:r>
            </a:p>
            <a:p>
              <a:pPr marL="277812" marR="0" lvl="0" indent="-171450" algn="l" defTabSz="914400" rtl="0" eaLnBrk="0" fontAlgn="auto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>
                  <a:srgbClr val="003359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Renders </a:t>
              </a:r>
              <a:r>
                <a:rPr kumimoji="0" lang="en-US" alt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UI</a:t>
              </a: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, handles </a:t>
              </a:r>
              <a:r>
                <a:rPr kumimoji="0" lang="en-US" alt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user interactions, </a:t>
              </a: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manages state and </a:t>
              </a:r>
              <a:r>
                <a:rPr kumimoji="0" lang="en-US" alt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integrates with backend APIs</a:t>
              </a:r>
              <a:endParaRPr kumimoji="0" lang="en-US" alt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18" name="Rectangle 44">
              <a:extLst>
                <a:ext uri="{FF2B5EF4-FFF2-40B4-BE49-F238E27FC236}">
                  <a16:creationId xmlns:a16="http://schemas.microsoft.com/office/drawing/2014/main" id="{37FD00B1-A74B-34EA-ACB0-1750F389A1FE}"/>
                </a:ext>
              </a:extLst>
            </p:cNvPr>
            <p:cNvSpPr/>
            <p:nvPr/>
          </p:nvSpPr>
          <p:spPr>
            <a:xfrm>
              <a:off x="1988027" y="2775606"/>
              <a:ext cx="7934913" cy="8130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l" defTabSz="7429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6FB18F71-1D37-9CDB-3115-DABF17D30761}"/>
                </a:ext>
              </a:extLst>
            </p:cNvPr>
            <p:cNvSpPr txBox="1"/>
            <p:nvPr/>
          </p:nvSpPr>
          <p:spPr>
            <a:xfrm>
              <a:off x="2416571" y="3005288"/>
              <a:ext cx="7508274" cy="517065"/>
            </a:xfrm>
            <a:prstGeom prst="rect">
              <a:avLst/>
            </a:prstGeom>
            <a:noFill/>
          </p:spPr>
          <p:txBody>
            <a:bodyPr wrap="square" lIns="91440" tIns="45720" rIns="0" bIns="45720" rtlCol="0" anchor="t">
              <a:spAutoFit/>
            </a:bodyPr>
            <a:lstStyle/>
            <a:p>
              <a:pPr marL="277812" marR="0" lvl="0" indent="-171450" algn="l" defTabSz="914400" rtl="0" eaLnBrk="0" fontAlgn="auto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>
                  <a:srgbClr val="003359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de-DE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Express.js</a:t>
              </a: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 handles </a:t>
              </a:r>
              <a:r>
                <a:rPr kumimoji="0" lang="en-US" alt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web application routing </a:t>
              </a: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and middleware on the </a:t>
              </a:r>
              <a:r>
                <a:rPr kumimoji="0" lang="en-US" alt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Node.js runtime </a:t>
              </a: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environment </a:t>
              </a:r>
            </a:p>
            <a:p>
              <a:pPr marL="277812" marR="0" lvl="0" indent="-171450" algn="l" defTabSz="914400" rtl="0" eaLnBrk="0" fontAlgn="auto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>
                  <a:srgbClr val="003359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Processes </a:t>
              </a:r>
              <a:r>
                <a:rPr kumimoji="0" lang="en-US" alt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requests, </a:t>
              </a: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returns </a:t>
              </a:r>
              <a:r>
                <a:rPr kumimoji="0" lang="en-US" alt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responses</a:t>
              </a: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 and </a:t>
              </a:r>
              <a:r>
                <a:rPr kumimoji="0" lang="en-US" alt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connects</a:t>
              </a: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 with MongoDB via Mongoose ODM</a:t>
              </a:r>
            </a:p>
          </p:txBody>
        </p:sp>
        <p:sp>
          <p:nvSpPr>
            <p:cNvPr id="20" name="Rectangle 44">
              <a:extLst>
                <a:ext uri="{FF2B5EF4-FFF2-40B4-BE49-F238E27FC236}">
                  <a16:creationId xmlns:a16="http://schemas.microsoft.com/office/drawing/2014/main" id="{F72294B6-1010-3FDA-E14A-CCEA9CB3CC1B}"/>
                </a:ext>
              </a:extLst>
            </p:cNvPr>
            <p:cNvSpPr/>
            <p:nvPr/>
          </p:nvSpPr>
          <p:spPr>
            <a:xfrm>
              <a:off x="1988027" y="1748142"/>
              <a:ext cx="7934913" cy="8130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l" defTabSz="7429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0E0D8514-A03F-5F43-9D25-61CE84584C4F}"/>
                </a:ext>
              </a:extLst>
            </p:cNvPr>
            <p:cNvSpPr txBox="1"/>
            <p:nvPr/>
          </p:nvSpPr>
          <p:spPr>
            <a:xfrm>
              <a:off x="2416571" y="1977824"/>
              <a:ext cx="7508274" cy="517065"/>
            </a:xfrm>
            <a:prstGeom prst="rect">
              <a:avLst/>
            </a:prstGeom>
            <a:noFill/>
          </p:spPr>
          <p:txBody>
            <a:bodyPr wrap="square" lIns="91440" tIns="45720" rIns="0" bIns="45720" rtlCol="0" anchor="t">
              <a:spAutoFit/>
            </a:bodyPr>
            <a:lstStyle/>
            <a:p>
              <a:pPr marL="277812" marR="0" lvl="0" indent="-171450" algn="l" defTabSz="914400" rtl="0" eaLnBrk="0" fontAlgn="auto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>
                  <a:srgbClr val="003359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A </a:t>
              </a:r>
              <a:r>
                <a:rPr kumimoji="0" lang="en-US" alt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NoSQL database </a:t>
              </a: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used for storing JSON-like documents, enabling </a:t>
              </a:r>
              <a:r>
                <a:rPr kumimoji="0" lang="en-US" alt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flexible, scalable data storage </a:t>
              </a:r>
            </a:p>
            <a:p>
              <a:pPr marL="277812" marR="0" lvl="0" indent="-171450" algn="l" defTabSz="914400" rtl="0" eaLnBrk="0" fontAlgn="auto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>
                  <a:srgbClr val="003359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Manages </a:t>
              </a:r>
              <a:r>
                <a:rPr kumimoji="0" lang="en-US" alt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data persistence </a:t>
              </a: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and</a:t>
              </a:r>
              <a:r>
                <a:rPr kumimoji="0" lang="en-US" alt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 </a:t>
              </a: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retrieval and supports </a:t>
              </a:r>
              <a:r>
                <a:rPr kumimoji="0" lang="en-US" alt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fast queries </a:t>
              </a:r>
              <a:r>
                <a:rPr kumimoji="0" lang="en-US" alt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Wingdings" panose="05000000000000000000" pitchFamily="2" charset="2"/>
                </a:rPr>
                <a:t>and data aggregation</a:t>
              </a: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A4D14E12-7FF7-7CAE-D8C6-A0CF579D2D39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1317213" y="3857443"/>
              <a:ext cx="1159109" cy="578819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29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D66A70BE-E2E7-91E8-76CB-F97AF2117397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1365636" y="4898955"/>
              <a:ext cx="1159109" cy="578820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29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4A2941AB-D2E8-CED5-DCBB-63DEC834723C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1199250" y="4887400"/>
              <a:ext cx="1159109" cy="578820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29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6D2B567-EE8C-58BE-BDB5-404084C9FBE1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1365635" y="1857278"/>
              <a:ext cx="1159110" cy="578820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29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D8F8E8A0-AD38-BF72-F9E0-2D4CB0D1CE8C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1365637" y="2867347"/>
              <a:ext cx="1159109" cy="578820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29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D0A38459-5EE7-5FE8-B8E3-AEBD8AD8CA4C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1199251" y="2876382"/>
              <a:ext cx="1159108" cy="578820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29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9EFE8EC3-3E8C-9DE3-3A1A-A345D0CD948A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1199251" y="1878790"/>
              <a:ext cx="1159111" cy="578820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29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BE4E86F7-9A4A-0FB3-B0D5-0DD6633B9B9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0432" y="3884430"/>
              <a:ext cx="1159109" cy="578820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29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E2457062-8BDE-E738-06AA-EB8053DB5C1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0432" y="1878791"/>
              <a:ext cx="1159110" cy="578821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29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srgbClr val="2D97A5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ABF794F8-DCAE-FA66-8F2C-3F2B304D9C3F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1191991" y="3884626"/>
              <a:ext cx="1159503" cy="578819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29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35E177BE-DFD0-59E8-1159-43263A944E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0432" y="2884757"/>
              <a:ext cx="1159108" cy="578821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29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FB03F2B-AD90-4BDB-1068-A74F795B424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0431" y="4887400"/>
              <a:ext cx="1159109" cy="578821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29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E34E445-DAEC-326B-8159-DEC713D0DBFC}"/>
                </a:ext>
              </a:extLst>
            </p:cNvPr>
            <p:cNvSpPr txBox="1"/>
            <p:nvPr/>
          </p:nvSpPr>
          <p:spPr>
            <a:xfrm>
              <a:off x="1083983" y="1862174"/>
              <a:ext cx="809253" cy="62670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29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0C280ACE-81AB-A4FF-5981-E8738EB2D7A0}"/>
                </a:ext>
              </a:extLst>
            </p:cNvPr>
            <p:cNvSpPr txBox="1"/>
            <p:nvPr/>
          </p:nvSpPr>
          <p:spPr>
            <a:xfrm>
              <a:off x="1083983" y="2868803"/>
              <a:ext cx="809253" cy="62670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29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2AD78D22-9ACA-9564-C047-BBC8822BE6DF}"/>
                </a:ext>
              </a:extLst>
            </p:cNvPr>
            <p:cNvSpPr txBox="1"/>
            <p:nvPr/>
          </p:nvSpPr>
          <p:spPr>
            <a:xfrm>
              <a:off x="1083983" y="3866444"/>
              <a:ext cx="809253" cy="62670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29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60FE7BD2-50E3-D3B5-CB69-7E74A3A51158}"/>
                </a:ext>
              </a:extLst>
            </p:cNvPr>
            <p:cNvSpPr txBox="1"/>
            <p:nvPr/>
          </p:nvSpPr>
          <p:spPr>
            <a:xfrm>
              <a:off x="1083983" y="4888598"/>
              <a:ext cx="809253" cy="62670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29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</a:t>
              </a:r>
            </a:p>
          </p:txBody>
        </p:sp>
      </p:grp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13CBAD4F-BD06-CEF0-012C-46FC20DAE957}"/>
              </a:ext>
            </a:extLst>
          </p:cNvPr>
          <p:cNvSpPr/>
          <p:nvPr/>
        </p:nvSpPr>
        <p:spPr>
          <a:xfrm>
            <a:off x="3994476" y="1612446"/>
            <a:ext cx="4070294" cy="33121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MongoDB – The Database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EB0F943-48AE-F0CB-45AC-CEF5159E3027}"/>
              </a:ext>
            </a:extLst>
          </p:cNvPr>
          <p:cNvSpPr/>
          <p:nvPr/>
        </p:nvSpPr>
        <p:spPr>
          <a:xfrm>
            <a:off x="4044152" y="1656762"/>
            <a:ext cx="245461" cy="2454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0" name="Inhaltsplatzhalter 50" descr="Ein Bild, das Kreativität, Kunst enthält.&#10;&#10;Automatisch generierte Beschreibung">
            <a:extLst>
              <a:ext uri="{FF2B5EF4-FFF2-40B4-BE49-F238E27FC236}">
                <a16:creationId xmlns:a16="http://schemas.microsoft.com/office/drawing/2014/main" id="{0894BE16-C95A-44AA-E061-FDC5267B9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970" y="1674700"/>
            <a:ext cx="105824" cy="227523"/>
          </a:xfrm>
          <a:prstGeom prst="rect">
            <a:avLst/>
          </a:prstGeom>
        </p:spPr>
      </p:pic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F8388104-5FAF-3ACF-2A7D-94D86AEBDF7E}"/>
              </a:ext>
            </a:extLst>
          </p:cNvPr>
          <p:cNvSpPr/>
          <p:nvPr/>
        </p:nvSpPr>
        <p:spPr>
          <a:xfrm>
            <a:off x="3994476" y="2657802"/>
            <a:ext cx="4070294" cy="33121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Express.js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 The Backend-Framework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BEFC44E-26E3-CDCB-257C-5F007A28C5E9}"/>
              </a:ext>
            </a:extLst>
          </p:cNvPr>
          <p:cNvSpPr/>
          <p:nvPr/>
        </p:nvSpPr>
        <p:spPr>
          <a:xfrm>
            <a:off x="4044152" y="2702118"/>
            <a:ext cx="245461" cy="2454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3" name="Grafik 42" descr="Ein Bild, das Kreis, Grafiken, Schrift, Logo enthält.&#10;&#10;Automatisch generierte Beschreibung">
            <a:extLst>
              <a:ext uri="{FF2B5EF4-FFF2-40B4-BE49-F238E27FC236}">
                <a16:creationId xmlns:a16="http://schemas.microsoft.com/office/drawing/2014/main" id="{020B195E-8484-CFCE-A8F1-79F8ED301D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06" y="2727575"/>
            <a:ext cx="190566" cy="190566"/>
          </a:xfrm>
          <a:prstGeom prst="rect">
            <a:avLst/>
          </a:prstGeom>
        </p:spPr>
      </p:pic>
      <p:sp>
        <p:nvSpPr>
          <p:cNvPr id="44" name="Abgerundetes Rechteck 43">
            <a:extLst>
              <a:ext uri="{FF2B5EF4-FFF2-40B4-BE49-F238E27FC236}">
                <a16:creationId xmlns:a16="http://schemas.microsoft.com/office/drawing/2014/main" id="{CD7A36E7-7DCD-8C22-F105-551377F31F64}"/>
              </a:ext>
            </a:extLst>
          </p:cNvPr>
          <p:cNvSpPr/>
          <p:nvPr/>
        </p:nvSpPr>
        <p:spPr>
          <a:xfrm>
            <a:off x="3994476" y="3689649"/>
            <a:ext cx="4070294" cy="33121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React.js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 The Frontend-Framework 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2C63FC2-8D88-986B-D2AF-2A4FB4DCC96E}"/>
              </a:ext>
            </a:extLst>
          </p:cNvPr>
          <p:cNvSpPr/>
          <p:nvPr/>
        </p:nvSpPr>
        <p:spPr>
          <a:xfrm>
            <a:off x="4044152" y="3733965"/>
            <a:ext cx="245461" cy="2454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6" name="Grafik 45" descr="Ein Bild, das Grafiken, Kreis, Symbol, Kunst enthält.&#10;&#10;Automatisch generierte Beschreibung">
            <a:extLst>
              <a:ext uri="{FF2B5EF4-FFF2-40B4-BE49-F238E27FC236}">
                <a16:creationId xmlns:a16="http://schemas.microsoft.com/office/drawing/2014/main" id="{C30BA17F-3A75-BD7E-1DE7-A8A09C3451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94" y="3760621"/>
            <a:ext cx="217220" cy="188887"/>
          </a:xfrm>
          <a:prstGeom prst="rect">
            <a:avLst/>
          </a:prstGeom>
        </p:spPr>
      </p:pic>
      <p:sp>
        <p:nvSpPr>
          <p:cNvPr id="47" name="Abgerundetes Rechteck 46">
            <a:extLst>
              <a:ext uri="{FF2B5EF4-FFF2-40B4-BE49-F238E27FC236}">
                <a16:creationId xmlns:a16="http://schemas.microsoft.com/office/drawing/2014/main" id="{43DB0F1C-AC6C-E3E6-670C-979348793276}"/>
              </a:ext>
            </a:extLst>
          </p:cNvPr>
          <p:cNvSpPr/>
          <p:nvPr/>
        </p:nvSpPr>
        <p:spPr>
          <a:xfrm>
            <a:off x="3994476" y="4693714"/>
            <a:ext cx="4070294" cy="33121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Node.js – API Communication &amp; Data Flow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2989D82-DFEB-76C1-73F4-296D66A2241E}"/>
              </a:ext>
            </a:extLst>
          </p:cNvPr>
          <p:cNvSpPr/>
          <p:nvPr/>
        </p:nvSpPr>
        <p:spPr>
          <a:xfrm>
            <a:off x="4044152" y="4738030"/>
            <a:ext cx="245461" cy="2454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9" name="Grafik 48" descr="Ein Bild, das Grafiken, Schrift, Symbol, Logo enthält.&#10;&#10;Automatisch generierte Beschreibung">
            <a:extLst>
              <a:ext uri="{FF2B5EF4-FFF2-40B4-BE49-F238E27FC236}">
                <a16:creationId xmlns:a16="http://schemas.microsoft.com/office/drawing/2014/main" id="{65955D12-4491-18F9-A928-677D1ACDAF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602" y="4750477"/>
            <a:ext cx="199036" cy="224464"/>
          </a:xfrm>
          <a:prstGeom prst="rect">
            <a:avLst/>
          </a:prstGeom>
        </p:spPr>
      </p:pic>
      <p:sp>
        <p:nvSpPr>
          <p:cNvPr id="52" name="Dreieck 51">
            <a:extLst>
              <a:ext uri="{FF2B5EF4-FFF2-40B4-BE49-F238E27FC236}">
                <a16:creationId xmlns:a16="http://schemas.microsoft.com/office/drawing/2014/main" id="{E5A755B9-7996-A972-2ECD-882FB311A65E}"/>
              </a:ext>
            </a:extLst>
          </p:cNvPr>
          <p:cNvSpPr/>
          <p:nvPr/>
        </p:nvSpPr>
        <p:spPr>
          <a:xfrm rot="5400000">
            <a:off x="943664" y="3530695"/>
            <a:ext cx="3264074" cy="338755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Rectangle 44">
            <a:extLst>
              <a:ext uri="{FF2B5EF4-FFF2-40B4-BE49-F238E27FC236}">
                <a16:creationId xmlns:a16="http://schemas.microsoft.com/office/drawing/2014/main" id="{467A358C-73D3-210E-1B13-D4EC2A3FCDEB}"/>
              </a:ext>
            </a:extLst>
          </p:cNvPr>
          <p:cNvSpPr/>
          <p:nvPr/>
        </p:nvSpPr>
        <p:spPr>
          <a:xfrm>
            <a:off x="276796" y="1575159"/>
            <a:ext cx="1899134" cy="4200786"/>
          </a:xfrm>
          <a:prstGeom prst="roundRect">
            <a:avLst>
              <a:gd name="adj" fmla="val 10387"/>
            </a:avLst>
          </a:prstGeom>
          <a:noFill/>
          <a:ln w="19050" cap="flat" cmpd="sng" algn="ctr">
            <a:solidFill>
              <a:schemeClr val="bg2"/>
            </a:solidFill>
            <a:prstDash val="dash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742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065B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5" name="Inhaltsplatzhalter 54">
            <a:extLst>
              <a:ext uri="{FF2B5EF4-FFF2-40B4-BE49-F238E27FC236}">
                <a16:creationId xmlns:a16="http://schemas.microsoft.com/office/drawing/2014/main" id="{6732A6DA-85B6-058D-FB13-F82C8E3B7F24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5803" y="2840069"/>
            <a:ext cx="781120" cy="781120"/>
          </a:xfr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300905B4-8531-23DC-9727-4C289E50190E}"/>
              </a:ext>
            </a:extLst>
          </p:cNvPr>
          <p:cNvSpPr txBox="1"/>
          <p:nvPr/>
        </p:nvSpPr>
        <p:spPr>
          <a:xfrm>
            <a:off x="448106" y="3825055"/>
            <a:ext cx="1556515" cy="4462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742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Solution:</a:t>
            </a:r>
          </a:p>
          <a:p>
            <a:pPr marL="0" marR="0" lvl="0" indent="0" algn="ctr" defTabSz="742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 Application </a:t>
            </a:r>
          </a:p>
        </p:txBody>
      </p:sp>
    </p:spTree>
    <p:extLst>
      <p:ext uri="{BB962C8B-B14F-4D97-AF65-F5344CB8AC3E}">
        <p14:creationId xmlns:p14="http://schemas.microsoft.com/office/powerpoint/2010/main" val="3341248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4F86E34F-AFC1-3C5D-7A1E-0D3D6D40C6B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F86E34F-AFC1-3C5D-7A1E-0D3D6D40C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object 4">
            <a:extLst>
              <a:ext uri="{FF2B5EF4-FFF2-40B4-BE49-F238E27FC236}">
                <a16:creationId xmlns:a16="http://schemas.microsoft.com/office/drawing/2014/main" id="{508336CF-FC9E-667E-1928-BBD816AB94A3}"/>
              </a:ext>
            </a:extLst>
          </p:cNvPr>
          <p:cNvSpPr/>
          <p:nvPr/>
        </p:nvSpPr>
        <p:spPr>
          <a:xfrm>
            <a:off x="2132680" y="2372195"/>
            <a:ext cx="597960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85" y="1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A01B8FDE-CC96-9B67-3B69-D9C028FF6AF9}"/>
              </a:ext>
            </a:extLst>
          </p:cNvPr>
          <p:cNvSpPr/>
          <p:nvPr/>
        </p:nvSpPr>
        <p:spPr>
          <a:xfrm>
            <a:off x="1915685" y="3542192"/>
            <a:ext cx="6124575" cy="0"/>
          </a:xfrm>
          <a:custGeom>
            <a:avLst/>
            <a:gdLst/>
            <a:ahLst/>
            <a:cxnLst/>
            <a:rect l="l" t="t" r="r" b="b"/>
            <a:pathLst>
              <a:path w="6124575">
                <a:moveTo>
                  <a:pt x="0" y="0"/>
                </a:moveTo>
                <a:lnTo>
                  <a:pt x="6124422" y="1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698BB06-BCD3-582F-FB93-9B593C7B3EF7}"/>
              </a:ext>
            </a:extLst>
          </p:cNvPr>
          <p:cNvSpPr/>
          <p:nvPr/>
        </p:nvSpPr>
        <p:spPr>
          <a:xfrm>
            <a:off x="8032163" y="2372194"/>
            <a:ext cx="583565" cy="1170305"/>
          </a:xfrm>
          <a:custGeom>
            <a:avLst/>
            <a:gdLst/>
            <a:ahLst/>
            <a:cxnLst/>
            <a:rect l="l" t="t" r="r" b="b"/>
            <a:pathLst>
              <a:path w="583565" h="1170304">
                <a:moveTo>
                  <a:pt x="0" y="0"/>
                </a:moveTo>
                <a:lnTo>
                  <a:pt x="47972" y="2089"/>
                </a:lnTo>
                <a:lnTo>
                  <a:pt x="94865" y="7953"/>
                </a:lnTo>
                <a:lnTo>
                  <a:pt x="140528" y="17441"/>
                </a:lnTo>
                <a:lnTo>
                  <a:pt x="184810" y="30402"/>
                </a:lnTo>
                <a:lnTo>
                  <a:pt x="227563" y="46685"/>
                </a:lnTo>
                <a:lnTo>
                  <a:pt x="268635" y="66138"/>
                </a:lnTo>
                <a:lnTo>
                  <a:pt x="307876" y="88611"/>
                </a:lnTo>
                <a:lnTo>
                  <a:pt x="345138" y="113952"/>
                </a:lnTo>
                <a:lnTo>
                  <a:pt x="380268" y="142011"/>
                </a:lnTo>
                <a:lnTo>
                  <a:pt x="413118" y="172637"/>
                </a:lnTo>
                <a:lnTo>
                  <a:pt x="443537" y="205678"/>
                </a:lnTo>
                <a:lnTo>
                  <a:pt x="471376" y="240984"/>
                </a:lnTo>
                <a:lnTo>
                  <a:pt x="496483" y="278403"/>
                </a:lnTo>
                <a:lnTo>
                  <a:pt x="518710" y="317784"/>
                </a:lnTo>
                <a:lnTo>
                  <a:pt x="537905" y="358978"/>
                </a:lnTo>
                <a:lnTo>
                  <a:pt x="553920" y="401831"/>
                </a:lnTo>
                <a:lnTo>
                  <a:pt x="566603" y="446194"/>
                </a:lnTo>
                <a:lnTo>
                  <a:pt x="575805" y="491915"/>
                </a:lnTo>
                <a:lnTo>
                  <a:pt x="581375" y="538844"/>
                </a:lnTo>
                <a:lnTo>
                  <a:pt x="583164" y="586829"/>
                </a:lnTo>
                <a:lnTo>
                  <a:pt x="581108" y="634388"/>
                </a:lnTo>
                <a:lnTo>
                  <a:pt x="575340" y="680894"/>
                </a:lnTo>
                <a:lnTo>
                  <a:pt x="566005" y="726200"/>
                </a:lnTo>
                <a:lnTo>
                  <a:pt x="553250" y="770160"/>
                </a:lnTo>
                <a:lnTo>
                  <a:pt x="537221" y="812624"/>
                </a:lnTo>
                <a:lnTo>
                  <a:pt x="518066" y="853447"/>
                </a:lnTo>
                <a:lnTo>
                  <a:pt x="495931" y="892480"/>
                </a:lnTo>
                <a:lnTo>
                  <a:pt x="470961" y="929576"/>
                </a:lnTo>
                <a:lnTo>
                  <a:pt x="443305" y="964587"/>
                </a:lnTo>
                <a:lnTo>
                  <a:pt x="413108" y="997367"/>
                </a:lnTo>
                <a:lnTo>
                  <a:pt x="380516" y="1027767"/>
                </a:lnTo>
                <a:lnTo>
                  <a:pt x="345678" y="1055641"/>
                </a:lnTo>
                <a:lnTo>
                  <a:pt x="308737" y="1080840"/>
                </a:lnTo>
                <a:lnTo>
                  <a:pt x="269843" y="1103217"/>
                </a:lnTo>
                <a:lnTo>
                  <a:pt x="229140" y="1122626"/>
                </a:lnTo>
                <a:lnTo>
                  <a:pt x="186776" y="1138918"/>
                </a:lnTo>
                <a:lnTo>
                  <a:pt x="142897" y="1151946"/>
                </a:lnTo>
                <a:lnTo>
                  <a:pt x="97649" y="1161562"/>
                </a:lnTo>
                <a:lnTo>
                  <a:pt x="51179" y="1167620"/>
                </a:lnTo>
                <a:lnTo>
                  <a:pt x="3634" y="1169971"/>
                </a:ln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DF0DEABF-5398-1EB7-CDCC-1A5A915F0214}"/>
              </a:ext>
            </a:extLst>
          </p:cNvPr>
          <p:cNvSpPr/>
          <p:nvPr/>
        </p:nvSpPr>
        <p:spPr>
          <a:xfrm>
            <a:off x="1915685" y="4712192"/>
            <a:ext cx="5945505" cy="0"/>
          </a:xfrm>
          <a:custGeom>
            <a:avLst/>
            <a:gdLst/>
            <a:ahLst/>
            <a:cxnLst/>
            <a:rect l="l" t="t" r="r" b="b"/>
            <a:pathLst>
              <a:path w="5945505">
                <a:moveTo>
                  <a:pt x="0" y="0"/>
                </a:moveTo>
                <a:lnTo>
                  <a:pt x="5944983" y="1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ED9A53D6-5C79-32EE-A86D-84A155D63A27}"/>
              </a:ext>
            </a:extLst>
          </p:cNvPr>
          <p:cNvSpPr/>
          <p:nvPr/>
        </p:nvSpPr>
        <p:spPr>
          <a:xfrm>
            <a:off x="1339624" y="3541887"/>
            <a:ext cx="583565" cy="1170305"/>
          </a:xfrm>
          <a:custGeom>
            <a:avLst/>
            <a:gdLst/>
            <a:ahLst/>
            <a:cxnLst/>
            <a:rect l="l" t="t" r="r" b="b"/>
            <a:pathLst>
              <a:path w="583564" h="1170304">
                <a:moveTo>
                  <a:pt x="583164" y="1169971"/>
                </a:moveTo>
                <a:lnTo>
                  <a:pt x="535191" y="1167881"/>
                </a:lnTo>
                <a:lnTo>
                  <a:pt x="488299" y="1162017"/>
                </a:lnTo>
                <a:lnTo>
                  <a:pt x="442636" y="1152529"/>
                </a:lnTo>
                <a:lnTo>
                  <a:pt x="398353" y="1139568"/>
                </a:lnTo>
                <a:lnTo>
                  <a:pt x="355601" y="1123286"/>
                </a:lnTo>
                <a:lnTo>
                  <a:pt x="314529" y="1103833"/>
                </a:lnTo>
                <a:lnTo>
                  <a:pt x="275287" y="1081360"/>
                </a:lnTo>
                <a:lnTo>
                  <a:pt x="238026" y="1056018"/>
                </a:lnTo>
                <a:lnTo>
                  <a:pt x="202895" y="1027959"/>
                </a:lnTo>
                <a:lnTo>
                  <a:pt x="170045" y="997334"/>
                </a:lnTo>
                <a:lnTo>
                  <a:pt x="139626" y="964293"/>
                </a:lnTo>
                <a:lnTo>
                  <a:pt x="111788" y="928987"/>
                </a:lnTo>
                <a:lnTo>
                  <a:pt x="86680" y="891568"/>
                </a:lnTo>
                <a:lnTo>
                  <a:pt x="64454" y="852186"/>
                </a:lnTo>
                <a:lnTo>
                  <a:pt x="45258" y="810993"/>
                </a:lnTo>
                <a:lnTo>
                  <a:pt x="29244" y="768139"/>
                </a:lnTo>
                <a:lnTo>
                  <a:pt x="16561" y="723776"/>
                </a:lnTo>
                <a:lnTo>
                  <a:pt x="7359" y="678055"/>
                </a:lnTo>
                <a:lnTo>
                  <a:pt x="1788" y="631127"/>
                </a:lnTo>
                <a:lnTo>
                  <a:pt x="0" y="583142"/>
                </a:lnTo>
                <a:lnTo>
                  <a:pt x="2055" y="535583"/>
                </a:lnTo>
                <a:lnTo>
                  <a:pt x="7824" y="489077"/>
                </a:lnTo>
                <a:lnTo>
                  <a:pt x="17159" y="443770"/>
                </a:lnTo>
                <a:lnTo>
                  <a:pt x="29914" y="399811"/>
                </a:lnTo>
                <a:lnTo>
                  <a:pt x="45942" y="357346"/>
                </a:lnTo>
                <a:lnTo>
                  <a:pt x="65098" y="316524"/>
                </a:lnTo>
                <a:lnTo>
                  <a:pt x="87233" y="277491"/>
                </a:lnTo>
                <a:lnTo>
                  <a:pt x="112202" y="240395"/>
                </a:lnTo>
                <a:lnTo>
                  <a:pt x="139859" y="205383"/>
                </a:lnTo>
                <a:lnTo>
                  <a:pt x="170056" y="172604"/>
                </a:lnTo>
                <a:lnTo>
                  <a:pt x="202647" y="142203"/>
                </a:lnTo>
                <a:lnTo>
                  <a:pt x="237486" y="114330"/>
                </a:lnTo>
                <a:lnTo>
                  <a:pt x="274426" y="89131"/>
                </a:lnTo>
                <a:lnTo>
                  <a:pt x="313321" y="66753"/>
                </a:lnTo>
                <a:lnTo>
                  <a:pt x="354024" y="47345"/>
                </a:lnTo>
                <a:lnTo>
                  <a:pt x="396388" y="31053"/>
                </a:lnTo>
                <a:lnTo>
                  <a:pt x="440267" y="18025"/>
                </a:lnTo>
                <a:lnTo>
                  <a:pt x="485515" y="8408"/>
                </a:lnTo>
                <a:lnTo>
                  <a:pt x="531984" y="2351"/>
                </a:lnTo>
                <a:lnTo>
                  <a:pt x="579529" y="0"/>
                </a:ln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BD96F92D-04A6-8098-64B6-DFED18B14F4F}"/>
              </a:ext>
            </a:extLst>
          </p:cNvPr>
          <p:cNvSpPr/>
          <p:nvPr/>
        </p:nvSpPr>
        <p:spPr>
          <a:xfrm>
            <a:off x="8557200" y="4986502"/>
            <a:ext cx="691515" cy="422275"/>
          </a:xfrm>
          <a:custGeom>
            <a:avLst/>
            <a:gdLst/>
            <a:ahLst/>
            <a:cxnLst/>
            <a:rect l="l" t="t" r="r" b="b"/>
            <a:pathLst>
              <a:path w="691515" h="422275">
                <a:moveTo>
                  <a:pt x="691367" y="421957"/>
                </a:moveTo>
                <a:lnTo>
                  <a:pt x="0" y="0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bject 14">
            <a:extLst>
              <a:ext uri="{FF2B5EF4-FFF2-40B4-BE49-F238E27FC236}">
                <a16:creationId xmlns:a16="http://schemas.microsoft.com/office/drawing/2014/main" id="{99A814DD-7C47-362A-45FE-6C27C72C1D1B}"/>
              </a:ext>
            </a:extLst>
          </p:cNvPr>
          <p:cNvSpPr/>
          <p:nvPr/>
        </p:nvSpPr>
        <p:spPr>
          <a:xfrm>
            <a:off x="8557199" y="3879584"/>
            <a:ext cx="706120" cy="558800"/>
          </a:xfrm>
          <a:custGeom>
            <a:avLst/>
            <a:gdLst/>
            <a:ahLst/>
            <a:cxnLst/>
            <a:rect l="l" t="t" r="r" b="b"/>
            <a:pathLst>
              <a:path w="706120" h="558800">
                <a:moveTo>
                  <a:pt x="0" y="558295"/>
                </a:moveTo>
                <a:lnTo>
                  <a:pt x="705823" y="0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object 15">
            <a:extLst>
              <a:ext uri="{FF2B5EF4-FFF2-40B4-BE49-F238E27FC236}">
                <a16:creationId xmlns:a16="http://schemas.microsoft.com/office/drawing/2014/main" id="{F08FA387-AE0C-8B12-1678-1CD7BC253743}"/>
              </a:ext>
            </a:extLst>
          </p:cNvPr>
          <p:cNvSpPr/>
          <p:nvPr/>
        </p:nvSpPr>
        <p:spPr>
          <a:xfrm>
            <a:off x="8357279" y="4712192"/>
            <a:ext cx="927100" cy="0"/>
          </a:xfrm>
          <a:custGeom>
            <a:avLst/>
            <a:gdLst/>
            <a:ahLst/>
            <a:cxnLst/>
            <a:rect l="l" t="t" r="r" b="b"/>
            <a:pathLst>
              <a:path w="927100">
                <a:moveTo>
                  <a:pt x="0" y="0"/>
                </a:moveTo>
                <a:lnTo>
                  <a:pt x="926939" y="1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D62ED1D-5EA6-D35D-00A7-6F9095C8C3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F2704E-7F2D-D993-D62E-5C780CBF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Roadmap</a:t>
            </a: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3AB410BC-1FA1-8B01-3F8F-733383295BBA}"/>
              </a:ext>
            </a:extLst>
          </p:cNvPr>
          <p:cNvSpPr/>
          <p:nvPr/>
        </p:nvSpPr>
        <p:spPr>
          <a:xfrm>
            <a:off x="7164453" y="2152803"/>
            <a:ext cx="438784" cy="438784"/>
          </a:xfrm>
          <a:custGeom>
            <a:avLst/>
            <a:gdLst/>
            <a:ahLst/>
            <a:cxnLst/>
            <a:rect l="l" t="t" r="r" b="b"/>
            <a:pathLst>
              <a:path w="438784" h="438785">
                <a:moveTo>
                  <a:pt x="0" y="219375"/>
                </a:moveTo>
                <a:lnTo>
                  <a:pt x="4456" y="175163"/>
                </a:lnTo>
                <a:lnTo>
                  <a:pt x="17239" y="133984"/>
                </a:lnTo>
                <a:lnTo>
                  <a:pt x="37465" y="96720"/>
                </a:lnTo>
                <a:lnTo>
                  <a:pt x="64253" y="64253"/>
                </a:lnTo>
                <a:lnTo>
                  <a:pt x="96720" y="37465"/>
                </a:lnTo>
                <a:lnTo>
                  <a:pt x="133984" y="17239"/>
                </a:lnTo>
                <a:lnTo>
                  <a:pt x="175163" y="4456"/>
                </a:lnTo>
                <a:lnTo>
                  <a:pt x="219375" y="0"/>
                </a:lnTo>
                <a:lnTo>
                  <a:pt x="263586" y="4456"/>
                </a:lnTo>
                <a:lnTo>
                  <a:pt x="304765" y="17239"/>
                </a:lnTo>
                <a:lnTo>
                  <a:pt x="342029" y="37465"/>
                </a:lnTo>
                <a:lnTo>
                  <a:pt x="374496" y="64253"/>
                </a:lnTo>
                <a:lnTo>
                  <a:pt x="401284" y="96720"/>
                </a:lnTo>
                <a:lnTo>
                  <a:pt x="421510" y="133984"/>
                </a:lnTo>
                <a:lnTo>
                  <a:pt x="434293" y="175163"/>
                </a:lnTo>
                <a:lnTo>
                  <a:pt x="438750" y="219375"/>
                </a:lnTo>
                <a:lnTo>
                  <a:pt x="434293" y="263586"/>
                </a:lnTo>
                <a:lnTo>
                  <a:pt x="421510" y="304765"/>
                </a:lnTo>
                <a:lnTo>
                  <a:pt x="401284" y="342029"/>
                </a:lnTo>
                <a:lnTo>
                  <a:pt x="374496" y="374496"/>
                </a:lnTo>
                <a:lnTo>
                  <a:pt x="342029" y="401284"/>
                </a:lnTo>
                <a:lnTo>
                  <a:pt x="304765" y="421510"/>
                </a:lnTo>
                <a:lnTo>
                  <a:pt x="263586" y="434293"/>
                </a:lnTo>
                <a:lnTo>
                  <a:pt x="219375" y="438750"/>
                </a:lnTo>
                <a:lnTo>
                  <a:pt x="175163" y="434293"/>
                </a:lnTo>
                <a:lnTo>
                  <a:pt x="133984" y="421510"/>
                </a:lnTo>
                <a:lnTo>
                  <a:pt x="96720" y="401284"/>
                </a:lnTo>
                <a:lnTo>
                  <a:pt x="64253" y="374496"/>
                </a:lnTo>
                <a:lnTo>
                  <a:pt x="37465" y="342029"/>
                </a:lnTo>
                <a:lnTo>
                  <a:pt x="17239" y="304765"/>
                </a:lnTo>
                <a:lnTo>
                  <a:pt x="4456" y="263586"/>
                </a:lnTo>
                <a:lnTo>
                  <a:pt x="0" y="219375"/>
                </a:lnTo>
                <a:close/>
              </a:path>
            </a:pathLst>
          </a:custGeom>
          <a:solidFill>
            <a:srgbClr val="FFFFFF"/>
          </a:solidFill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A4DF4B9F-CB55-06C9-E1B6-C1094937C3AB}"/>
              </a:ext>
            </a:extLst>
          </p:cNvPr>
          <p:cNvSpPr/>
          <p:nvPr/>
        </p:nvSpPr>
        <p:spPr>
          <a:xfrm>
            <a:off x="5368683" y="3322817"/>
            <a:ext cx="438784" cy="438784"/>
          </a:xfrm>
          <a:custGeom>
            <a:avLst/>
            <a:gdLst/>
            <a:ahLst/>
            <a:cxnLst/>
            <a:rect l="l" t="t" r="r" b="b"/>
            <a:pathLst>
              <a:path w="438785" h="438785">
                <a:moveTo>
                  <a:pt x="0" y="219375"/>
                </a:moveTo>
                <a:lnTo>
                  <a:pt x="4456" y="175163"/>
                </a:lnTo>
                <a:lnTo>
                  <a:pt x="17239" y="133984"/>
                </a:lnTo>
                <a:lnTo>
                  <a:pt x="37465" y="96720"/>
                </a:lnTo>
                <a:lnTo>
                  <a:pt x="64253" y="64253"/>
                </a:lnTo>
                <a:lnTo>
                  <a:pt x="96720" y="37465"/>
                </a:lnTo>
                <a:lnTo>
                  <a:pt x="133984" y="17239"/>
                </a:lnTo>
                <a:lnTo>
                  <a:pt x="175163" y="4456"/>
                </a:lnTo>
                <a:lnTo>
                  <a:pt x="219375" y="0"/>
                </a:lnTo>
                <a:lnTo>
                  <a:pt x="263586" y="4456"/>
                </a:lnTo>
                <a:lnTo>
                  <a:pt x="304765" y="17239"/>
                </a:lnTo>
                <a:lnTo>
                  <a:pt x="342029" y="37465"/>
                </a:lnTo>
                <a:lnTo>
                  <a:pt x="374496" y="64253"/>
                </a:lnTo>
                <a:lnTo>
                  <a:pt x="401284" y="96720"/>
                </a:lnTo>
                <a:lnTo>
                  <a:pt x="421510" y="133984"/>
                </a:lnTo>
                <a:lnTo>
                  <a:pt x="434293" y="175163"/>
                </a:lnTo>
                <a:lnTo>
                  <a:pt x="438750" y="219375"/>
                </a:lnTo>
                <a:lnTo>
                  <a:pt x="434293" y="263586"/>
                </a:lnTo>
                <a:lnTo>
                  <a:pt x="421510" y="304765"/>
                </a:lnTo>
                <a:lnTo>
                  <a:pt x="401284" y="342029"/>
                </a:lnTo>
                <a:lnTo>
                  <a:pt x="374496" y="374496"/>
                </a:lnTo>
                <a:lnTo>
                  <a:pt x="342029" y="401284"/>
                </a:lnTo>
                <a:lnTo>
                  <a:pt x="304765" y="421510"/>
                </a:lnTo>
                <a:lnTo>
                  <a:pt x="263586" y="434293"/>
                </a:lnTo>
                <a:lnTo>
                  <a:pt x="219375" y="438750"/>
                </a:lnTo>
                <a:lnTo>
                  <a:pt x="175163" y="434293"/>
                </a:lnTo>
                <a:lnTo>
                  <a:pt x="133984" y="421510"/>
                </a:lnTo>
                <a:lnTo>
                  <a:pt x="96720" y="401284"/>
                </a:lnTo>
                <a:lnTo>
                  <a:pt x="64253" y="374496"/>
                </a:lnTo>
                <a:lnTo>
                  <a:pt x="37465" y="342029"/>
                </a:lnTo>
                <a:lnTo>
                  <a:pt x="17239" y="304765"/>
                </a:lnTo>
                <a:lnTo>
                  <a:pt x="4456" y="263586"/>
                </a:lnTo>
                <a:lnTo>
                  <a:pt x="0" y="219375"/>
                </a:lnTo>
                <a:close/>
              </a:path>
            </a:pathLst>
          </a:custGeom>
          <a:solidFill>
            <a:srgbClr val="FFFFFF"/>
          </a:solidFill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76D9E463-25C3-D86C-7094-AC260477C951}"/>
              </a:ext>
            </a:extLst>
          </p:cNvPr>
          <p:cNvSpPr/>
          <p:nvPr/>
        </p:nvSpPr>
        <p:spPr>
          <a:xfrm>
            <a:off x="8046224" y="4475969"/>
            <a:ext cx="469392" cy="472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1342BF68-CA72-BAE3-6720-18948C10FB27}"/>
              </a:ext>
            </a:extLst>
          </p:cNvPr>
          <p:cNvSpPr txBox="1"/>
          <p:nvPr/>
        </p:nvSpPr>
        <p:spPr>
          <a:xfrm>
            <a:off x="2722194" y="2694793"/>
            <a:ext cx="1612265" cy="6489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67945" algn="ctr" defTabSz="914400" rtl="0" eaLnBrk="1" fontAlgn="auto" latinLnBrk="0" hangingPunct="1">
              <a:lnSpc>
                <a:spcPct val="1014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Understand Company &amp; Customer Problem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B2E71750-DC6A-B84C-2AB2-AB55432654E0}"/>
              </a:ext>
            </a:extLst>
          </p:cNvPr>
          <p:cNvSpPr txBox="1"/>
          <p:nvPr/>
        </p:nvSpPr>
        <p:spPr>
          <a:xfrm>
            <a:off x="2059513" y="4997184"/>
            <a:ext cx="14219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5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Start implementing!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65BD"/>
              </a:solidFill>
              <a:effectLst/>
              <a:uLnTx/>
              <a:uFillTx/>
              <a:latin typeface="Arial"/>
              <a:ea typeface="+mn-ea"/>
              <a:cs typeface="Verdana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2245C38E-FE1F-FCC4-91C3-42BC6971EB45}"/>
              </a:ext>
            </a:extLst>
          </p:cNvPr>
          <p:cNvSpPr txBox="1"/>
          <p:nvPr/>
        </p:nvSpPr>
        <p:spPr>
          <a:xfrm>
            <a:off x="6575407" y="2694793"/>
            <a:ext cx="1612265" cy="43133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67945" algn="ctr" defTabSz="914400" rtl="0" eaLnBrk="1" fontAlgn="auto" latinLnBrk="0" hangingPunct="1">
              <a:lnSpc>
                <a:spcPct val="1014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Define customer Requirements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Verdana"/>
            </a:endParaRPr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4189721F-6597-DF4F-5E1D-2C1B4E69CDCE}"/>
              </a:ext>
            </a:extLst>
          </p:cNvPr>
          <p:cNvSpPr txBox="1"/>
          <p:nvPr/>
        </p:nvSpPr>
        <p:spPr>
          <a:xfrm>
            <a:off x="4921302" y="3854533"/>
            <a:ext cx="1328935" cy="43133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67945" algn="ctr" defTabSz="914400" rtl="0" eaLnBrk="1" fontAlgn="auto" latinLnBrk="0" hangingPunct="1">
              <a:lnSpc>
                <a:spcPct val="1014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Decide on Tech-Stack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Verdana"/>
            </a:endParaRP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2E7C36A2-1551-D44A-5EDA-D71EBBF9311C}"/>
              </a:ext>
            </a:extLst>
          </p:cNvPr>
          <p:cNvSpPr/>
          <p:nvPr/>
        </p:nvSpPr>
        <p:spPr>
          <a:xfrm>
            <a:off x="7857860" y="4325612"/>
            <a:ext cx="775970" cy="775970"/>
          </a:xfrm>
          <a:custGeom>
            <a:avLst/>
            <a:gdLst/>
            <a:ahLst/>
            <a:cxnLst/>
            <a:rect l="l" t="t" r="r" b="b"/>
            <a:pathLst>
              <a:path w="775970" h="775970">
                <a:moveTo>
                  <a:pt x="387935" y="0"/>
                </a:moveTo>
                <a:lnTo>
                  <a:pt x="339273" y="3022"/>
                </a:lnTo>
                <a:lnTo>
                  <a:pt x="292415" y="11847"/>
                </a:lnTo>
                <a:lnTo>
                  <a:pt x="247724" y="26112"/>
                </a:lnTo>
                <a:lnTo>
                  <a:pt x="205564" y="45452"/>
                </a:lnTo>
                <a:lnTo>
                  <a:pt x="166299" y="69505"/>
                </a:lnTo>
                <a:lnTo>
                  <a:pt x="130291" y="97906"/>
                </a:lnTo>
                <a:lnTo>
                  <a:pt x="97905" y="130292"/>
                </a:lnTo>
                <a:lnTo>
                  <a:pt x="69504" y="166299"/>
                </a:lnTo>
                <a:lnTo>
                  <a:pt x="45452" y="205565"/>
                </a:lnTo>
                <a:lnTo>
                  <a:pt x="26112" y="247725"/>
                </a:lnTo>
                <a:lnTo>
                  <a:pt x="11847" y="292415"/>
                </a:lnTo>
                <a:lnTo>
                  <a:pt x="3022" y="339273"/>
                </a:lnTo>
                <a:lnTo>
                  <a:pt x="0" y="387935"/>
                </a:lnTo>
                <a:lnTo>
                  <a:pt x="3022" y="436597"/>
                </a:lnTo>
                <a:lnTo>
                  <a:pt x="11847" y="483455"/>
                </a:lnTo>
                <a:lnTo>
                  <a:pt x="26112" y="528146"/>
                </a:lnTo>
                <a:lnTo>
                  <a:pt x="45452" y="570306"/>
                </a:lnTo>
                <a:lnTo>
                  <a:pt x="69504" y="609571"/>
                </a:lnTo>
                <a:lnTo>
                  <a:pt x="97905" y="645579"/>
                </a:lnTo>
                <a:lnTo>
                  <a:pt x="130291" y="677965"/>
                </a:lnTo>
                <a:lnTo>
                  <a:pt x="166299" y="706366"/>
                </a:lnTo>
                <a:lnTo>
                  <a:pt x="205564" y="730418"/>
                </a:lnTo>
                <a:lnTo>
                  <a:pt x="247724" y="749758"/>
                </a:lnTo>
                <a:lnTo>
                  <a:pt x="292415" y="764023"/>
                </a:lnTo>
                <a:lnTo>
                  <a:pt x="339273" y="772848"/>
                </a:lnTo>
                <a:lnTo>
                  <a:pt x="387935" y="775870"/>
                </a:lnTo>
                <a:lnTo>
                  <a:pt x="436597" y="772848"/>
                </a:lnTo>
                <a:lnTo>
                  <a:pt x="483455" y="764023"/>
                </a:lnTo>
                <a:lnTo>
                  <a:pt x="528145" y="749758"/>
                </a:lnTo>
                <a:lnTo>
                  <a:pt x="570305" y="730418"/>
                </a:lnTo>
                <a:lnTo>
                  <a:pt x="609571" y="706366"/>
                </a:lnTo>
                <a:lnTo>
                  <a:pt x="645578" y="677965"/>
                </a:lnTo>
                <a:lnTo>
                  <a:pt x="677964" y="645579"/>
                </a:lnTo>
                <a:lnTo>
                  <a:pt x="706365" y="609571"/>
                </a:lnTo>
                <a:lnTo>
                  <a:pt x="730418" y="570306"/>
                </a:lnTo>
                <a:lnTo>
                  <a:pt x="749758" y="528146"/>
                </a:lnTo>
                <a:lnTo>
                  <a:pt x="764022" y="483455"/>
                </a:lnTo>
                <a:lnTo>
                  <a:pt x="772848" y="436597"/>
                </a:lnTo>
                <a:lnTo>
                  <a:pt x="775870" y="387935"/>
                </a:lnTo>
                <a:lnTo>
                  <a:pt x="772848" y="339273"/>
                </a:lnTo>
                <a:lnTo>
                  <a:pt x="764022" y="292415"/>
                </a:lnTo>
                <a:lnTo>
                  <a:pt x="749758" y="247725"/>
                </a:lnTo>
                <a:lnTo>
                  <a:pt x="730418" y="205565"/>
                </a:lnTo>
                <a:lnTo>
                  <a:pt x="706365" y="166299"/>
                </a:lnTo>
                <a:lnTo>
                  <a:pt x="677964" y="130292"/>
                </a:lnTo>
                <a:lnTo>
                  <a:pt x="645578" y="97906"/>
                </a:lnTo>
                <a:lnTo>
                  <a:pt x="609571" y="69505"/>
                </a:lnTo>
                <a:lnTo>
                  <a:pt x="570305" y="45452"/>
                </a:lnTo>
                <a:lnTo>
                  <a:pt x="528145" y="26112"/>
                </a:lnTo>
                <a:lnTo>
                  <a:pt x="483455" y="11847"/>
                </a:lnTo>
                <a:lnTo>
                  <a:pt x="436597" y="3022"/>
                </a:lnTo>
                <a:lnTo>
                  <a:pt x="38793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57150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5AB84C75-7996-9DBE-3144-6119F8BE4476}"/>
              </a:ext>
            </a:extLst>
          </p:cNvPr>
          <p:cNvSpPr/>
          <p:nvPr/>
        </p:nvSpPr>
        <p:spPr>
          <a:xfrm>
            <a:off x="9176400" y="3393991"/>
            <a:ext cx="575945" cy="576580"/>
          </a:xfrm>
          <a:custGeom>
            <a:avLst/>
            <a:gdLst/>
            <a:ahLst/>
            <a:cxnLst/>
            <a:rect l="l" t="t" r="r" b="b"/>
            <a:pathLst>
              <a:path w="575945" h="576579">
                <a:moveTo>
                  <a:pt x="287943" y="0"/>
                </a:moveTo>
                <a:lnTo>
                  <a:pt x="241237" y="3769"/>
                </a:lnTo>
                <a:lnTo>
                  <a:pt x="196931" y="14682"/>
                </a:lnTo>
                <a:lnTo>
                  <a:pt x="155617" y="32146"/>
                </a:lnTo>
                <a:lnTo>
                  <a:pt x="117888" y="55567"/>
                </a:lnTo>
                <a:lnTo>
                  <a:pt x="84337" y="84353"/>
                </a:lnTo>
                <a:lnTo>
                  <a:pt x="55556" y="117910"/>
                </a:lnTo>
                <a:lnTo>
                  <a:pt x="32139" y="155647"/>
                </a:lnTo>
                <a:lnTo>
                  <a:pt x="14679" y="196969"/>
                </a:lnTo>
                <a:lnTo>
                  <a:pt x="3768" y="241285"/>
                </a:lnTo>
                <a:lnTo>
                  <a:pt x="0" y="288000"/>
                </a:lnTo>
                <a:lnTo>
                  <a:pt x="3768" y="334715"/>
                </a:lnTo>
                <a:lnTo>
                  <a:pt x="14679" y="379030"/>
                </a:lnTo>
                <a:lnTo>
                  <a:pt x="32139" y="420352"/>
                </a:lnTo>
                <a:lnTo>
                  <a:pt x="55556" y="458088"/>
                </a:lnTo>
                <a:lnTo>
                  <a:pt x="84337" y="491646"/>
                </a:lnTo>
                <a:lnTo>
                  <a:pt x="117888" y="520432"/>
                </a:lnTo>
                <a:lnTo>
                  <a:pt x="155617" y="543853"/>
                </a:lnTo>
                <a:lnTo>
                  <a:pt x="196931" y="561317"/>
                </a:lnTo>
                <a:lnTo>
                  <a:pt x="241237" y="572230"/>
                </a:lnTo>
                <a:lnTo>
                  <a:pt x="287943" y="575999"/>
                </a:lnTo>
                <a:lnTo>
                  <a:pt x="334649" y="572230"/>
                </a:lnTo>
                <a:lnTo>
                  <a:pt x="378955" y="561317"/>
                </a:lnTo>
                <a:lnTo>
                  <a:pt x="420270" y="543853"/>
                </a:lnTo>
                <a:lnTo>
                  <a:pt x="457999" y="520432"/>
                </a:lnTo>
                <a:lnTo>
                  <a:pt x="491550" y="491646"/>
                </a:lnTo>
                <a:lnTo>
                  <a:pt x="520331" y="458088"/>
                </a:lnTo>
                <a:lnTo>
                  <a:pt x="543747" y="420352"/>
                </a:lnTo>
                <a:lnTo>
                  <a:pt x="561208" y="379030"/>
                </a:lnTo>
                <a:lnTo>
                  <a:pt x="572119" y="334715"/>
                </a:lnTo>
                <a:lnTo>
                  <a:pt x="575887" y="288000"/>
                </a:lnTo>
                <a:lnTo>
                  <a:pt x="572119" y="241285"/>
                </a:lnTo>
                <a:lnTo>
                  <a:pt x="561208" y="196969"/>
                </a:lnTo>
                <a:lnTo>
                  <a:pt x="543747" y="155647"/>
                </a:lnTo>
                <a:lnTo>
                  <a:pt x="520331" y="117910"/>
                </a:lnTo>
                <a:lnTo>
                  <a:pt x="491550" y="84353"/>
                </a:lnTo>
                <a:lnTo>
                  <a:pt x="457999" y="55567"/>
                </a:lnTo>
                <a:lnTo>
                  <a:pt x="420270" y="32146"/>
                </a:lnTo>
                <a:lnTo>
                  <a:pt x="378955" y="14682"/>
                </a:lnTo>
                <a:lnTo>
                  <a:pt x="334649" y="3769"/>
                </a:lnTo>
                <a:lnTo>
                  <a:pt x="28794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D9C69EF1-1753-9549-844E-EE826ABE7FFA}"/>
              </a:ext>
            </a:extLst>
          </p:cNvPr>
          <p:cNvSpPr/>
          <p:nvPr/>
        </p:nvSpPr>
        <p:spPr>
          <a:xfrm>
            <a:off x="9176400" y="4337836"/>
            <a:ext cx="575945" cy="576580"/>
          </a:xfrm>
          <a:custGeom>
            <a:avLst/>
            <a:gdLst/>
            <a:ahLst/>
            <a:cxnLst/>
            <a:rect l="l" t="t" r="r" b="b"/>
            <a:pathLst>
              <a:path w="575945" h="576579">
                <a:moveTo>
                  <a:pt x="287943" y="0"/>
                </a:moveTo>
                <a:lnTo>
                  <a:pt x="241237" y="3769"/>
                </a:lnTo>
                <a:lnTo>
                  <a:pt x="196930" y="14682"/>
                </a:lnTo>
                <a:lnTo>
                  <a:pt x="155616" y="32145"/>
                </a:lnTo>
                <a:lnTo>
                  <a:pt x="117887" y="55567"/>
                </a:lnTo>
                <a:lnTo>
                  <a:pt x="84336" y="84353"/>
                </a:lnTo>
                <a:lnTo>
                  <a:pt x="55556" y="117910"/>
                </a:lnTo>
                <a:lnTo>
                  <a:pt x="32139" y="155647"/>
                </a:lnTo>
                <a:lnTo>
                  <a:pt x="14679" y="196969"/>
                </a:lnTo>
                <a:lnTo>
                  <a:pt x="3768" y="241284"/>
                </a:lnTo>
                <a:lnTo>
                  <a:pt x="0" y="287999"/>
                </a:lnTo>
                <a:lnTo>
                  <a:pt x="3768" y="334714"/>
                </a:lnTo>
                <a:lnTo>
                  <a:pt x="14679" y="379029"/>
                </a:lnTo>
                <a:lnTo>
                  <a:pt x="32139" y="420352"/>
                </a:lnTo>
                <a:lnTo>
                  <a:pt x="55556" y="458088"/>
                </a:lnTo>
                <a:lnTo>
                  <a:pt x="84336" y="491646"/>
                </a:lnTo>
                <a:lnTo>
                  <a:pt x="117887" y="520432"/>
                </a:lnTo>
                <a:lnTo>
                  <a:pt x="155616" y="543853"/>
                </a:lnTo>
                <a:lnTo>
                  <a:pt x="196930" y="561317"/>
                </a:lnTo>
                <a:lnTo>
                  <a:pt x="241237" y="572230"/>
                </a:lnTo>
                <a:lnTo>
                  <a:pt x="287943" y="575999"/>
                </a:lnTo>
                <a:lnTo>
                  <a:pt x="334649" y="572230"/>
                </a:lnTo>
                <a:lnTo>
                  <a:pt x="378955" y="561317"/>
                </a:lnTo>
                <a:lnTo>
                  <a:pt x="420270" y="543853"/>
                </a:lnTo>
                <a:lnTo>
                  <a:pt x="457999" y="520432"/>
                </a:lnTo>
                <a:lnTo>
                  <a:pt x="491550" y="491646"/>
                </a:lnTo>
                <a:lnTo>
                  <a:pt x="520331" y="458088"/>
                </a:lnTo>
                <a:lnTo>
                  <a:pt x="543747" y="420352"/>
                </a:lnTo>
                <a:lnTo>
                  <a:pt x="561208" y="379029"/>
                </a:lnTo>
                <a:lnTo>
                  <a:pt x="572119" y="334714"/>
                </a:lnTo>
                <a:lnTo>
                  <a:pt x="575887" y="287999"/>
                </a:lnTo>
                <a:lnTo>
                  <a:pt x="572119" y="241284"/>
                </a:lnTo>
                <a:lnTo>
                  <a:pt x="561208" y="196969"/>
                </a:lnTo>
                <a:lnTo>
                  <a:pt x="543747" y="155647"/>
                </a:lnTo>
                <a:lnTo>
                  <a:pt x="520331" y="117910"/>
                </a:lnTo>
                <a:lnTo>
                  <a:pt x="491550" y="84353"/>
                </a:lnTo>
                <a:lnTo>
                  <a:pt x="457999" y="55567"/>
                </a:lnTo>
                <a:lnTo>
                  <a:pt x="420270" y="32145"/>
                </a:lnTo>
                <a:lnTo>
                  <a:pt x="378955" y="14682"/>
                </a:lnTo>
                <a:lnTo>
                  <a:pt x="334649" y="3769"/>
                </a:lnTo>
                <a:lnTo>
                  <a:pt x="28794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5BF29C50-2C8D-491E-7F3A-DF1491290A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7994" y="3505902"/>
            <a:ext cx="352758" cy="352758"/>
          </a:xfrm>
          <a:prstGeom prst="rect">
            <a:avLst/>
          </a:prstGeom>
        </p:spPr>
      </p:pic>
      <p:sp>
        <p:nvSpPr>
          <p:cNvPr id="39" name="object 42">
            <a:extLst>
              <a:ext uri="{FF2B5EF4-FFF2-40B4-BE49-F238E27FC236}">
                <a16:creationId xmlns:a16="http://schemas.microsoft.com/office/drawing/2014/main" id="{9C74BECA-F3E7-8BD3-7917-CDB6D5FD5812}"/>
              </a:ext>
            </a:extLst>
          </p:cNvPr>
          <p:cNvSpPr>
            <a:spLocks noChangeAspect="1"/>
          </p:cNvSpPr>
          <p:nvPr/>
        </p:nvSpPr>
        <p:spPr>
          <a:xfrm>
            <a:off x="9248715" y="5369386"/>
            <a:ext cx="435569" cy="435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object 34">
            <a:extLst>
              <a:ext uri="{FF2B5EF4-FFF2-40B4-BE49-F238E27FC236}">
                <a16:creationId xmlns:a16="http://schemas.microsoft.com/office/drawing/2014/main" id="{91C8AE15-B10C-EF2C-3AC2-C313C3F7381E}"/>
              </a:ext>
            </a:extLst>
          </p:cNvPr>
          <p:cNvSpPr/>
          <p:nvPr/>
        </p:nvSpPr>
        <p:spPr>
          <a:xfrm>
            <a:off x="9176039" y="5280931"/>
            <a:ext cx="575945" cy="576580"/>
          </a:xfrm>
          <a:custGeom>
            <a:avLst/>
            <a:gdLst/>
            <a:ahLst/>
            <a:cxnLst/>
            <a:rect l="l" t="t" r="r" b="b"/>
            <a:pathLst>
              <a:path w="575945" h="576579">
                <a:moveTo>
                  <a:pt x="287944" y="0"/>
                </a:moveTo>
                <a:lnTo>
                  <a:pt x="241238" y="3769"/>
                </a:lnTo>
                <a:lnTo>
                  <a:pt x="196932" y="14682"/>
                </a:lnTo>
                <a:lnTo>
                  <a:pt x="155617" y="32145"/>
                </a:lnTo>
                <a:lnTo>
                  <a:pt x="117888" y="55567"/>
                </a:lnTo>
                <a:lnTo>
                  <a:pt x="84337" y="84353"/>
                </a:lnTo>
                <a:lnTo>
                  <a:pt x="55556" y="117910"/>
                </a:lnTo>
                <a:lnTo>
                  <a:pt x="32139" y="155647"/>
                </a:lnTo>
                <a:lnTo>
                  <a:pt x="14679" y="196969"/>
                </a:lnTo>
                <a:lnTo>
                  <a:pt x="3768" y="241284"/>
                </a:lnTo>
                <a:lnTo>
                  <a:pt x="0" y="287999"/>
                </a:lnTo>
                <a:lnTo>
                  <a:pt x="3768" y="334714"/>
                </a:lnTo>
                <a:lnTo>
                  <a:pt x="14679" y="379029"/>
                </a:lnTo>
                <a:lnTo>
                  <a:pt x="32139" y="420351"/>
                </a:lnTo>
                <a:lnTo>
                  <a:pt x="55556" y="458088"/>
                </a:lnTo>
                <a:lnTo>
                  <a:pt x="84337" y="491646"/>
                </a:lnTo>
                <a:lnTo>
                  <a:pt x="117888" y="520432"/>
                </a:lnTo>
                <a:lnTo>
                  <a:pt x="155617" y="543853"/>
                </a:lnTo>
                <a:lnTo>
                  <a:pt x="196932" y="561316"/>
                </a:lnTo>
                <a:lnTo>
                  <a:pt x="241238" y="572229"/>
                </a:lnTo>
                <a:lnTo>
                  <a:pt x="287944" y="575999"/>
                </a:lnTo>
                <a:lnTo>
                  <a:pt x="334650" y="572229"/>
                </a:lnTo>
                <a:lnTo>
                  <a:pt x="378956" y="561316"/>
                </a:lnTo>
                <a:lnTo>
                  <a:pt x="420271" y="543853"/>
                </a:lnTo>
                <a:lnTo>
                  <a:pt x="458000" y="520432"/>
                </a:lnTo>
                <a:lnTo>
                  <a:pt x="491551" y="491646"/>
                </a:lnTo>
                <a:lnTo>
                  <a:pt x="520331" y="458088"/>
                </a:lnTo>
                <a:lnTo>
                  <a:pt x="543748" y="420351"/>
                </a:lnTo>
                <a:lnTo>
                  <a:pt x="561208" y="379029"/>
                </a:lnTo>
                <a:lnTo>
                  <a:pt x="572119" y="334714"/>
                </a:lnTo>
                <a:lnTo>
                  <a:pt x="575887" y="287999"/>
                </a:lnTo>
                <a:lnTo>
                  <a:pt x="572119" y="241284"/>
                </a:lnTo>
                <a:lnTo>
                  <a:pt x="561208" y="196969"/>
                </a:lnTo>
                <a:lnTo>
                  <a:pt x="543748" y="155647"/>
                </a:lnTo>
                <a:lnTo>
                  <a:pt x="520331" y="117910"/>
                </a:lnTo>
                <a:lnTo>
                  <a:pt x="491551" y="84353"/>
                </a:lnTo>
                <a:lnTo>
                  <a:pt x="458000" y="55567"/>
                </a:lnTo>
                <a:lnTo>
                  <a:pt x="420271" y="32145"/>
                </a:lnTo>
                <a:lnTo>
                  <a:pt x="378956" y="14682"/>
                </a:lnTo>
                <a:lnTo>
                  <a:pt x="334650" y="3769"/>
                </a:lnTo>
                <a:lnTo>
                  <a:pt x="28794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D953A26A-42A3-CC8F-5BDD-16480DCD53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4827" y="2618478"/>
            <a:ext cx="583565" cy="583565"/>
          </a:xfrm>
          <a:prstGeom prst="rect">
            <a:avLst/>
          </a:prstGeom>
        </p:spPr>
      </p:pic>
      <p:sp>
        <p:nvSpPr>
          <p:cNvPr id="44" name="object 42">
            <a:extLst>
              <a:ext uri="{FF2B5EF4-FFF2-40B4-BE49-F238E27FC236}">
                <a16:creationId xmlns:a16="http://schemas.microsoft.com/office/drawing/2014/main" id="{D9270C28-3C4C-2F3F-B2D7-F2D1A3AA0300}"/>
              </a:ext>
            </a:extLst>
          </p:cNvPr>
          <p:cNvSpPr>
            <a:spLocks noChangeAspect="1"/>
          </p:cNvSpPr>
          <p:nvPr/>
        </p:nvSpPr>
        <p:spPr>
          <a:xfrm>
            <a:off x="9266050" y="5371221"/>
            <a:ext cx="395923" cy="396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7D448FBA-23BE-77E0-3F85-BEE040BADA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36544" y="1494854"/>
            <a:ext cx="583565" cy="583565"/>
          </a:xfrm>
          <a:prstGeom prst="rect">
            <a:avLst/>
          </a:prstGeom>
        </p:spPr>
      </p:pic>
      <p:pic>
        <p:nvPicPr>
          <p:cNvPr id="55" name="Inhaltsplatzhalter 54">
            <a:extLst>
              <a:ext uri="{FF2B5EF4-FFF2-40B4-BE49-F238E27FC236}">
                <a16:creationId xmlns:a16="http://schemas.microsoft.com/office/drawing/2014/main" id="{F28330B4-4A55-F458-CE86-40DC184C2F0C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83861" y="3807171"/>
            <a:ext cx="583564" cy="583564"/>
          </a:xfrm>
        </p:spPr>
      </p:pic>
      <p:pic>
        <p:nvPicPr>
          <p:cNvPr id="49" name="Inhaltsplatzhalter 78">
            <a:extLst>
              <a:ext uri="{FF2B5EF4-FFF2-40B4-BE49-F238E27FC236}">
                <a16:creationId xmlns:a16="http://schemas.microsoft.com/office/drawing/2014/main" id="{3CA6645D-9A92-FE18-EB03-2F69FCFE2C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90563" y="4438384"/>
            <a:ext cx="558800" cy="558800"/>
          </a:xfrm>
          <a:prstGeom prst="rect">
            <a:avLst/>
          </a:prstGeom>
        </p:spPr>
      </p:pic>
      <p:sp>
        <p:nvSpPr>
          <p:cNvPr id="21" name="object 21">
            <a:extLst>
              <a:ext uri="{FF2B5EF4-FFF2-40B4-BE49-F238E27FC236}">
                <a16:creationId xmlns:a16="http://schemas.microsoft.com/office/drawing/2014/main" id="{A03D9DD0-6273-FC75-17ED-F47715A0EBC7}"/>
              </a:ext>
            </a:extLst>
          </p:cNvPr>
          <p:cNvSpPr/>
          <p:nvPr/>
        </p:nvSpPr>
        <p:spPr>
          <a:xfrm>
            <a:off x="2551120" y="4492817"/>
            <a:ext cx="438784" cy="438784"/>
          </a:xfrm>
          <a:custGeom>
            <a:avLst/>
            <a:gdLst/>
            <a:ahLst/>
            <a:cxnLst/>
            <a:rect l="l" t="t" r="r" b="b"/>
            <a:pathLst>
              <a:path w="438785" h="438785">
                <a:moveTo>
                  <a:pt x="0" y="219375"/>
                </a:moveTo>
                <a:lnTo>
                  <a:pt x="4456" y="175163"/>
                </a:lnTo>
                <a:lnTo>
                  <a:pt x="17239" y="133984"/>
                </a:lnTo>
                <a:lnTo>
                  <a:pt x="37465" y="96720"/>
                </a:lnTo>
                <a:lnTo>
                  <a:pt x="64253" y="64253"/>
                </a:lnTo>
                <a:lnTo>
                  <a:pt x="96720" y="37465"/>
                </a:lnTo>
                <a:lnTo>
                  <a:pt x="133984" y="17239"/>
                </a:lnTo>
                <a:lnTo>
                  <a:pt x="175163" y="4456"/>
                </a:lnTo>
                <a:lnTo>
                  <a:pt x="219375" y="0"/>
                </a:lnTo>
                <a:lnTo>
                  <a:pt x="263586" y="4456"/>
                </a:lnTo>
                <a:lnTo>
                  <a:pt x="304765" y="17239"/>
                </a:lnTo>
                <a:lnTo>
                  <a:pt x="342029" y="37465"/>
                </a:lnTo>
                <a:lnTo>
                  <a:pt x="374496" y="64253"/>
                </a:lnTo>
                <a:lnTo>
                  <a:pt x="401284" y="96720"/>
                </a:lnTo>
                <a:lnTo>
                  <a:pt x="421510" y="133984"/>
                </a:lnTo>
                <a:lnTo>
                  <a:pt x="434293" y="175163"/>
                </a:lnTo>
                <a:lnTo>
                  <a:pt x="438750" y="219375"/>
                </a:lnTo>
                <a:lnTo>
                  <a:pt x="434293" y="263586"/>
                </a:lnTo>
                <a:lnTo>
                  <a:pt x="421510" y="304765"/>
                </a:lnTo>
                <a:lnTo>
                  <a:pt x="401284" y="342029"/>
                </a:lnTo>
                <a:lnTo>
                  <a:pt x="374496" y="374496"/>
                </a:lnTo>
                <a:lnTo>
                  <a:pt x="342029" y="401284"/>
                </a:lnTo>
                <a:lnTo>
                  <a:pt x="304765" y="421510"/>
                </a:lnTo>
                <a:lnTo>
                  <a:pt x="263586" y="434293"/>
                </a:lnTo>
                <a:lnTo>
                  <a:pt x="219375" y="438750"/>
                </a:lnTo>
                <a:lnTo>
                  <a:pt x="175163" y="434293"/>
                </a:lnTo>
                <a:lnTo>
                  <a:pt x="133984" y="421510"/>
                </a:lnTo>
                <a:lnTo>
                  <a:pt x="96720" y="401284"/>
                </a:lnTo>
                <a:lnTo>
                  <a:pt x="64253" y="374496"/>
                </a:lnTo>
                <a:lnTo>
                  <a:pt x="37465" y="342029"/>
                </a:lnTo>
                <a:lnTo>
                  <a:pt x="17239" y="304765"/>
                </a:lnTo>
                <a:lnTo>
                  <a:pt x="4456" y="263586"/>
                </a:lnTo>
                <a:lnTo>
                  <a:pt x="0" y="219375"/>
                </a:lnTo>
                <a:close/>
              </a:path>
            </a:pathLst>
          </a:custGeom>
          <a:solidFill>
            <a:srgbClr val="FFFFFF"/>
          </a:solidFill>
          <a:ln w="57150">
            <a:solidFill>
              <a:schemeClr val="bg2"/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</a:t>
            </a: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7C0AA547-BD7E-175E-2D8A-0FCA0BF21D39}"/>
              </a:ext>
            </a:extLst>
          </p:cNvPr>
          <p:cNvSpPr/>
          <p:nvPr/>
        </p:nvSpPr>
        <p:spPr>
          <a:xfrm>
            <a:off x="3308934" y="2129942"/>
            <a:ext cx="438784" cy="438784"/>
          </a:xfrm>
          <a:custGeom>
            <a:avLst/>
            <a:gdLst/>
            <a:ahLst/>
            <a:cxnLst/>
            <a:rect l="l" t="t" r="r" b="b"/>
            <a:pathLst>
              <a:path w="438785" h="438785">
                <a:moveTo>
                  <a:pt x="219374" y="0"/>
                </a:moveTo>
                <a:lnTo>
                  <a:pt x="175163" y="4456"/>
                </a:lnTo>
                <a:lnTo>
                  <a:pt x="133984" y="17239"/>
                </a:lnTo>
                <a:lnTo>
                  <a:pt x="96720" y="37465"/>
                </a:lnTo>
                <a:lnTo>
                  <a:pt x="64253" y="64253"/>
                </a:lnTo>
                <a:lnTo>
                  <a:pt x="37465" y="96719"/>
                </a:lnTo>
                <a:lnTo>
                  <a:pt x="17239" y="133983"/>
                </a:lnTo>
                <a:lnTo>
                  <a:pt x="4456" y="175162"/>
                </a:lnTo>
                <a:lnTo>
                  <a:pt x="0" y="219374"/>
                </a:lnTo>
                <a:lnTo>
                  <a:pt x="4456" y="263586"/>
                </a:lnTo>
                <a:lnTo>
                  <a:pt x="17239" y="304765"/>
                </a:lnTo>
                <a:lnTo>
                  <a:pt x="37465" y="342029"/>
                </a:lnTo>
                <a:lnTo>
                  <a:pt x="64253" y="374496"/>
                </a:lnTo>
                <a:lnTo>
                  <a:pt x="96720" y="401283"/>
                </a:lnTo>
                <a:lnTo>
                  <a:pt x="133984" y="421509"/>
                </a:lnTo>
                <a:lnTo>
                  <a:pt x="175163" y="434292"/>
                </a:lnTo>
                <a:lnTo>
                  <a:pt x="219374" y="438749"/>
                </a:lnTo>
                <a:lnTo>
                  <a:pt x="263586" y="434292"/>
                </a:lnTo>
                <a:lnTo>
                  <a:pt x="304765" y="421509"/>
                </a:lnTo>
                <a:lnTo>
                  <a:pt x="342029" y="401283"/>
                </a:lnTo>
                <a:lnTo>
                  <a:pt x="374496" y="374496"/>
                </a:lnTo>
                <a:lnTo>
                  <a:pt x="401283" y="342029"/>
                </a:lnTo>
                <a:lnTo>
                  <a:pt x="421509" y="304765"/>
                </a:lnTo>
                <a:lnTo>
                  <a:pt x="434292" y="263586"/>
                </a:lnTo>
                <a:lnTo>
                  <a:pt x="438749" y="219374"/>
                </a:lnTo>
                <a:lnTo>
                  <a:pt x="434292" y="175162"/>
                </a:lnTo>
                <a:lnTo>
                  <a:pt x="421509" y="133983"/>
                </a:lnTo>
                <a:lnTo>
                  <a:pt x="401283" y="96719"/>
                </a:lnTo>
                <a:lnTo>
                  <a:pt x="374496" y="64253"/>
                </a:lnTo>
                <a:lnTo>
                  <a:pt x="342029" y="37465"/>
                </a:lnTo>
                <a:lnTo>
                  <a:pt x="304765" y="17239"/>
                </a:lnTo>
                <a:lnTo>
                  <a:pt x="263586" y="4456"/>
                </a:lnTo>
                <a:lnTo>
                  <a:pt x="219374" y="0"/>
                </a:lnTo>
                <a:close/>
              </a:path>
            </a:pathLst>
          </a:custGeom>
          <a:solidFill>
            <a:srgbClr val="FFFFFF"/>
          </a:solidFill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38" name="object 41">
            <a:extLst>
              <a:ext uri="{FF2B5EF4-FFF2-40B4-BE49-F238E27FC236}">
                <a16:creationId xmlns:a16="http://schemas.microsoft.com/office/drawing/2014/main" id="{D8606859-31D5-E9B0-F1AD-C6E016D1FE0E}"/>
              </a:ext>
            </a:extLst>
          </p:cNvPr>
          <p:cNvSpPr>
            <a:spLocks noChangeAspect="1"/>
          </p:cNvSpPr>
          <p:nvPr/>
        </p:nvSpPr>
        <p:spPr>
          <a:xfrm>
            <a:off x="6213878" y="884417"/>
            <a:ext cx="395920" cy="3960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9B30BDB2-F3DE-0F51-C113-D44B0D1F6E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87994" y="4449747"/>
            <a:ext cx="352758" cy="35275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1010565-E79C-2DFD-3B0A-8A9E17C364B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62902" y="1465693"/>
            <a:ext cx="641887" cy="641887"/>
          </a:xfrm>
          <a:prstGeom prst="rect">
            <a:avLst/>
          </a:prstGeom>
        </p:spPr>
      </p:pic>
      <p:sp>
        <p:nvSpPr>
          <p:cNvPr id="20" name="object 25">
            <a:extLst>
              <a:ext uri="{FF2B5EF4-FFF2-40B4-BE49-F238E27FC236}">
                <a16:creationId xmlns:a16="http://schemas.microsoft.com/office/drawing/2014/main" id="{B3C75191-7F65-F1E9-505D-D6D7F6F912CD}"/>
              </a:ext>
            </a:extLst>
          </p:cNvPr>
          <p:cNvSpPr txBox="1"/>
          <p:nvPr/>
        </p:nvSpPr>
        <p:spPr>
          <a:xfrm>
            <a:off x="7631729" y="5227022"/>
            <a:ext cx="1111885" cy="213713"/>
          </a:xfrm>
          <a:prstGeom prst="rect">
            <a:avLst/>
          </a:prstGeom>
          <a:noFill/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30480" algn="ctr" defTabSz="914400" rtl="0" eaLnBrk="1" fontAlgn="auto" latinLnBrk="0" hangingPunct="1">
              <a:lnSpc>
                <a:spcPct val="1014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Next Steps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Verdana"/>
            </a:endParaRPr>
          </a:p>
        </p:txBody>
      </p:sp>
      <p:sp>
        <p:nvSpPr>
          <p:cNvPr id="28" name="object 43">
            <a:extLst>
              <a:ext uri="{FF2B5EF4-FFF2-40B4-BE49-F238E27FC236}">
                <a16:creationId xmlns:a16="http://schemas.microsoft.com/office/drawing/2014/main" id="{77CE8B91-C7E3-EC72-9154-F93BE4E9D792}"/>
              </a:ext>
            </a:extLst>
          </p:cNvPr>
          <p:cNvSpPr txBox="1"/>
          <p:nvPr/>
        </p:nvSpPr>
        <p:spPr>
          <a:xfrm>
            <a:off x="9889170" y="4323415"/>
            <a:ext cx="2119053" cy="605422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0" marR="5080" lvl="0" indent="0" algn="l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359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Conduct comprehensive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tests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validate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functionality</a:t>
            </a:r>
          </a:p>
        </p:txBody>
      </p:sp>
      <p:sp>
        <p:nvSpPr>
          <p:cNvPr id="29" name="object 44">
            <a:extLst>
              <a:ext uri="{FF2B5EF4-FFF2-40B4-BE49-F238E27FC236}">
                <a16:creationId xmlns:a16="http://schemas.microsoft.com/office/drawing/2014/main" id="{698FA941-6AD2-71BC-488F-C41CD078B45B}"/>
              </a:ext>
            </a:extLst>
          </p:cNvPr>
          <p:cNvSpPr txBox="1"/>
          <p:nvPr/>
        </p:nvSpPr>
        <p:spPr>
          <a:xfrm>
            <a:off x="9889171" y="3478123"/>
            <a:ext cx="2027271" cy="40831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0" marR="5080" lvl="0" indent="0" algn="l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359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Implement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backend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connections to frontend</a:t>
            </a:r>
          </a:p>
        </p:txBody>
      </p:sp>
      <p:sp>
        <p:nvSpPr>
          <p:cNvPr id="37" name="object 45">
            <a:extLst>
              <a:ext uri="{FF2B5EF4-FFF2-40B4-BE49-F238E27FC236}">
                <a16:creationId xmlns:a16="http://schemas.microsoft.com/office/drawing/2014/main" id="{642E695D-2B8A-4AF6-D1EB-B7BD54E5C50F}"/>
              </a:ext>
            </a:extLst>
          </p:cNvPr>
          <p:cNvSpPr txBox="1"/>
          <p:nvPr/>
        </p:nvSpPr>
        <p:spPr>
          <a:xfrm>
            <a:off x="9889171" y="5363460"/>
            <a:ext cx="1925418" cy="411523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0" marR="5080" lvl="0" indent="0" algn="l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359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Roll-out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MVP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implement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Feedback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89E6AB74-4B03-6E54-D2DC-9B02672900C7}"/>
              </a:ext>
            </a:extLst>
          </p:cNvPr>
          <p:cNvGrpSpPr/>
          <p:nvPr/>
        </p:nvGrpSpPr>
        <p:grpSpPr>
          <a:xfrm>
            <a:off x="621413" y="2164233"/>
            <a:ext cx="1572597" cy="415924"/>
            <a:chOff x="623240" y="2116359"/>
            <a:chExt cx="1572597" cy="415924"/>
          </a:xfrm>
          <a:solidFill>
            <a:schemeClr val="bg1"/>
          </a:solidFill>
        </p:grpSpPr>
        <p:sp>
          <p:nvSpPr>
            <p:cNvPr id="50" name="Abgerundetes Rechteck 49">
              <a:extLst>
                <a:ext uri="{FF2B5EF4-FFF2-40B4-BE49-F238E27FC236}">
                  <a16:creationId xmlns:a16="http://schemas.microsoft.com/office/drawing/2014/main" id="{84C7C58E-4A94-1EC3-D1A1-25ECB439B5FB}"/>
                </a:ext>
              </a:extLst>
            </p:cNvPr>
            <p:cNvSpPr/>
            <p:nvPr/>
          </p:nvSpPr>
          <p:spPr>
            <a:xfrm>
              <a:off x="623240" y="2116359"/>
              <a:ext cx="1572597" cy="415924"/>
            </a:xfrm>
            <a:prstGeom prst="roundRect">
              <a:avLst>
                <a:gd name="adj" fmla="val 11176"/>
              </a:avLst>
            </a:prstGeom>
            <a:grpFill/>
            <a:ln w="57150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EC7F89B5-B2AA-29C8-3BEA-1A59E533C34E}"/>
                </a:ext>
              </a:extLst>
            </p:cNvPr>
            <p:cNvSpPr txBox="1"/>
            <p:nvPr/>
          </p:nvSpPr>
          <p:spPr>
            <a:xfrm>
              <a:off x="657847" y="2180248"/>
              <a:ext cx="1503384" cy="288147"/>
            </a:xfrm>
            <a:prstGeom prst="rect">
              <a:avLst/>
            </a:prstGeom>
            <a:grp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29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Initial Situation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7278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04BD8253-5AE8-074F-35DA-0EF80A0D46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4BD8253-5AE8-074F-35DA-0EF80A0D46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927B88B-256A-4826-47B1-EA13689769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27F57FA-A9E9-A6A5-9479-E95147D4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de-DE"/>
              <a:t>Live Demo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A5C280-20C3-5EDE-8BB9-5D94CFFAE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Inhaltsplatzhalter 10" descr="Ein Bild, das Himmel, Raum, Konstellation, Nacht enthält.&#10;&#10;Automatisch generierte Beschreibung">
            <a:extLst>
              <a:ext uri="{FF2B5EF4-FFF2-40B4-BE49-F238E27FC236}">
                <a16:creationId xmlns:a16="http://schemas.microsoft.com/office/drawing/2014/main" id="{80B84BF0-E8D2-F21A-C151-788EBCBD2573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6"/>
          <a:stretch/>
        </p:blipFill>
        <p:spPr>
          <a:xfrm>
            <a:off x="0" y="0"/>
            <a:ext cx="12192000" cy="6858001"/>
          </a:xfr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DB7FB11-86CC-6222-9AAF-DDD7004EA0A7}"/>
              </a:ext>
            </a:extLst>
          </p:cNvPr>
          <p:cNvGrpSpPr>
            <a:grpSpLocks noChangeAspect="1"/>
          </p:cNvGrpSpPr>
          <p:nvPr/>
        </p:nvGrpSpPr>
        <p:grpSpPr>
          <a:xfrm>
            <a:off x="5423244" y="3229025"/>
            <a:ext cx="1345511" cy="332213"/>
            <a:chOff x="5311963" y="3262894"/>
            <a:chExt cx="1345511" cy="332213"/>
          </a:xfrm>
        </p:grpSpPr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CE5E8EA0-F5C2-487C-B591-3C220D5D083A}"/>
                </a:ext>
              </a:extLst>
            </p:cNvPr>
            <p:cNvSpPr/>
            <p:nvPr/>
          </p:nvSpPr>
          <p:spPr>
            <a:xfrm>
              <a:off x="5311963" y="3262894"/>
              <a:ext cx="1345511" cy="3322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24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Live Demo 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C4C8F61-6C90-BD33-FC54-004AA5C90441}"/>
                </a:ext>
              </a:extLst>
            </p:cNvPr>
            <p:cNvSpPr/>
            <p:nvPr/>
          </p:nvSpPr>
          <p:spPr>
            <a:xfrm>
              <a:off x="5370381" y="3306269"/>
              <a:ext cx="245461" cy="24546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Dreieck 15">
              <a:extLst>
                <a:ext uri="{FF2B5EF4-FFF2-40B4-BE49-F238E27FC236}">
                  <a16:creationId xmlns:a16="http://schemas.microsoft.com/office/drawing/2014/main" id="{A8294C13-680A-9277-F976-993B1639D672}"/>
                </a:ext>
              </a:extLst>
            </p:cNvPr>
            <p:cNvSpPr/>
            <p:nvPr/>
          </p:nvSpPr>
          <p:spPr>
            <a:xfrm rot="5400000">
              <a:off x="5420868" y="3387256"/>
              <a:ext cx="168391" cy="8348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815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67216686-24CF-BB28-7FB5-588DC04A42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7068639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7772400" imgH="10058400" progId="TCLayout.ActiveDocument.1">
                  <p:embed/>
                </p:oleObj>
              </mc:Choice>
              <mc:Fallback>
                <p:oleObj name="think-cell Folie" r:id="rId5" imgW="7772400" imgH="10058400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7216686-24CF-BB28-7FB5-588DC04A42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B1AC4CD-7FED-29E5-2AD0-BE15814366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Epics &amp; User Stories: Employee Profile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5F8C109-30AE-26C8-2E25-33BB012C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>
                <a:latin typeface="Arial"/>
                <a:cs typeface="Arial"/>
              </a:rPr>
              <a:t>As part of their profile, employees can edit their skill sets and view assigned projects</a:t>
            </a:r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D7E00E7-4CDF-9739-88EA-CDF3B0A38325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57503" y="6294436"/>
            <a:ext cx="11676994" cy="138499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489AC696-9967-F464-05B0-8508CA74F4F8}"/>
              </a:ext>
            </a:extLst>
          </p:cNvPr>
          <p:cNvSpPr txBox="1"/>
          <p:nvPr/>
        </p:nvSpPr>
        <p:spPr>
          <a:xfrm>
            <a:off x="4339425" y="3430509"/>
            <a:ext cx="3513150" cy="2504528"/>
          </a:xfrm>
          <a:prstGeom prst="rect">
            <a:avLst/>
          </a:prstGeom>
          <a:noFill/>
        </p:spPr>
        <p:txBody>
          <a:bodyPr wrap="square" lIns="45720" tIns="22860" rIns="45720" bIns="22860" rtlCol="0" anchor="t">
            <a:no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ea typeface="Montserrat Light" charset="0"/>
                <a:cs typeface="Montserrat Light" charset="0"/>
              </a:rPr>
              <a:t>User Story 2: Employee</a:t>
            </a:r>
          </a:p>
          <a:p>
            <a:pPr algn="ctr"/>
            <a:r>
              <a:rPr lang="en-US" sz="1400" i="1">
                <a:solidFill>
                  <a:schemeClr val="tx1">
                    <a:lumMod val="50000"/>
                    <a:lumOff val="50000"/>
                  </a:schemeClr>
                </a:solidFill>
                <a:ea typeface="Montserrat Light" charset="0"/>
                <a:cs typeface="Montserrat Light" charset="0"/>
              </a:rPr>
              <a:t>“As an Employee, I want to edit my skill set so that the current and updated skills are used for matching.”</a:t>
            </a:r>
          </a:p>
          <a:p>
            <a:pPr algn="ctr"/>
            <a:endParaRPr lang="en-US" sz="1400" i="1">
              <a:ea typeface="Montserrat Light" charset="0"/>
              <a:cs typeface="Montserrat Light" charset="0"/>
            </a:endParaRPr>
          </a:p>
          <a:p>
            <a:pPr marL="179705" indent="-179705"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400" b="1">
                <a:ea typeface="Montserrat Light" charset="0"/>
                <a:cs typeface="Montserrat Light" charset="0"/>
              </a:rPr>
              <a:t>Employee</a:t>
            </a:r>
            <a:r>
              <a:rPr lang="en-US" sz="1400">
                <a:ea typeface="Montserrat Light" charset="0"/>
                <a:cs typeface="Montserrat Light" charset="0"/>
              </a:rPr>
              <a:t> can access own profile and </a:t>
            </a:r>
            <a:r>
              <a:rPr lang="en-US" sz="1400" b="1">
                <a:ea typeface="Montserrat Light" charset="0"/>
                <a:cs typeface="Montserrat Light" charset="0"/>
              </a:rPr>
              <a:t>edit own skill set</a:t>
            </a:r>
          </a:p>
          <a:p>
            <a:pPr marL="179705" indent="-179705"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400">
                <a:ea typeface="Montserrat Light" charset="0"/>
                <a:cs typeface="Montserrat Light" charset="0"/>
              </a:rPr>
              <a:t>Skill set is </a:t>
            </a:r>
            <a:r>
              <a:rPr lang="en-US" sz="1400" b="1">
                <a:ea typeface="Montserrat Light" charset="0"/>
                <a:cs typeface="Montserrat Light" charset="0"/>
              </a:rPr>
              <a:t>updated</a:t>
            </a:r>
            <a:r>
              <a:rPr lang="en-US" sz="1400">
                <a:ea typeface="Montserrat Light" charset="0"/>
                <a:cs typeface="Montserrat Light" charset="0"/>
              </a:rPr>
              <a:t> in the </a:t>
            </a:r>
            <a:r>
              <a:rPr lang="en-US" sz="1400" b="1">
                <a:ea typeface="Montserrat Light" charset="0"/>
                <a:cs typeface="Montserrat Light" charset="0"/>
              </a:rPr>
              <a:t>database</a:t>
            </a:r>
          </a:p>
          <a:p>
            <a:pPr marL="179705" indent="-179705"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400">
                <a:ea typeface="Montserrat Light" charset="0"/>
                <a:cs typeface="Montserrat Light" charset="0"/>
              </a:rPr>
              <a:t>Manual</a:t>
            </a:r>
            <a:r>
              <a:rPr lang="en-US" sz="1400" b="1">
                <a:ea typeface="Montserrat Light" charset="0"/>
                <a:cs typeface="Montserrat Light" charset="0"/>
              </a:rPr>
              <a:t> Matching algorithm </a:t>
            </a:r>
            <a:r>
              <a:rPr lang="en-US" sz="1400">
                <a:ea typeface="Montserrat Light" charset="0"/>
                <a:cs typeface="Montserrat Light" charset="0"/>
              </a:rPr>
              <a:t>considers </a:t>
            </a:r>
            <a:r>
              <a:rPr lang="en-US" sz="1400" b="1">
                <a:ea typeface="Montserrat Light" charset="0"/>
                <a:cs typeface="Montserrat Light" charset="0"/>
              </a:rPr>
              <a:t>updated</a:t>
            </a:r>
            <a:r>
              <a:rPr lang="en-US" sz="1400">
                <a:ea typeface="Montserrat Light" charset="0"/>
                <a:cs typeface="Montserrat Light" charset="0"/>
              </a:rPr>
              <a:t> skill set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5A871966-6752-F304-9F6C-B30F94B8A0D3}"/>
              </a:ext>
            </a:extLst>
          </p:cNvPr>
          <p:cNvSpPr txBox="1"/>
          <p:nvPr/>
        </p:nvSpPr>
        <p:spPr>
          <a:xfrm>
            <a:off x="8232128" y="3443080"/>
            <a:ext cx="3513150" cy="2504528"/>
          </a:xfrm>
          <a:prstGeom prst="rect">
            <a:avLst/>
          </a:prstGeom>
          <a:noFill/>
        </p:spPr>
        <p:txBody>
          <a:bodyPr wrap="square" lIns="45720" tIns="22860" rIns="45720" bIns="22860" rtlCol="0" anchor="t">
            <a:no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ea typeface="Montserrat Light" charset="0"/>
                <a:cs typeface="Montserrat Light" charset="0"/>
              </a:rPr>
              <a:t>User Story 3: Admin/Employee</a:t>
            </a:r>
          </a:p>
          <a:p>
            <a:pPr algn="ctr"/>
            <a:r>
              <a:rPr lang="en-US" sz="1400" i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“As an Admin/Employee, I want to see current project assignments in the employee profiles to have an overview of the projects they work in.”</a:t>
            </a:r>
          </a:p>
          <a:p>
            <a:pPr marL="179705" indent="-179705"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400" b="1">
                <a:cs typeface="Montserrat Light" charset="0"/>
              </a:rPr>
              <a:t>Assigned Projects </a:t>
            </a:r>
            <a:r>
              <a:rPr lang="en-US" sz="1400">
                <a:cs typeface="Montserrat Light" charset="0"/>
              </a:rPr>
              <a:t>are </a:t>
            </a:r>
            <a:r>
              <a:rPr lang="en-US" sz="1400" b="1">
                <a:cs typeface="Montserrat Light" charset="0"/>
              </a:rPr>
              <a:t>listed</a:t>
            </a:r>
            <a:r>
              <a:rPr lang="en-US" sz="1400">
                <a:cs typeface="Montserrat Light" charset="0"/>
              </a:rPr>
              <a:t> in employee profile</a:t>
            </a:r>
          </a:p>
          <a:p>
            <a:pPr marL="179705" indent="-179705"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400">
                <a:cs typeface="Montserrat Light" charset="0"/>
              </a:rPr>
              <a:t>Additionally, Admin can </a:t>
            </a:r>
            <a:r>
              <a:rPr lang="en-US" sz="1400" b="1">
                <a:cs typeface="Montserrat Light" charset="0"/>
              </a:rPr>
              <a:t>access employee profile</a:t>
            </a:r>
            <a:r>
              <a:rPr lang="en-US" sz="1400">
                <a:cs typeface="Montserrat Light" charset="0"/>
              </a:rPr>
              <a:t> and see listed projects when making decisions</a:t>
            </a:r>
          </a:p>
          <a:p>
            <a:pPr>
              <a:buClr>
                <a:schemeClr val="bg2"/>
              </a:buClr>
            </a:pPr>
            <a:endParaRPr lang="en-US" sz="1400">
              <a:cs typeface="Montserrat Light" charset="0"/>
            </a:endParaRPr>
          </a:p>
          <a:p>
            <a:pPr marL="179705" indent="-179705">
              <a:buClr>
                <a:schemeClr val="bg2"/>
              </a:buClr>
              <a:buFont typeface="Wingdings" pitchFamily="2" charset="2"/>
              <a:buChar char="§"/>
            </a:pPr>
            <a:endParaRPr lang="en-US" sz="1400">
              <a:cs typeface="Montserrat Light" charset="0"/>
            </a:endParaRPr>
          </a:p>
          <a:p>
            <a:pPr algn="ctr">
              <a:spcAft>
                <a:spcPts val="600"/>
              </a:spcAft>
            </a:pPr>
            <a:endParaRPr lang="de-DE" sz="1400">
              <a:ea typeface="Montserrat Light" charset="0"/>
              <a:cs typeface="Montserrat Light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634CBA5D-14AA-C04C-DB7C-1D0DF7CB13EC}"/>
              </a:ext>
            </a:extLst>
          </p:cNvPr>
          <p:cNvSpPr txBox="1"/>
          <p:nvPr/>
        </p:nvSpPr>
        <p:spPr>
          <a:xfrm>
            <a:off x="446722" y="3444310"/>
            <a:ext cx="3513150" cy="2500926"/>
          </a:xfrm>
          <a:prstGeom prst="rect">
            <a:avLst/>
          </a:prstGeom>
          <a:noFill/>
        </p:spPr>
        <p:txBody>
          <a:bodyPr wrap="square" lIns="45720" tIns="22860" rIns="45720" bIns="22860" rtlCol="0" anchor="t">
            <a:no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ea typeface="Montserrat Light" charset="0"/>
                <a:cs typeface="Montserrat Light" charset="0"/>
              </a:rPr>
              <a:t>User Story 1: Admin</a:t>
            </a:r>
          </a:p>
          <a:p>
            <a:pPr algn="ctr"/>
            <a:r>
              <a:rPr lang="en-US" sz="1400" i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“As an Admin, I want to create/delete/edit user accounts so that employees can access their profile.”</a:t>
            </a:r>
          </a:p>
          <a:p>
            <a:pPr algn="ctr"/>
            <a:endParaRPr lang="en-US" sz="1400" i="1">
              <a:ea typeface="+mn-lt"/>
              <a:cs typeface="+mn-lt"/>
            </a:endParaRPr>
          </a:p>
          <a:p>
            <a:pPr marL="179705" indent="-179705"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400">
                <a:cs typeface="Montserrat Light" charset="0"/>
              </a:rPr>
              <a:t>Admin can </a:t>
            </a:r>
            <a:r>
              <a:rPr lang="en-US" sz="1400" b="1">
                <a:cs typeface="Montserrat Light" charset="0"/>
              </a:rPr>
              <a:t>input user details </a:t>
            </a:r>
            <a:r>
              <a:rPr lang="en-US" sz="1400">
                <a:cs typeface="Montserrat Light" charset="0"/>
              </a:rPr>
              <a:t>including email, working time, and working location</a:t>
            </a:r>
          </a:p>
          <a:p>
            <a:pPr marL="179705" indent="-179705"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400">
                <a:cs typeface="Montserrat Light" charset="0"/>
              </a:rPr>
              <a:t>The system </a:t>
            </a:r>
            <a:r>
              <a:rPr lang="en-US" sz="1400" b="1">
                <a:cs typeface="Montserrat Light" charset="0"/>
              </a:rPr>
              <a:t>validates data </a:t>
            </a:r>
            <a:r>
              <a:rPr lang="en-US" sz="1400">
                <a:cs typeface="Montserrat Light" charset="0"/>
              </a:rPr>
              <a:t>input </a:t>
            </a:r>
          </a:p>
          <a:p>
            <a:pPr marL="179705" indent="-179705"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400">
                <a:cs typeface="Montserrat Light" charset="0"/>
              </a:rPr>
              <a:t>A </a:t>
            </a:r>
            <a:r>
              <a:rPr lang="en-US" sz="1400" b="1">
                <a:cs typeface="Montserrat Light" charset="0"/>
              </a:rPr>
              <a:t>user profile is managed </a:t>
            </a:r>
            <a:r>
              <a:rPr lang="en-US" sz="1400">
                <a:cs typeface="Montserrat Light" charset="0"/>
              </a:rPr>
              <a:t>in the database</a:t>
            </a:r>
          </a:p>
          <a:p>
            <a:pPr algn="ctr">
              <a:spcAft>
                <a:spcPts val="600"/>
              </a:spcAft>
            </a:pPr>
            <a:endParaRPr lang="de-DE" sz="1400">
              <a:ea typeface="Montserrat Light" charset="0"/>
              <a:cs typeface="Montserrat Light" charset="0"/>
            </a:endParaRPr>
          </a:p>
        </p:txBody>
      </p:sp>
      <p:grpSp>
        <p:nvGrpSpPr>
          <p:cNvPr id="81" name="Google Shape;9611;p250">
            <a:extLst>
              <a:ext uri="{FF2B5EF4-FFF2-40B4-BE49-F238E27FC236}">
                <a16:creationId xmlns:a16="http://schemas.microsoft.com/office/drawing/2014/main" id="{67AB5A9F-5D43-FA55-30AD-02336DBFCD71}"/>
              </a:ext>
            </a:extLst>
          </p:cNvPr>
          <p:cNvGrpSpPr>
            <a:grpSpLocks noChangeAspect="1"/>
          </p:cNvGrpSpPr>
          <p:nvPr/>
        </p:nvGrpSpPr>
        <p:grpSpPr>
          <a:xfrm>
            <a:off x="5521959" y="1511173"/>
            <a:ext cx="1148034" cy="1673911"/>
            <a:chOff x="5588000" y="2698750"/>
            <a:chExt cx="246063" cy="358776"/>
          </a:xfrm>
        </p:grpSpPr>
        <p:sp>
          <p:nvSpPr>
            <p:cNvPr id="82" name="Google Shape;9614;p250">
              <a:extLst>
                <a:ext uri="{FF2B5EF4-FFF2-40B4-BE49-F238E27FC236}">
                  <a16:creationId xmlns:a16="http://schemas.microsoft.com/office/drawing/2014/main" id="{115B69C3-1B43-5B5A-B165-C3050BADC9C9}"/>
                </a:ext>
              </a:extLst>
            </p:cNvPr>
            <p:cNvSpPr/>
            <p:nvPr/>
          </p:nvSpPr>
          <p:spPr>
            <a:xfrm>
              <a:off x="5680075" y="2836863"/>
              <a:ext cx="61913" cy="125413"/>
            </a:xfrm>
            <a:custGeom>
              <a:avLst/>
              <a:gdLst/>
              <a:ahLst/>
              <a:cxnLst/>
              <a:rect l="l" t="t" r="r" b="b"/>
              <a:pathLst>
                <a:path w="15" h="30" extrusionOk="0">
                  <a:moveTo>
                    <a:pt x="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9"/>
                    <a:pt x="0" y="30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9615;p250">
              <a:extLst>
                <a:ext uri="{FF2B5EF4-FFF2-40B4-BE49-F238E27FC236}">
                  <a16:creationId xmlns:a16="http://schemas.microsoft.com/office/drawing/2014/main" id="{59E28B17-2E5F-656F-420D-976B37F36F0B}"/>
                </a:ext>
              </a:extLst>
            </p:cNvPr>
            <p:cNvSpPr/>
            <p:nvPr/>
          </p:nvSpPr>
          <p:spPr>
            <a:xfrm>
              <a:off x="5592763" y="2916238"/>
              <a:ext cx="236538" cy="141288"/>
            </a:xfrm>
            <a:custGeom>
              <a:avLst/>
              <a:gdLst/>
              <a:ahLst/>
              <a:cxnLst/>
              <a:rect l="l" t="t" r="r" b="b"/>
              <a:pathLst>
                <a:path w="57" h="34" extrusionOk="0">
                  <a:moveTo>
                    <a:pt x="10" y="7"/>
                  </a:moveTo>
                  <a:cubicBezTo>
                    <a:pt x="5" y="10"/>
                    <a:pt x="3" y="17"/>
                    <a:pt x="0" y="25"/>
                  </a:cubicBezTo>
                  <a:cubicBezTo>
                    <a:pt x="8" y="30"/>
                    <a:pt x="18" y="34"/>
                    <a:pt x="29" y="34"/>
                  </a:cubicBezTo>
                  <a:cubicBezTo>
                    <a:pt x="39" y="34"/>
                    <a:pt x="49" y="30"/>
                    <a:pt x="57" y="25"/>
                  </a:cubicBezTo>
                  <a:cubicBezTo>
                    <a:pt x="54" y="17"/>
                    <a:pt x="52" y="10"/>
                    <a:pt x="47" y="7"/>
                  </a:cubicBezTo>
                  <a:cubicBezTo>
                    <a:pt x="39" y="1"/>
                    <a:pt x="33" y="0"/>
                    <a:pt x="28" y="0"/>
                  </a:cubicBezTo>
                  <a:cubicBezTo>
                    <a:pt x="23" y="0"/>
                    <a:pt x="18" y="1"/>
                    <a:pt x="10" y="7"/>
                  </a:cubicBezTo>
                  <a:close/>
                </a:path>
              </a:pathLst>
            </a:custGeom>
            <a:solidFill>
              <a:srgbClr val="238D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9616;p250">
              <a:extLst>
                <a:ext uri="{FF2B5EF4-FFF2-40B4-BE49-F238E27FC236}">
                  <a16:creationId xmlns:a16="http://schemas.microsoft.com/office/drawing/2014/main" id="{4F157CE0-FF2B-762A-4A02-5A9AE9305A9C}"/>
                </a:ext>
              </a:extLst>
            </p:cNvPr>
            <p:cNvSpPr/>
            <p:nvPr/>
          </p:nvSpPr>
          <p:spPr>
            <a:xfrm>
              <a:off x="5680075" y="2878138"/>
              <a:ext cx="61913" cy="41275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39" y="8"/>
                  </a:moveTo>
                  <a:lnTo>
                    <a:pt x="39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39" y="8"/>
                  </a:lnTo>
                  <a:close/>
                </a:path>
              </a:pathLst>
            </a:custGeom>
            <a:solidFill>
              <a:srgbClr val="E8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9617;p250">
              <a:extLst>
                <a:ext uri="{FF2B5EF4-FFF2-40B4-BE49-F238E27FC236}">
                  <a16:creationId xmlns:a16="http://schemas.microsoft.com/office/drawing/2014/main" id="{B9F4BE62-31ED-8B51-40D2-ADB1868C0A4A}"/>
                </a:ext>
              </a:extLst>
            </p:cNvPr>
            <p:cNvSpPr/>
            <p:nvPr/>
          </p:nvSpPr>
          <p:spPr>
            <a:xfrm>
              <a:off x="5683250" y="2916238"/>
              <a:ext cx="55563" cy="141288"/>
            </a:xfrm>
            <a:custGeom>
              <a:avLst/>
              <a:gdLst/>
              <a:ahLst/>
              <a:cxnLst/>
              <a:rect l="l" t="t" r="r" b="b"/>
              <a:pathLst>
                <a:path w="13" h="34" extrusionOk="0">
                  <a:moveTo>
                    <a:pt x="5" y="12"/>
                  </a:moveTo>
                  <a:cubicBezTo>
                    <a:pt x="3" y="34"/>
                    <a:pt x="3" y="34"/>
                    <a:pt x="3" y="34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4"/>
                    <a:pt x="9" y="34"/>
                    <a:pt x="10" y="3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5" y="0"/>
                    <a:pt x="0" y="0"/>
                  </a:cubicBezTo>
                  <a:lnTo>
                    <a:pt x="5" y="12"/>
                  </a:ln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9618;p250">
              <a:extLst>
                <a:ext uri="{FF2B5EF4-FFF2-40B4-BE49-F238E27FC236}">
                  <a16:creationId xmlns:a16="http://schemas.microsoft.com/office/drawing/2014/main" id="{4E3C3171-423E-8BFF-F21C-5F4B711727B5}"/>
                </a:ext>
              </a:extLst>
            </p:cNvPr>
            <p:cNvSpPr/>
            <p:nvPr/>
          </p:nvSpPr>
          <p:spPr>
            <a:xfrm>
              <a:off x="5659438" y="2898775"/>
              <a:ext cx="49213" cy="53975"/>
            </a:xfrm>
            <a:custGeom>
              <a:avLst/>
              <a:gdLst/>
              <a:ahLst/>
              <a:cxnLst/>
              <a:rect l="l" t="t" r="r" b="b"/>
              <a:pathLst>
                <a:path w="31" h="34" extrusionOk="0">
                  <a:moveTo>
                    <a:pt x="13" y="0"/>
                  </a:moveTo>
                  <a:lnTo>
                    <a:pt x="0" y="19"/>
                  </a:lnTo>
                  <a:lnTo>
                    <a:pt x="7" y="34"/>
                  </a:lnTo>
                  <a:lnTo>
                    <a:pt x="31" y="1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6AC6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9619;p250">
              <a:extLst>
                <a:ext uri="{FF2B5EF4-FFF2-40B4-BE49-F238E27FC236}">
                  <a16:creationId xmlns:a16="http://schemas.microsoft.com/office/drawing/2014/main" id="{F47349AC-1525-227E-267D-F231C3B2BC25}"/>
                </a:ext>
              </a:extLst>
            </p:cNvPr>
            <p:cNvSpPr/>
            <p:nvPr/>
          </p:nvSpPr>
          <p:spPr>
            <a:xfrm>
              <a:off x="5713413" y="2898775"/>
              <a:ext cx="49213" cy="53975"/>
            </a:xfrm>
            <a:custGeom>
              <a:avLst/>
              <a:gdLst/>
              <a:ahLst/>
              <a:cxnLst/>
              <a:rect l="l" t="t" r="r" b="b"/>
              <a:pathLst>
                <a:path w="31" h="34" extrusionOk="0">
                  <a:moveTo>
                    <a:pt x="18" y="0"/>
                  </a:moveTo>
                  <a:lnTo>
                    <a:pt x="31" y="19"/>
                  </a:lnTo>
                  <a:lnTo>
                    <a:pt x="23" y="34"/>
                  </a:lnTo>
                  <a:lnTo>
                    <a:pt x="0" y="1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6AC6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9620;p250">
              <a:extLst>
                <a:ext uri="{FF2B5EF4-FFF2-40B4-BE49-F238E27FC236}">
                  <a16:creationId xmlns:a16="http://schemas.microsoft.com/office/drawing/2014/main" id="{6776ED8C-C7AD-F43F-691D-0FC61574A8E0}"/>
                </a:ext>
              </a:extLst>
            </p:cNvPr>
            <p:cNvSpPr/>
            <p:nvPr/>
          </p:nvSpPr>
          <p:spPr>
            <a:xfrm>
              <a:off x="5588000" y="2727325"/>
              <a:ext cx="246063" cy="168275"/>
            </a:xfrm>
            <a:custGeom>
              <a:avLst/>
              <a:gdLst/>
              <a:ahLst/>
              <a:cxnLst/>
              <a:rect l="l" t="t" r="r" b="b"/>
              <a:pathLst>
                <a:path w="59" h="40" extrusionOk="0">
                  <a:moveTo>
                    <a:pt x="30" y="0"/>
                  </a:moveTo>
                  <a:cubicBezTo>
                    <a:pt x="59" y="0"/>
                    <a:pt x="47" y="40"/>
                    <a:pt x="30" y="40"/>
                  </a:cubicBezTo>
                  <a:cubicBezTo>
                    <a:pt x="12" y="40"/>
                    <a:pt x="0" y="0"/>
                    <a:pt x="30" y="0"/>
                  </a:cubicBez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9621;p250">
              <a:extLst>
                <a:ext uri="{FF2B5EF4-FFF2-40B4-BE49-F238E27FC236}">
                  <a16:creationId xmlns:a16="http://schemas.microsoft.com/office/drawing/2014/main" id="{DCA10C3A-924F-DEA9-44D0-8FCE6EC4FD28}"/>
                </a:ext>
              </a:extLst>
            </p:cNvPr>
            <p:cNvSpPr/>
            <p:nvPr/>
          </p:nvSpPr>
          <p:spPr>
            <a:xfrm>
              <a:off x="5621338" y="2698750"/>
              <a:ext cx="179388" cy="133350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30" y="11"/>
                  </a:moveTo>
                  <a:cubicBezTo>
                    <a:pt x="35" y="13"/>
                    <a:pt x="37" y="19"/>
                    <a:pt x="38" y="23"/>
                  </a:cubicBezTo>
                  <a:cubicBezTo>
                    <a:pt x="39" y="30"/>
                    <a:pt x="39" y="29"/>
                    <a:pt x="41" y="24"/>
                  </a:cubicBezTo>
                  <a:cubicBezTo>
                    <a:pt x="43" y="20"/>
                    <a:pt x="38" y="0"/>
                    <a:pt x="22" y="0"/>
                  </a:cubicBezTo>
                  <a:cubicBezTo>
                    <a:pt x="6" y="0"/>
                    <a:pt x="0" y="15"/>
                    <a:pt x="2" y="24"/>
                  </a:cubicBezTo>
                  <a:cubicBezTo>
                    <a:pt x="4" y="32"/>
                    <a:pt x="4" y="30"/>
                    <a:pt x="6" y="24"/>
                  </a:cubicBezTo>
                  <a:cubicBezTo>
                    <a:pt x="9" y="7"/>
                    <a:pt x="22" y="14"/>
                    <a:pt x="30" y="11"/>
                  </a:cubicBezTo>
                  <a:close/>
                </a:path>
              </a:pathLst>
            </a:custGeom>
            <a:solidFill>
              <a:srgbClr val="7D5F5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622;p250">
              <a:extLst>
                <a:ext uri="{FF2B5EF4-FFF2-40B4-BE49-F238E27FC236}">
                  <a16:creationId xmlns:a16="http://schemas.microsoft.com/office/drawing/2014/main" id="{43432B37-CFD1-67A9-C5C5-2080A3AE00F8}"/>
                </a:ext>
              </a:extLst>
            </p:cNvPr>
            <p:cNvSpPr/>
            <p:nvPr/>
          </p:nvSpPr>
          <p:spPr>
            <a:xfrm>
              <a:off x="5775325" y="2782888"/>
              <a:ext cx="20638" cy="41275"/>
            </a:xfrm>
            <a:custGeom>
              <a:avLst/>
              <a:gdLst/>
              <a:ahLst/>
              <a:cxnLst/>
              <a:rect l="l" t="t" r="r" b="b"/>
              <a:pathLst>
                <a:path w="5" h="10" extrusionOk="0">
                  <a:moveTo>
                    <a:pt x="4" y="1"/>
                  </a:moveTo>
                  <a:cubicBezTo>
                    <a:pt x="5" y="1"/>
                    <a:pt x="5" y="3"/>
                    <a:pt x="5" y="6"/>
                  </a:cubicBezTo>
                  <a:cubicBezTo>
                    <a:pt x="4" y="8"/>
                    <a:pt x="3" y="10"/>
                    <a:pt x="2" y="10"/>
                  </a:cubicBezTo>
                  <a:cubicBezTo>
                    <a:pt x="1" y="10"/>
                    <a:pt x="0" y="7"/>
                    <a:pt x="1" y="5"/>
                  </a:cubicBezTo>
                  <a:cubicBezTo>
                    <a:pt x="1" y="2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623;p250">
              <a:extLst>
                <a:ext uri="{FF2B5EF4-FFF2-40B4-BE49-F238E27FC236}">
                  <a16:creationId xmlns:a16="http://schemas.microsoft.com/office/drawing/2014/main" id="{A7B68564-79BE-C04A-15EE-88FADA2E2909}"/>
                </a:ext>
              </a:extLst>
            </p:cNvPr>
            <p:cNvSpPr/>
            <p:nvPr/>
          </p:nvSpPr>
          <p:spPr>
            <a:xfrm>
              <a:off x="5626100" y="2782888"/>
              <a:ext cx="20638" cy="41275"/>
            </a:xfrm>
            <a:custGeom>
              <a:avLst/>
              <a:gdLst/>
              <a:ahLst/>
              <a:cxnLst/>
              <a:rect l="l" t="t" r="r" b="b"/>
              <a:pathLst>
                <a:path w="5" h="10" extrusionOk="0">
                  <a:moveTo>
                    <a:pt x="1" y="1"/>
                  </a:moveTo>
                  <a:cubicBezTo>
                    <a:pt x="0" y="1"/>
                    <a:pt x="0" y="3"/>
                    <a:pt x="0" y="6"/>
                  </a:cubicBezTo>
                  <a:cubicBezTo>
                    <a:pt x="1" y="8"/>
                    <a:pt x="2" y="10"/>
                    <a:pt x="3" y="10"/>
                  </a:cubicBezTo>
                  <a:cubicBezTo>
                    <a:pt x="4" y="10"/>
                    <a:pt x="5" y="7"/>
                    <a:pt x="4" y="5"/>
                  </a:cubicBezTo>
                  <a:cubicBezTo>
                    <a:pt x="4" y="2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7D6B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624;p250">
              <a:extLst>
                <a:ext uri="{FF2B5EF4-FFF2-40B4-BE49-F238E27FC236}">
                  <a16:creationId xmlns:a16="http://schemas.microsoft.com/office/drawing/2014/main" id="{21B62A77-A7E0-098A-C75C-C31D25B24723}"/>
                </a:ext>
              </a:extLst>
            </p:cNvPr>
            <p:cNvSpPr/>
            <p:nvPr/>
          </p:nvSpPr>
          <p:spPr>
            <a:xfrm>
              <a:off x="5592763" y="2952750"/>
              <a:ext cx="44450" cy="88900"/>
            </a:xfrm>
            <a:custGeom>
              <a:avLst/>
              <a:gdLst/>
              <a:ahLst/>
              <a:cxnLst/>
              <a:rect l="l" t="t" r="r" b="b"/>
              <a:pathLst>
                <a:path w="11" h="21" extrusionOk="0">
                  <a:moveTo>
                    <a:pt x="7" y="0"/>
                  </a:moveTo>
                  <a:cubicBezTo>
                    <a:pt x="4" y="3"/>
                    <a:pt x="2" y="9"/>
                    <a:pt x="0" y="16"/>
                  </a:cubicBezTo>
                  <a:cubicBezTo>
                    <a:pt x="3" y="18"/>
                    <a:pt x="7" y="20"/>
                    <a:pt x="10" y="21"/>
                  </a:cubicBezTo>
                  <a:cubicBezTo>
                    <a:pt x="11" y="19"/>
                    <a:pt x="11" y="17"/>
                    <a:pt x="11" y="14"/>
                  </a:cubicBezTo>
                  <a:cubicBezTo>
                    <a:pt x="11" y="9"/>
                    <a:pt x="10" y="4"/>
                    <a:pt x="7" y="0"/>
                  </a:cubicBezTo>
                  <a:close/>
                </a:path>
              </a:pathLst>
            </a:custGeom>
            <a:solidFill>
              <a:srgbClr val="6AC6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625;p250">
              <a:extLst>
                <a:ext uri="{FF2B5EF4-FFF2-40B4-BE49-F238E27FC236}">
                  <a16:creationId xmlns:a16="http://schemas.microsoft.com/office/drawing/2014/main" id="{5DDE13E2-0332-0A16-951A-F6E826E21904}"/>
                </a:ext>
              </a:extLst>
            </p:cNvPr>
            <p:cNvSpPr/>
            <p:nvPr/>
          </p:nvSpPr>
          <p:spPr>
            <a:xfrm>
              <a:off x="5783263" y="2952750"/>
              <a:ext cx="46038" cy="88900"/>
            </a:xfrm>
            <a:custGeom>
              <a:avLst/>
              <a:gdLst/>
              <a:ahLst/>
              <a:cxnLst/>
              <a:rect l="l" t="t" r="r" b="b"/>
              <a:pathLst>
                <a:path w="11" h="21" extrusionOk="0">
                  <a:moveTo>
                    <a:pt x="1" y="21"/>
                  </a:moveTo>
                  <a:cubicBezTo>
                    <a:pt x="4" y="20"/>
                    <a:pt x="8" y="18"/>
                    <a:pt x="11" y="16"/>
                  </a:cubicBezTo>
                  <a:cubicBezTo>
                    <a:pt x="9" y="9"/>
                    <a:pt x="7" y="3"/>
                    <a:pt x="4" y="0"/>
                  </a:cubicBezTo>
                  <a:cubicBezTo>
                    <a:pt x="1" y="4"/>
                    <a:pt x="0" y="9"/>
                    <a:pt x="0" y="14"/>
                  </a:cubicBezTo>
                  <a:cubicBezTo>
                    <a:pt x="0" y="17"/>
                    <a:pt x="0" y="19"/>
                    <a:pt x="1" y="21"/>
                  </a:cubicBezTo>
                  <a:close/>
                </a:path>
              </a:pathLst>
            </a:custGeom>
            <a:solidFill>
              <a:srgbClr val="70A7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24;p250">
            <a:extLst>
              <a:ext uri="{FF2B5EF4-FFF2-40B4-BE49-F238E27FC236}">
                <a16:creationId xmlns:a16="http://schemas.microsoft.com/office/drawing/2014/main" id="{32E1029D-75AE-B4B9-6B8D-8435910E43BA}"/>
              </a:ext>
            </a:extLst>
          </p:cNvPr>
          <p:cNvGrpSpPr/>
          <p:nvPr/>
        </p:nvGrpSpPr>
        <p:grpSpPr>
          <a:xfrm>
            <a:off x="1629280" y="1511184"/>
            <a:ext cx="1148035" cy="1673913"/>
            <a:chOff x="6059488" y="1447800"/>
            <a:chExt cx="258763" cy="358776"/>
          </a:xfrm>
        </p:grpSpPr>
        <p:sp>
          <p:nvSpPr>
            <p:cNvPr id="95" name="Google Shape;9427;p250">
              <a:extLst>
                <a:ext uri="{FF2B5EF4-FFF2-40B4-BE49-F238E27FC236}">
                  <a16:creationId xmlns:a16="http://schemas.microsoft.com/office/drawing/2014/main" id="{79E464AF-4D2B-DCE1-3A42-07726AF9DAC2}"/>
                </a:ext>
              </a:extLst>
            </p:cNvPr>
            <p:cNvSpPr/>
            <p:nvPr/>
          </p:nvSpPr>
          <p:spPr>
            <a:xfrm>
              <a:off x="6080126" y="1484313"/>
              <a:ext cx="158750" cy="317500"/>
            </a:xfrm>
            <a:custGeom>
              <a:avLst/>
              <a:gdLst/>
              <a:ahLst/>
              <a:cxnLst/>
              <a:rect l="l" t="t" r="r" b="b"/>
              <a:pathLst>
                <a:path w="38" h="76" extrusionOk="0">
                  <a:moveTo>
                    <a:pt x="9" y="4"/>
                  </a:moveTo>
                  <a:cubicBezTo>
                    <a:pt x="6" y="9"/>
                    <a:pt x="0" y="40"/>
                    <a:pt x="8" y="58"/>
                  </a:cubicBezTo>
                  <a:cubicBezTo>
                    <a:pt x="16" y="76"/>
                    <a:pt x="37" y="76"/>
                    <a:pt x="37" y="66"/>
                  </a:cubicBezTo>
                  <a:cubicBezTo>
                    <a:pt x="38" y="56"/>
                    <a:pt x="14" y="0"/>
                    <a:pt x="9" y="4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428;p250">
              <a:extLst>
                <a:ext uri="{FF2B5EF4-FFF2-40B4-BE49-F238E27FC236}">
                  <a16:creationId xmlns:a16="http://schemas.microsoft.com/office/drawing/2014/main" id="{42C2972D-ED0F-9681-9930-F929905B4F06}"/>
                </a:ext>
              </a:extLst>
            </p:cNvPr>
            <p:cNvSpPr/>
            <p:nvPr/>
          </p:nvSpPr>
          <p:spPr>
            <a:xfrm>
              <a:off x="6142038" y="1484313"/>
              <a:ext cx="155575" cy="317500"/>
            </a:xfrm>
            <a:custGeom>
              <a:avLst/>
              <a:gdLst/>
              <a:ahLst/>
              <a:cxnLst/>
              <a:rect l="l" t="t" r="r" b="b"/>
              <a:pathLst>
                <a:path w="37" h="76" extrusionOk="0">
                  <a:moveTo>
                    <a:pt x="29" y="4"/>
                  </a:moveTo>
                  <a:cubicBezTo>
                    <a:pt x="32" y="9"/>
                    <a:pt x="37" y="38"/>
                    <a:pt x="29" y="56"/>
                  </a:cubicBezTo>
                  <a:cubicBezTo>
                    <a:pt x="21" y="74"/>
                    <a:pt x="1" y="76"/>
                    <a:pt x="1" y="66"/>
                  </a:cubicBezTo>
                  <a:cubicBezTo>
                    <a:pt x="0" y="56"/>
                    <a:pt x="24" y="0"/>
                    <a:pt x="29" y="4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429;p250">
              <a:extLst>
                <a:ext uri="{FF2B5EF4-FFF2-40B4-BE49-F238E27FC236}">
                  <a16:creationId xmlns:a16="http://schemas.microsoft.com/office/drawing/2014/main" id="{838BD415-560F-68A3-EAF1-1BCF9D4DE216}"/>
                </a:ext>
              </a:extLst>
            </p:cNvPr>
            <p:cNvSpPr/>
            <p:nvPr/>
          </p:nvSpPr>
          <p:spPr>
            <a:xfrm>
              <a:off x="6072188" y="1663700"/>
              <a:ext cx="238125" cy="142875"/>
            </a:xfrm>
            <a:custGeom>
              <a:avLst/>
              <a:gdLst/>
              <a:ahLst/>
              <a:cxnLst/>
              <a:rect l="l" t="t" r="r" b="b"/>
              <a:pathLst>
                <a:path w="57" h="34" extrusionOk="0">
                  <a:moveTo>
                    <a:pt x="10" y="7"/>
                  </a:moveTo>
                  <a:cubicBezTo>
                    <a:pt x="5" y="10"/>
                    <a:pt x="3" y="17"/>
                    <a:pt x="0" y="25"/>
                  </a:cubicBezTo>
                  <a:cubicBezTo>
                    <a:pt x="8" y="31"/>
                    <a:pt x="18" y="34"/>
                    <a:pt x="29" y="34"/>
                  </a:cubicBezTo>
                  <a:cubicBezTo>
                    <a:pt x="39" y="34"/>
                    <a:pt x="49" y="31"/>
                    <a:pt x="57" y="25"/>
                  </a:cubicBezTo>
                  <a:cubicBezTo>
                    <a:pt x="55" y="17"/>
                    <a:pt x="53" y="10"/>
                    <a:pt x="48" y="7"/>
                  </a:cubicBezTo>
                  <a:cubicBezTo>
                    <a:pt x="39" y="2"/>
                    <a:pt x="34" y="0"/>
                    <a:pt x="29" y="0"/>
                  </a:cubicBezTo>
                  <a:cubicBezTo>
                    <a:pt x="24" y="0"/>
                    <a:pt x="19" y="2"/>
                    <a:pt x="10" y="7"/>
                  </a:cubicBezTo>
                  <a:close/>
                </a:path>
              </a:pathLst>
            </a:custGeom>
            <a:solidFill>
              <a:srgbClr val="238D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430;p250">
              <a:extLst>
                <a:ext uri="{FF2B5EF4-FFF2-40B4-BE49-F238E27FC236}">
                  <a16:creationId xmlns:a16="http://schemas.microsoft.com/office/drawing/2014/main" id="{0D3A0EDB-9E23-1FB3-9731-64C781991009}"/>
                </a:ext>
              </a:extLst>
            </p:cNvPr>
            <p:cNvSpPr/>
            <p:nvPr/>
          </p:nvSpPr>
          <p:spPr>
            <a:xfrm>
              <a:off x="6164263" y="1589088"/>
              <a:ext cx="57150" cy="117475"/>
            </a:xfrm>
            <a:custGeom>
              <a:avLst/>
              <a:gdLst/>
              <a:ahLst/>
              <a:cxnLst/>
              <a:rect l="l" t="t" r="r" b="b"/>
              <a:pathLst>
                <a:path w="14" h="28" extrusionOk="0">
                  <a:moveTo>
                    <a:pt x="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7"/>
                    <a:pt x="0" y="28"/>
                    <a:pt x="0" y="2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431;p250">
              <a:extLst>
                <a:ext uri="{FF2B5EF4-FFF2-40B4-BE49-F238E27FC236}">
                  <a16:creationId xmlns:a16="http://schemas.microsoft.com/office/drawing/2014/main" id="{F6F4CF1D-AF95-BD4A-1A6A-DFF083567443}"/>
                </a:ext>
              </a:extLst>
            </p:cNvPr>
            <p:cNvSpPr/>
            <p:nvPr/>
          </p:nvSpPr>
          <p:spPr>
            <a:xfrm>
              <a:off x="6164263" y="1630363"/>
              <a:ext cx="57150" cy="381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36" y="6"/>
                  </a:moveTo>
                  <a:lnTo>
                    <a:pt x="36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36" y="6"/>
                  </a:lnTo>
                  <a:close/>
                </a:path>
              </a:pathLst>
            </a:custGeom>
            <a:solidFill>
              <a:srgbClr val="E8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9432;p250">
              <a:extLst>
                <a:ext uri="{FF2B5EF4-FFF2-40B4-BE49-F238E27FC236}">
                  <a16:creationId xmlns:a16="http://schemas.microsoft.com/office/drawing/2014/main" id="{7FAC871A-B142-E0C7-7457-F7F0FE360BD2}"/>
                </a:ext>
              </a:extLst>
            </p:cNvPr>
            <p:cNvSpPr/>
            <p:nvPr/>
          </p:nvSpPr>
          <p:spPr>
            <a:xfrm>
              <a:off x="6067426" y="1476375"/>
              <a:ext cx="250825" cy="166688"/>
            </a:xfrm>
            <a:custGeom>
              <a:avLst/>
              <a:gdLst/>
              <a:ahLst/>
              <a:cxnLst/>
              <a:rect l="l" t="t" r="r" b="b"/>
              <a:pathLst>
                <a:path w="60" h="40" extrusionOk="0">
                  <a:moveTo>
                    <a:pt x="30" y="0"/>
                  </a:moveTo>
                  <a:cubicBezTo>
                    <a:pt x="60" y="0"/>
                    <a:pt x="48" y="40"/>
                    <a:pt x="30" y="40"/>
                  </a:cubicBezTo>
                  <a:cubicBezTo>
                    <a:pt x="12" y="40"/>
                    <a:pt x="0" y="0"/>
                    <a:pt x="30" y="0"/>
                  </a:cubicBez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9433;p250">
              <a:extLst>
                <a:ext uri="{FF2B5EF4-FFF2-40B4-BE49-F238E27FC236}">
                  <a16:creationId xmlns:a16="http://schemas.microsoft.com/office/drawing/2014/main" id="{972C715D-9E11-C272-23F3-A63AA9B6FF25}"/>
                </a:ext>
              </a:extLst>
            </p:cNvPr>
            <p:cNvSpPr/>
            <p:nvPr/>
          </p:nvSpPr>
          <p:spPr>
            <a:xfrm>
              <a:off x="6100763" y="1447800"/>
              <a:ext cx="179388" cy="133350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28" y="11"/>
                  </a:moveTo>
                  <a:cubicBezTo>
                    <a:pt x="33" y="14"/>
                    <a:pt x="36" y="18"/>
                    <a:pt x="37" y="24"/>
                  </a:cubicBezTo>
                  <a:cubicBezTo>
                    <a:pt x="38" y="30"/>
                    <a:pt x="39" y="29"/>
                    <a:pt x="41" y="25"/>
                  </a:cubicBezTo>
                  <a:cubicBezTo>
                    <a:pt x="43" y="20"/>
                    <a:pt x="38" y="0"/>
                    <a:pt x="22" y="0"/>
                  </a:cubicBezTo>
                  <a:cubicBezTo>
                    <a:pt x="7" y="0"/>
                    <a:pt x="0" y="16"/>
                    <a:pt x="3" y="24"/>
                  </a:cubicBezTo>
                  <a:cubicBezTo>
                    <a:pt x="5" y="32"/>
                    <a:pt x="6" y="30"/>
                    <a:pt x="8" y="23"/>
                  </a:cubicBezTo>
                  <a:cubicBezTo>
                    <a:pt x="9" y="17"/>
                    <a:pt x="16" y="11"/>
                    <a:pt x="28" y="11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9434;p250">
              <a:extLst>
                <a:ext uri="{FF2B5EF4-FFF2-40B4-BE49-F238E27FC236}">
                  <a16:creationId xmlns:a16="http://schemas.microsoft.com/office/drawing/2014/main" id="{3632F45E-C101-646C-3AC3-501C83329B12}"/>
                </a:ext>
              </a:extLst>
            </p:cNvPr>
            <p:cNvSpPr/>
            <p:nvPr/>
          </p:nvSpPr>
          <p:spPr>
            <a:xfrm>
              <a:off x="6218238" y="1489075"/>
              <a:ext cx="82550" cy="207963"/>
            </a:xfrm>
            <a:custGeom>
              <a:avLst/>
              <a:gdLst/>
              <a:ahLst/>
              <a:cxnLst/>
              <a:rect l="l" t="t" r="r" b="b"/>
              <a:pathLst>
                <a:path w="20" h="50" extrusionOk="0">
                  <a:moveTo>
                    <a:pt x="8" y="50"/>
                  </a:moveTo>
                  <a:cubicBezTo>
                    <a:pt x="17" y="20"/>
                    <a:pt x="3" y="1"/>
                    <a:pt x="0" y="1"/>
                  </a:cubicBezTo>
                  <a:cubicBezTo>
                    <a:pt x="6" y="0"/>
                    <a:pt x="20" y="18"/>
                    <a:pt x="8" y="50"/>
                  </a:cubicBezTo>
                  <a:close/>
                </a:path>
              </a:pathLst>
            </a:custGeom>
            <a:solidFill>
              <a:srgbClr val="FFD67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9435;p250">
              <a:extLst>
                <a:ext uri="{FF2B5EF4-FFF2-40B4-BE49-F238E27FC236}">
                  <a16:creationId xmlns:a16="http://schemas.microsoft.com/office/drawing/2014/main" id="{0A18F09A-B8E3-E010-61B7-E73FBB48BD45}"/>
                </a:ext>
              </a:extLst>
            </p:cNvPr>
            <p:cNvSpPr/>
            <p:nvPr/>
          </p:nvSpPr>
          <p:spPr>
            <a:xfrm>
              <a:off x="6164263" y="1668463"/>
              <a:ext cx="57150" cy="74613"/>
            </a:xfrm>
            <a:custGeom>
              <a:avLst/>
              <a:gdLst/>
              <a:ahLst/>
              <a:cxnLst/>
              <a:rect l="l" t="t" r="r" b="b"/>
              <a:pathLst>
                <a:path w="14" h="18" extrusionOk="0">
                  <a:moveTo>
                    <a:pt x="14" y="0"/>
                  </a:moveTo>
                  <a:cubicBezTo>
                    <a:pt x="13" y="7"/>
                    <a:pt x="7" y="13"/>
                    <a:pt x="7" y="18"/>
                  </a:cubicBezTo>
                  <a:cubicBezTo>
                    <a:pt x="7" y="13"/>
                    <a:pt x="0" y="7"/>
                    <a:pt x="0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9436;p250">
              <a:extLst>
                <a:ext uri="{FF2B5EF4-FFF2-40B4-BE49-F238E27FC236}">
                  <a16:creationId xmlns:a16="http://schemas.microsoft.com/office/drawing/2014/main" id="{376410BD-502E-F06A-8876-63E1450E9031}"/>
                </a:ext>
              </a:extLst>
            </p:cNvPr>
            <p:cNvSpPr/>
            <p:nvPr/>
          </p:nvSpPr>
          <p:spPr>
            <a:xfrm>
              <a:off x="6192838" y="1660525"/>
              <a:ext cx="71438" cy="74613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8"/>
                  </a:moveTo>
                  <a:cubicBezTo>
                    <a:pt x="3" y="13"/>
                    <a:pt x="6" y="11"/>
                    <a:pt x="10" y="9"/>
                  </a:cubicBezTo>
                  <a:cubicBezTo>
                    <a:pt x="12" y="9"/>
                    <a:pt x="15" y="8"/>
                    <a:pt x="17" y="9"/>
                  </a:cubicBezTo>
                  <a:cubicBezTo>
                    <a:pt x="14" y="5"/>
                    <a:pt x="10" y="3"/>
                    <a:pt x="7" y="0"/>
                  </a:cubicBezTo>
                  <a:cubicBezTo>
                    <a:pt x="7" y="10"/>
                    <a:pt x="0" y="12"/>
                    <a:pt x="0" y="18"/>
                  </a:cubicBezTo>
                  <a:close/>
                </a:path>
              </a:pathLst>
            </a:custGeom>
            <a:solidFill>
              <a:srgbClr val="E1E6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9437;p250">
              <a:extLst>
                <a:ext uri="{FF2B5EF4-FFF2-40B4-BE49-F238E27FC236}">
                  <a16:creationId xmlns:a16="http://schemas.microsoft.com/office/drawing/2014/main" id="{7A60BCF1-5AE1-7DF4-EAF2-F48E5C9806D1}"/>
                </a:ext>
              </a:extLst>
            </p:cNvPr>
            <p:cNvSpPr/>
            <p:nvPr/>
          </p:nvSpPr>
          <p:spPr>
            <a:xfrm>
              <a:off x="6192838" y="1660525"/>
              <a:ext cx="61913" cy="74613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cubicBezTo>
                    <a:pt x="2" y="13"/>
                    <a:pt x="6" y="9"/>
                    <a:pt x="10" y="8"/>
                  </a:cubicBezTo>
                  <a:cubicBezTo>
                    <a:pt x="12" y="7"/>
                    <a:pt x="13" y="7"/>
                    <a:pt x="15" y="8"/>
                  </a:cubicBezTo>
                  <a:cubicBezTo>
                    <a:pt x="12" y="4"/>
                    <a:pt x="10" y="2"/>
                    <a:pt x="7" y="0"/>
                  </a:cubicBezTo>
                  <a:cubicBezTo>
                    <a:pt x="7" y="10"/>
                    <a:pt x="0" y="12"/>
                    <a:pt x="0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9438;p250">
              <a:extLst>
                <a:ext uri="{FF2B5EF4-FFF2-40B4-BE49-F238E27FC236}">
                  <a16:creationId xmlns:a16="http://schemas.microsoft.com/office/drawing/2014/main" id="{9C9297CF-160D-F182-7C16-4B31C33FCC9E}"/>
                </a:ext>
              </a:extLst>
            </p:cNvPr>
            <p:cNvSpPr/>
            <p:nvPr/>
          </p:nvSpPr>
          <p:spPr>
            <a:xfrm>
              <a:off x="6121401" y="1660525"/>
              <a:ext cx="71438" cy="74613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8"/>
                  </a:moveTo>
                  <a:cubicBezTo>
                    <a:pt x="14" y="13"/>
                    <a:pt x="11" y="11"/>
                    <a:pt x="7" y="9"/>
                  </a:cubicBezTo>
                  <a:cubicBezTo>
                    <a:pt x="5" y="9"/>
                    <a:pt x="1" y="8"/>
                    <a:pt x="0" y="9"/>
                  </a:cubicBezTo>
                  <a:cubicBezTo>
                    <a:pt x="3" y="5"/>
                    <a:pt x="7" y="3"/>
                    <a:pt x="10" y="0"/>
                  </a:cubicBezTo>
                  <a:cubicBezTo>
                    <a:pt x="10" y="10"/>
                    <a:pt x="17" y="12"/>
                    <a:pt x="17" y="18"/>
                  </a:cubicBezTo>
                  <a:close/>
                </a:path>
              </a:pathLst>
            </a:custGeom>
            <a:solidFill>
              <a:srgbClr val="E1E6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9439;p250">
              <a:extLst>
                <a:ext uri="{FF2B5EF4-FFF2-40B4-BE49-F238E27FC236}">
                  <a16:creationId xmlns:a16="http://schemas.microsoft.com/office/drawing/2014/main" id="{197DDB57-8204-D43A-BB2A-A6F5476D6B63}"/>
                </a:ext>
              </a:extLst>
            </p:cNvPr>
            <p:cNvSpPr/>
            <p:nvPr/>
          </p:nvSpPr>
          <p:spPr>
            <a:xfrm>
              <a:off x="6130926" y="1660525"/>
              <a:ext cx="61913" cy="74613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3" y="13"/>
                    <a:pt x="9" y="9"/>
                    <a:pt x="5" y="8"/>
                  </a:cubicBezTo>
                  <a:cubicBezTo>
                    <a:pt x="3" y="7"/>
                    <a:pt x="1" y="7"/>
                    <a:pt x="0" y="8"/>
                  </a:cubicBezTo>
                  <a:cubicBezTo>
                    <a:pt x="3" y="4"/>
                    <a:pt x="5" y="2"/>
                    <a:pt x="8" y="0"/>
                  </a:cubicBezTo>
                  <a:cubicBezTo>
                    <a:pt x="8" y="10"/>
                    <a:pt x="15" y="12"/>
                    <a:pt x="1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9440;p250">
              <a:extLst>
                <a:ext uri="{FF2B5EF4-FFF2-40B4-BE49-F238E27FC236}">
                  <a16:creationId xmlns:a16="http://schemas.microsoft.com/office/drawing/2014/main" id="{7A29A21C-5949-9585-80E1-A5D2AA87E53B}"/>
                </a:ext>
              </a:extLst>
            </p:cNvPr>
            <p:cNvSpPr/>
            <p:nvPr/>
          </p:nvSpPr>
          <p:spPr>
            <a:xfrm>
              <a:off x="6059488" y="1463675"/>
              <a:ext cx="158750" cy="255588"/>
            </a:xfrm>
            <a:custGeom>
              <a:avLst/>
              <a:gdLst/>
              <a:ahLst/>
              <a:cxnLst/>
              <a:rect l="l" t="t" r="r" b="b"/>
              <a:pathLst>
                <a:path w="38" h="61" extrusionOk="0">
                  <a:moveTo>
                    <a:pt x="19" y="61"/>
                  </a:moveTo>
                  <a:cubicBezTo>
                    <a:pt x="9" y="2"/>
                    <a:pt x="32" y="8"/>
                    <a:pt x="38" y="7"/>
                  </a:cubicBezTo>
                  <a:cubicBezTo>
                    <a:pt x="31" y="0"/>
                    <a:pt x="0" y="0"/>
                    <a:pt x="19" y="61"/>
                  </a:cubicBezTo>
                  <a:close/>
                </a:path>
              </a:pathLst>
            </a:custGeom>
            <a:solidFill>
              <a:srgbClr val="FFD67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9441;p250">
              <a:extLst>
                <a:ext uri="{FF2B5EF4-FFF2-40B4-BE49-F238E27FC236}">
                  <a16:creationId xmlns:a16="http://schemas.microsoft.com/office/drawing/2014/main" id="{48875B92-5538-6929-F62E-AAD236305CFA}"/>
                </a:ext>
              </a:extLst>
            </p:cNvPr>
            <p:cNvSpPr/>
            <p:nvPr/>
          </p:nvSpPr>
          <p:spPr>
            <a:xfrm>
              <a:off x="6113463" y="1684338"/>
              <a:ext cx="58738" cy="122238"/>
            </a:xfrm>
            <a:custGeom>
              <a:avLst/>
              <a:gdLst/>
              <a:ahLst/>
              <a:cxnLst/>
              <a:rect l="l" t="t" r="r" b="b"/>
              <a:pathLst>
                <a:path w="14" h="29" extrusionOk="0">
                  <a:moveTo>
                    <a:pt x="3" y="0"/>
                  </a:moveTo>
                  <a:cubicBezTo>
                    <a:pt x="1" y="2"/>
                    <a:pt x="0" y="5"/>
                    <a:pt x="0" y="8"/>
                  </a:cubicBezTo>
                  <a:cubicBezTo>
                    <a:pt x="5" y="7"/>
                    <a:pt x="10" y="10"/>
                    <a:pt x="11" y="11"/>
                  </a:cubicBezTo>
                  <a:cubicBezTo>
                    <a:pt x="7" y="14"/>
                    <a:pt x="6" y="16"/>
                    <a:pt x="4" y="18"/>
                  </a:cubicBezTo>
                  <a:cubicBezTo>
                    <a:pt x="6" y="21"/>
                    <a:pt x="10" y="24"/>
                    <a:pt x="13" y="29"/>
                  </a:cubicBezTo>
                  <a:cubicBezTo>
                    <a:pt x="13" y="29"/>
                    <a:pt x="14" y="29"/>
                    <a:pt x="14" y="29"/>
                  </a:cubicBezTo>
                  <a:cubicBezTo>
                    <a:pt x="11" y="24"/>
                    <a:pt x="8" y="21"/>
                    <a:pt x="6" y="18"/>
                  </a:cubicBezTo>
                  <a:cubicBezTo>
                    <a:pt x="8" y="15"/>
                    <a:pt x="9" y="14"/>
                    <a:pt x="13" y="12"/>
                  </a:cubicBezTo>
                  <a:cubicBezTo>
                    <a:pt x="12" y="10"/>
                    <a:pt x="6" y="5"/>
                    <a:pt x="1" y="6"/>
                  </a:cubicBezTo>
                  <a:cubicBezTo>
                    <a:pt x="1" y="3"/>
                    <a:pt x="2" y="2"/>
                    <a:pt x="3" y="0"/>
                  </a:cubicBezTo>
                  <a:close/>
                </a:path>
              </a:pathLst>
            </a:custGeom>
            <a:solidFill>
              <a:srgbClr val="6AC6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9442;p250">
              <a:extLst>
                <a:ext uri="{FF2B5EF4-FFF2-40B4-BE49-F238E27FC236}">
                  <a16:creationId xmlns:a16="http://schemas.microsoft.com/office/drawing/2014/main" id="{2147EA32-F3E1-FB5C-92C4-46D0F7D26669}"/>
                </a:ext>
              </a:extLst>
            </p:cNvPr>
            <p:cNvSpPr/>
            <p:nvPr/>
          </p:nvSpPr>
          <p:spPr>
            <a:xfrm>
              <a:off x="6208713" y="1684338"/>
              <a:ext cx="63500" cy="122238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1" y="0"/>
                  </a:moveTo>
                  <a:cubicBezTo>
                    <a:pt x="14" y="2"/>
                    <a:pt x="15" y="5"/>
                    <a:pt x="15" y="8"/>
                  </a:cubicBezTo>
                  <a:cubicBezTo>
                    <a:pt x="10" y="7"/>
                    <a:pt x="5" y="10"/>
                    <a:pt x="4" y="11"/>
                  </a:cubicBezTo>
                  <a:cubicBezTo>
                    <a:pt x="8" y="14"/>
                    <a:pt x="9" y="16"/>
                    <a:pt x="11" y="18"/>
                  </a:cubicBezTo>
                  <a:cubicBezTo>
                    <a:pt x="9" y="21"/>
                    <a:pt x="5" y="24"/>
                    <a:pt x="2" y="29"/>
                  </a:cubicBezTo>
                  <a:cubicBezTo>
                    <a:pt x="1" y="29"/>
                    <a:pt x="1" y="29"/>
                    <a:pt x="0" y="29"/>
                  </a:cubicBezTo>
                  <a:cubicBezTo>
                    <a:pt x="3" y="24"/>
                    <a:pt x="7" y="21"/>
                    <a:pt x="9" y="18"/>
                  </a:cubicBezTo>
                  <a:cubicBezTo>
                    <a:pt x="7" y="15"/>
                    <a:pt x="5" y="14"/>
                    <a:pt x="2" y="12"/>
                  </a:cubicBezTo>
                  <a:cubicBezTo>
                    <a:pt x="3" y="10"/>
                    <a:pt x="9" y="5"/>
                    <a:pt x="14" y="6"/>
                  </a:cubicBezTo>
                  <a:cubicBezTo>
                    <a:pt x="14" y="3"/>
                    <a:pt x="13" y="2"/>
                    <a:pt x="11" y="0"/>
                  </a:cubicBezTo>
                  <a:close/>
                </a:path>
              </a:pathLst>
            </a:custGeom>
            <a:solidFill>
              <a:srgbClr val="6AC6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9443;p250">
              <a:extLst>
                <a:ext uri="{FF2B5EF4-FFF2-40B4-BE49-F238E27FC236}">
                  <a16:creationId xmlns:a16="http://schemas.microsoft.com/office/drawing/2014/main" id="{D74BF2C8-419C-12E8-52D8-09ED8B048B1D}"/>
                </a:ext>
              </a:extLst>
            </p:cNvPr>
            <p:cNvSpPr/>
            <p:nvPr/>
          </p:nvSpPr>
          <p:spPr>
            <a:xfrm>
              <a:off x="6188076" y="1739900"/>
              <a:ext cx="4763" cy="66675"/>
            </a:xfrm>
            <a:custGeom>
              <a:avLst/>
              <a:gdLst/>
              <a:ahLst/>
              <a:cxnLst/>
              <a:rect l="l" t="t" r="r" b="b"/>
              <a:pathLst>
                <a:path w="1" h="16" extrusionOk="0">
                  <a:moveTo>
                    <a:pt x="1" y="16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0" y="4"/>
                    <a:pt x="0" y="11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lose/>
                </a:path>
              </a:pathLst>
            </a:custGeom>
            <a:solidFill>
              <a:srgbClr val="6AC6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9444;p250">
              <a:extLst>
                <a:ext uri="{FF2B5EF4-FFF2-40B4-BE49-F238E27FC236}">
                  <a16:creationId xmlns:a16="http://schemas.microsoft.com/office/drawing/2014/main" id="{F39D1194-C352-1550-48E7-B8E21C3248D5}"/>
                </a:ext>
              </a:extLst>
            </p:cNvPr>
            <p:cNvSpPr/>
            <p:nvPr/>
          </p:nvSpPr>
          <p:spPr>
            <a:xfrm>
              <a:off x="6134101" y="1550988"/>
              <a:ext cx="112713" cy="25400"/>
            </a:xfrm>
            <a:custGeom>
              <a:avLst/>
              <a:gdLst/>
              <a:ahLst/>
              <a:cxnLst/>
              <a:rect l="l" t="t" r="r" b="b"/>
              <a:pathLst>
                <a:path w="27" h="6" extrusionOk="0">
                  <a:moveTo>
                    <a:pt x="21" y="6"/>
                  </a:moveTo>
                  <a:cubicBezTo>
                    <a:pt x="21" y="6"/>
                    <a:pt x="22" y="6"/>
                    <a:pt x="22" y="6"/>
                  </a:cubicBezTo>
                  <a:cubicBezTo>
                    <a:pt x="24" y="6"/>
                    <a:pt x="27" y="4"/>
                    <a:pt x="27" y="4"/>
                  </a:cubicBezTo>
                  <a:cubicBezTo>
                    <a:pt x="27" y="3"/>
                    <a:pt x="27" y="1"/>
                    <a:pt x="27" y="0"/>
                  </a:cubicBezTo>
                  <a:cubicBezTo>
                    <a:pt x="27" y="0"/>
                    <a:pt x="23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6" y="1"/>
                    <a:pt x="26" y="1"/>
                  </a:cubicBezTo>
                  <a:cubicBezTo>
                    <a:pt x="26" y="2"/>
                    <a:pt x="26" y="3"/>
                    <a:pt x="25" y="4"/>
                  </a:cubicBezTo>
                  <a:cubicBezTo>
                    <a:pt x="25" y="5"/>
                    <a:pt x="23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lnTo>
                    <a:pt x="21" y="6"/>
                  </a:lnTo>
                  <a:close/>
                  <a:moveTo>
                    <a:pt x="7" y="6"/>
                  </a:moveTo>
                  <a:cubicBezTo>
                    <a:pt x="9" y="6"/>
                    <a:pt x="11" y="6"/>
                    <a:pt x="11" y="6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5" y="3"/>
                    <a:pt x="15" y="3"/>
                  </a:cubicBezTo>
                  <a:cubicBezTo>
                    <a:pt x="15" y="4"/>
                    <a:pt x="16" y="5"/>
                    <a:pt x="16" y="6"/>
                  </a:cubicBezTo>
                  <a:cubicBezTo>
                    <a:pt x="17" y="6"/>
                    <a:pt x="19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6"/>
                    <a:pt x="18" y="5"/>
                    <a:pt x="17" y="5"/>
                  </a:cubicBezTo>
                  <a:cubicBezTo>
                    <a:pt x="16" y="5"/>
                    <a:pt x="15" y="3"/>
                    <a:pt x="16" y="2"/>
                  </a:cubicBezTo>
                  <a:cubicBezTo>
                    <a:pt x="16" y="2"/>
                    <a:pt x="19" y="1"/>
                    <a:pt x="20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1"/>
                    <a:pt x="15" y="1"/>
                    <a:pt x="14" y="1"/>
                  </a:cubicBezTo>
                  <a:cubicBezTo>
                    <a:pt x="12" y="1"/>
                    <a:pt x="11" y="1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9" y="1"/>
                    <a:pt x="12" y="2"/>
                    <a:pt x="12" y="2"/>
                  </a:cubicBezTo>
                  <a:cubicBezTo>
                    <a:pt x="12" y="3"/>
                    <a:pt x="11" y="5"/>
                    <a:pt x="11" y="5"/>
                  </a:cubicBezTo>
                  <a:cubicBezTo>
                    <a:pt x="10" y="5"/>
                    <a:pt x="8" y="6"/>
                    <a:pt x="7" y="5"/>
                  </a:cubicBezTo>
                  <a:lnTo>
                    <a:pt x="7" y="6"/>
                  </a:lnTo>
                  <a:close/>
                  <a:moveTo>
                    <a:pt x="0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1" y="4"/>
                    <a:pt x="3" y="6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5" y="5"/>
                    <a:pt x="3" y="5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2" y="1"/>
                    <a:pt x="5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6615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9584;p250">
            <a:extLst>
              <a:ext uri="{FF2B5EF4-FFF2-40B4-BE49-F238E27FC236}">
                <a16:creationId xmlns:a16="http://schemas.microsoft.com/office/drawing/2014/main" id="{6FA9C1FF-273B-E15E-B52A-DCDB0BA2E2F3}"/>
              </a:ext>
            </a:extLst>
          </p:cNvPr>
          <p:cNvGrpSpPr/>
          <p:nvPr/>
        </p:nvGrpSpPr>
        <p:grpSpPr>
          <a:xfrm>
            <a:off x="9414685" y="1511182"/>
            <a:ext cx="1148035" cy="1673912"/>
            <a:chOff x="2725738" y="2590800"/>
            <a:chExt cx="250825" cy="358775"/>
          </a:xfrm>
        </p:grpSpPr>
        <p:sp>
          <p:nvSpPr>
            <p:cNvPr id="114" name="Google Shape;9587;p250">
              <a:extLst>
                <a:ext uri="{FF2B5EF4-FFF2-40B4-BE49-F238E27FC236}">
                  <a16:creationId xmlns:a16="http://schemas.microsoft.com/office/drawing/2014/main" id="{7D0CAB3F-53C0-5C15-D9B8-722B57073DB8}"/>
                </a:ext>
              </a:extLst>
            </p:cNvPr>
            <p:cNvSpPr/>
            <p:nvPr/>
          </p:nvSpPr>
          <p:spPr>
            <a:xfrm>
              <a:off x="2733675" y="2806700"/>
              <a:ext cx="238125" cy="142875"/>
            </a:xfrm>
            <a:custGeom>
              <a:avLst/>
              <a:gdLst/>
              <a:ahLst/>
              <a:cxnLst/>
              <a:rect l="l" t="t" r="r" b="b"/>
              <a:pathLst>
                <a:path w="57" h="34" extrusionOk="0">
                  <a:moveTo>
                    <a:pt x="10" y="7"/>
                  </a:moveTo>
                  <a:cubicBezTo>
                    <a:pt x="5" y="10"/>
                    <a:pt x="3" y="17"/>
                    <a:pt x="0" y="25"/>
                  </a:cubicBezTo>
                  <a:cubicBezTo>
                    <a:pt x="8" y="31"/>
                    <a:pt x="18" y="34"/>
                    <a:pt x="28" y="34"/>
                  </a:cubicBezTo>
                  <a:cubicBezTo>
                    <a:pt x="39" y="34"/>
                    <a:pt x="49" y="31"/>
                    <a:pt x="57" y="25"/>
                  </a:cubicBezTo>
                  <a:cubicBezTo>
                    <a:pt x="54" y="17"/>
                    <a:pt x="52" y="10"/>
                    <a:pt x="47" y="7"/>
                  </a:cubicBezTo>
                  <a:cubicBezTo>
                    <a:pt x="39" y="2"/>
                    <a:pt x="33" y="1"/>
                    <a:pt x="28" y="0"/>
                  </a:cubicBezTo>
                  <a:cubicBezTo>
                    <a:pt x="23" y="0"/>
                    <a:pt x="18" y="2"/>
                    <a:pt x="10" y="7"/>
                  </a:cubicBezTo>
                  <a:close/>
                </a:path>
              </a:pathLst>
            </a:custGeom>
            <a:solidFill>
              <a:srgbClr val="FFD67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9588;p250">
              <a:extLst>
                <a:ext uri="{FF2B5EF4-FFF2-40B4-BE49-F238E27FC236}">
                  <a16:creationId xmlns:a16="http://schemas.microsoft.com/office/drawing/2014/main" id="{0BABE71C-FCE9-558B-1E1D-9B3A6FA113F1}"/>
                </a:ext>
              </a:extLst>
            </p:cNvPr>
            <p:cNvSpPr/>
            <p:nvPr/>
          </p:nvSpPr>
          <p:spPr>
            <a:xfrm>
              <a:off x="2805113" y="2806700"/>
              <a:ext cx="96838" cy="50800"/>
            </a:xfrm>
            <a:custGeom>
              <a:avLst/>
              <a:gdLst/>
              <a:ahLst/>
              <a:cxnLst/>
              <a:rect l="l" t="t" r="r" b="b"/>
              <a:pathLst>
                <a:path w="23" h="12" extrusionOk="0">
                  <a:moveTo>
                    <a:pt x="23" y="3"/>
                  </a:moveTo>
                  <a:cubicBezTo>
                    <a:pt x="18" y="1"/>
                    <a:pt x="15" y="0"/>
                    <a:pt x="11" y="0"/>
                  </a:cubicBezTo>
                  <a:cubicBezTo>
                    <a:pt x="8" y="0"/>
                    <a:pt x="4" y="1"/>
                    <a:pt x="0" y="3"/>
                  </a:cubicBezTo>
                  <a:cubicBezTo>
                    <a:pt x="1" y="8"/>
                    <a:pt x="6" y="12"/>
                    <a:pt x="11" y="12"/>
                  </a:cubicBezTo>
                  <a:cubicBezTo>
                    <a:pt x="17" y="12"/>
                    <a:pt x="21" y="8"/>
                    <a:pt x="23" y="3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9589;p250">
              <a:extLst>
                <a:ext uri="{FF2B5EF4-FFF2-40B4-BE49-F238E27FC236}">
                  <a16:creationId xmlns:a16="http://schemas.microsoft.com/office/drawing/2014/main" id="{9FB9EE0D-F6C5-A9C0-E400-A40523385670}"/>
                </a:ext>
              </a:extLst>
            </p:cNvPr>
            <p:cNvSpPr/>
            <p:nvPr/>
          </p:nvSpPr>
          <p:spPr>
            <a:xfrm>
              <a:off x="2822575" y="2732088"/>
              <a:ext cx="57150" cy="117475"/>
            </a:xfrm>
            <a:custGeom>
              <a:avLst/>
              <a:gdLst/>
              <a:ahLst/>
              <a:cxnLst/>
              <a:rect l="l" t="t" r="r" b="b"/>
              <a:pathLst>
                <a:path w="14" h="28" extrusionOk="0">
                  <a:moveTo>
                    <a:pt x="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7"/>
                    <a:pt x="0" y="28"/>
                    <a:pt x="0" y="2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9590;p250">
              <a:extLst>
                <a:ext uri="{FF2B5EF4-FFF2-40B4-BE49-F238E27FC236}">
                  <a16:creationId xmlns:a16="http://schemas.microsoft.com/office/drawing/2014/main" id="{E866C660-5E82-DB89-0056-B5A8E5263C84}"/>
                </a:ext>
              </a:extLst>
            </p:cNvPr>
            <p:cNvSpPr/>
            <p:nvPr/>
          </p:nvSpPr>
          <p:spPr>
            <a:xfrm>
              <a:off x="2725738" y="2624138"/>
              <a:ext cx="250825" cy="161925"/>
            </a:xfrm>
            <a:custGeom>
              <a:avLst/>
              <a:gdLst/>
              <a:ahLst/>
              <a:cxnLst/>
              <a:rect l="l" t="t" r="r" b="b"/>
              <a:pathLst>
                <a:path w="60" h="39" extrusionOk="0">
                  <a:moveTo>
                    <a:pt x="30" y="0"/>
                  </a:moveTo>
                  <a:cubicBezTo>
                    <a:pt x="60" y="0"/>
                    <a:pt x="48" y="39"/>
                    <a:pt x="30" y="39"/>
                  </a:cubicBezTo>
                  <a:cubicBezTo>
                    <a:pt x="13" y="39"/>
                    <a:pt x="0" y="0"/>
                    <a:pt x="30" y="0"/>
                  </a:cubicBezTo>
                  <a:close/>
                </a:path>
              </a:pathLst>
            </a:custGeom>
            <a:solidFill>
              <a:srgbClr val="F0CE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9591;p250">
              <a:extLst>
                <a:ext uri="{FF2B5EF4-FFF2-40B4-BE49-F238E27FC236}">
                  <a16:creationId xmlns:a16="http://schemas.microsoft.com/office/drawing/2014/main" id="{5E139CCA-DEF0-487D-0604-16C413E77522}"/>
                </a:ext>
              </a:extLst>
            </p:cNvPr>
            <p:cNvSpPr/>
            <p:nvPr/>
          </p:nvSpPr>
          <p:spPr>
            <a:xfrm>
              <a:off x="2851150" y="2624138"/>
              <a:ext cx="125413" cy="161925"/>
            </a:xfrm>
            <a:custGeom>
              <a:avLst/>
              <a:gdLst/>
              <a:ahLst/>
              <a:cxnLst/>
              <a:rect l="l" t="t" r="r" b="b"/>
              <a:pathLst>
                <a:path w="30" h="39" extrusionOk="0">
                  <a:moveTo>
                    <a:pt x="0" y="0"/>
                  </a:moveTo>
                  <a:cubicBezTo>
                    <a:pt x="30" y="0"/>
                    <a:pt x="18" y="39"/>
                    <a:pt x="0" y="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9592;p250">
              <a:extLst>
                <a:ext uri="{FF2B5EF4-FFF2-40B4-BE49-F238E27FC236}">
                  <a16:creationId xmlns:a16="http://schemas.microsoft.com/office/drawing/2014/main" id="{F96E3346-5CEF-AD4C-2E11-63F3B5E0EB29}"/>
                </a:ext>
              </a:extLst>
            </p:cNvPr>
            <p:cNvSpPr/>
            <p:nvPr/>
          </p:nvSpPr>
          <p:spPr>
            <a:xfrm>
              <a:off x="2763838" y="2590800"/>
              <a:ext cx="179388" cy="136525"/>
            </a:xfrm>
            <a:custGeom>
              <a:avLst/>
              <a:gdLst/>
              <a:ahLst/>
              <a:cxnLst/>
              <a:rect l="l" t="t" r="r" b="b"/>
              <a:pathLst>
                <a:path w="43" h="33" extrusionOk="0">
                  <a:moveTo>
                    <a:pt x="21" y="12"/>
                  </a:moveTo>
                  <a:cubicBezTo>
                    <a:pt x="24" y="12"/>
                    <a:pt x="26" y="11"/>
                    <a:pt x="28" y="12"/>
                  </a:cubicBezTo>
                  <a:cubicBezTo>
                    <a:pt x="33" y="14"/>
                    <a:pt x="37" y="20"/>
                    <a:pt x="38" y="24"/>
                  </a:cubicBezTo>
                  <a:cubicBezTo>
                    <a:pt x="39" y="30"/>
                    <a:pt x="38" y="30"/>
                    <a:pt x="41" y="25"/>
                  </a:cubicBezTo>
                  <a:cubicBezTo>
                    <a:pt x="43" y="20"/>
                    <a:pt x="37" y="0"/>
                    <a:pt x="22" y="0"/>
                  </a:cubicBezTo>
                  <a:cubicBezTo>
                    <a:pt x="6" y="0"/>
                    <a:pt x="0" y="16"/>
                    <a:pt x="2" y="24"/>
                  </a:cubicBezTo>
                  <a:cubicBezTo>
                    <a:pt x="4" y="33"/>
                    <a:pt x="4" y="31"/>
                    <a:pt x="6" y="24"/>
                  </a:cubicBezTo>
                  <a:cubicBezTo>
                    <a:pt x="7" y="18"/>
                    <a:pt x="10" y="13"/>
                    <a:pt x="21" y="12"/>
                  </a:cubicBezTo>
                  <a:close/>
                </a:path>
              </a:pathLst>
            </a:custGeom>
            <a:solidFill>
              <a:srgbClr val="7D5F5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9593;p250">
              <a:extLst>
                <a:ext uri="{FF2B5EF4-FFF2-40B4-BE49-F238E27FC236}">
                  <a16:creationId xmlns:a16="http://schemas.microsoft.com/office/drawing/2014/main" id="{9C9B83B8-0A57-D2F2-1B98-16A0C8E748FC}"/>
                </a:ext>
              </a:extLst>
            </p:cNvPr>
            <p:cNvSpPr/>
            <p:nvPr/>
          </p:nvSpPr>
          <p:spPr>
            <a:xfrm>
              <a:off x="2776538" y="2619375"/>
              <a:ext cx="153988" cy="100013"/>
            </a:xfrm>
            <a:custGeom>
              <a:avLst/>
              <a:gdLst/>
              <a:ahLst/>
              <a:cxnLst/>
              <a:rect l="l" t="t" r="r" b="b"/>
              <a:pathLst>
                <a:path w="37" h="24" extrusionOk="0">
                  <a:moveTo>
                    <a:pt x="26" y="5"/>
                  </a:moveTo>
                  <a:cubicBezTo>
                    <a:pt x="24" y="7"/>
                    <a:pt x="17" y="11"/>
                    <a:pt x="12" y="12"/>
                  </a:cubicBezTo>
                  <a:cubicBezTo>
                    <a:pt x="13" y="11"/>
                    <a:pt x="14" y="10"/>
                    <a:pt x="15" y="8"/>
                  </a:cubicBezTo>
                  <a:cubicBezTo>
                    <a:pt x="15" y="7"/>
                    <a:pt x="9" y="13"/>
                    <a:pt x="6" y="13"/>
                  </a:cubicBezTo>
                  <a:cubicBezTo>
                    <a:pt x="7" y="12"/>
                    <a:pt x="8" y="11"/>
                    <a:pt x="8" y="10"/>
                  </a:cubicBezTo>
                  <a:cubicBezTo>
                    <a:pt x="4" y="12"/>
                    <a:pt x="4" y="17"/>
                    <a:pt x="4" y="20"/>
                  </a:cubicBezTo>
                  <a:cubicBezTo>
                    <a:pt x="4" y="24"/>
                    <a:pt x="2" y="23"/>
                    <a:pt x="2" y="19"/>
                  </a:cubicBezTo>
                  <a:cubicBezTo>
                    <a:pt x="2" y="15"/>
                    <a:pt x="0" y="10"/>
                    <a:pt x="1" y="7"/>
                  </a:cubicBezTo>
                  <a:cubicBezTo>
                    <a:pt x="2" y="4"/>
                    <a:pt x="19" y="0"/>
                    <a:pt x="25" y="0"/>
                  </a:cubicBezTo>
                  <a:cubicBezTo>
                    <a:pt x="30" y="0"/>
                    <a:pt x="35" y="5"/>
                    <a:pt x="36" y="8"/>
                  </a:cubicBezTo>
                  <a:cubicBezTo>
                    <a:pt x="37" y="10"/>
                    <a:pt x="35" y="17"/>
                    <a:pt x="35" y="19"/>
                  </a:cubicBezTo>
                  <a:cubicBezTo>
                    <a:pt x="35" y="21"/>
                    <a:pt x="33" y="23"/>
                    <a:pt x="33" y="19"/>
                  </a:cubicBezTo>
                  <a:cubicBezTo>
                    <a:pt x="33" y="14"/>
                    <a:pt x="30" y="10"/>
                    <a:pt x="26" y="5"/>
                  </a:cubicBezTo>
                  <a:close/>
                </a:path>
              </a:pathLst>
            </a:custGeom>
            <a:solidFill>
              <a:srgbClr val="7D5F5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9594;p250">
              <a:extLst>
                <a:ext uri="{FF2B5EF4-FFF2-40B4-BE49-F238E27FC236}">
                  <a16:creationId xmlns:a16="http://schemas.microsoft.com/office/drawing/2014/main" id="{CFB36EE2-5842-AEB7-7E5A-87C400644B56}"/>
                </a:ext>
              </a:extLst>
            </p:cNvPr>
            <p:cNvSpPr/>
            <p:nvPr/>
          </p:nvSpPr>
          <p:spPr>
            <a:xfrm>
              <a:off x="2917825" y="2678113"/>
              <a:ext cx="20638" cy="41275"/>
            </a:xfrm>
            <a:custGeom>
              <a:avLst/>
              <a:gdLst/>
              <a:ahLst/>
              <a:cxnLst/>
              <a:rect l="l" t="t" r="r" b="b"/>
              <a:pathLst>
                <a:path w="5" h="10" extrusionOk="0">
                  <a:moveTo>
                    <a:pt x="4" y="0"/>
                  </a:moveTo>
                  <a:cubicBezTo>
                    <a:pt x="5" y="0"/>
                    <a:pt x="5" y="3"/>
                    <a:pt x="5" y="5"/>
                  </a:cubicBezTo>
                  <a:cubicBezTo>
                    <a:pt x="4" y="8"/>
                    <a:pt x="3" y="10"/>
                    <a:pt x="2" y="9"/>
                  </a:cubicBezTo>
                  <a:cubicBezTo>
                    <a:pt x="0" y="9"/>
                    <a:pt x="0" y="7"/>
                    <a:pt x="1" y="4"/>
                  </a:cubicBezTo>
                  <a:cubicBezTo>
                    <a:pt x="1" y="2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9595;p250">
              <a:extLst>
                <a:ext uri="{FF2B5EF4-FFF2-40B4-BE49-F238E27FC236}">
                  <a16:creationId xmlns:a16="http://schemas.microsoft.com/office/drawing/2014/main" id="{A2C973CE-36AD-0DC7-EA82-B246CE26931D}"/>
                </a:ext>
              </a:extLst>
            </p:cNvPr>
            <p:cNvSpPr/>
            <p:nvPr/>
          </p:nvSpPr>
          <p:spPr>
            <a:xfrm>
              <a:off x="2767013" y="2678113"/>
              <a:ext cx="22225" cy="41275"/>
            </a:xfrm>
            <a:custGeom>
              <a:avLst/>
              <a:gdLst/>
              <a:ahLst/>
              <a:cxnLst/>
              <a:rect l="l" t="t" r="r" b="b"/>
              <a:pathLst>
                <a:path w="5" h="10" extrusionOk="0">
                  <a:moveTo>
                    <a:pt x="1" y="0"/>
                  </a:moveTo>
                  <a:cubicBezTo>
                    <a:pt x="0" y="0"/>
                    <a:pt x="0" y="3"/>
                    <a:pt x="0" y="5"/>
                  </a:cubicBezTo>
                  <a:cubicBezTo>
                    <a:pt x="1" y="8"/>
                    <a:pt x="2" y="10"/>
                    <a:pt x="3" y="9"/>
                  </a:cubicBezTo>
                  <a:cubicBezTo>
                    <a:pt x="4" y="9"/>
                    <a:pt x="5" y="7"/>
                    <a:pt x="4" y="4"/>
                  </a:cubicBezTo>
                  <a:cubicBezTo>
                    <a:pt x="4" y="2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7D6B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9596;p250">
              <a:extLst>
                <a:ext uri="{FF2B5EF4-FFF2-40B4-BE49-F238E27FC236}">
                  <a16:creationId xmlns:a16="http://schemas.microsoft.com/office/drawing/2014/main" id="{EAD0A33A-3D00-9CCD-AA05-17C134E96A70}"/>
                </a:ext>
              </a:extLst>
            </p:cNvPr>
            <p:cNvSpPr/>
            <p:nvPr/>
          </p:nvSpPr>
          <p:spPr>
            <a:xfrm>
              <a:off x="2733675" y="2844800"/>
              <a:ext cx="46038" cy="92075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7" y="0"/>
                  </a:moveTo>
                  <a:cubicBezTo>
                    <a:pt x="4" y="4"/>
                    <a:pt x="2" y="10"/>
                    <a:pt x="0" y="16"/>
                  </a:cubicBezTo>
                  <a:cubicBezTo>
                    <a:pt x="3" y="19"/>
                    <a:pt x="6" y="20"/>
                    <a:pt x="10" y="22"/>
                  </a:cubicBezTo>
                  <a:cubicBezTo>
                    <a:pt x="11" y="20"/>
                    <a:pt x="11" y="17"/>
                    <a:pt x="11" y="15"/>
                  </a:cubicBezTo>
                  <a:cubicBezTo>
                    <a:pt x="11" y="9"/>
                    <a:pt x="10" y="4"/>
                    <a:pt x="7" y="0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9597;p250">
              <a:extLst>
                <a:ext uri="{FF2B5EF4-FFF2-40B4-BE49-F238E27FC236}">
                  <a16:creationId xmlns:a16="http://schemas.microsoft.com/office/drawing/2014/main" id="{FD4D53CB-8758-7DB8-FC69-540548D211BC}"/>
                </a:ext>
              </a:extLst>
            </p:cNvPr>
            <p:cNvSpPr/>
            <p:nvPr/>
          </p:nvSpPr>
          <p:spPr>
            <a:xfrm>
              <a:off x="2925763" y="2844800"/>
              <a:ext cx="46038" cy="92075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cubicBezTo>
                    <a:pt x="4" y="21"/>
                    <a:pt x="8" y="19"/>
                    <a:pt x="11" y="16"/>
                  </a:cubicBezTo>
                  <a:cubicBezTo>
                    <a:pt x="9" y="10"/>
                    <a:pt x="7" y="4"/>
                    <a:pt x="3" y="0"/>
                  </a:cubicBezTo>
                  <a:cubicBezTo>
                    <a:pt x="1" y="4"/>
                    <a:pt x="0" y="9"/>
                    <a:pt x="0" y="15"/>
                  </a:cubicBezTo>
                  <a:cubicBezTo>
                    <a:pt x="0" y="17"/>
                    <a:pt x="0" y="20"/>
                    <a:pt x="0" y="22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32860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4F86E34F-AFC1-3C5D-7A1E-0D3D6D40C6B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F86E34F-AFC1-3C5D-7A1E-0D3D6D40C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bject 4">
            <a:extLst>
              <a:ext uri="{FF2B5EF4-FFF2-40B4-BE49-F238E27FC236}">
                <a16:creationId xmlns:a16="http://schemas.microsoft.com/office/drawing/2014/main" id="{2DCDC356-B105-3E1A-13A0-7D1A71246568}"/>
              </a:ext>
            </a:extLst>
          </p:cNvPr>
          <p:cNvSpPr/>
          <p:nvPr/>
        </p:nvSpPr>
        <p:spPr>
          <a:xfrm>
            <a:off x="2132680" y="2372195"/>
            <a:ext cx="597960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85" y="1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A01B8FDE-CC96-9B67-3B69-D9C028FF6AF9}"/>
              </a:ext>
            </a:extLst>
          </p:cNvPr>
          <p:cNvSpPr/>
          <p:nvPr/>
        </p:nvSpPr>
        <p:spPr>
          <a:xfrm>
            <a:off x="1915685" y="3542192"/>
            <a:ext cx="6124575" cy="0"/>
          </a:xfrm>
          <a:custGeom>
            <a:avLst/>
            <a:gdLst/>
            <a:ahLst/>
            <a:cxnLst/>
            <a:rect l="l" t="t" r="r" b="b"/>
            <a:pathLst>
              <a:path w="6124575">
                <a:moveTo>
                  <a:pt x="0" y="0"/>
                </a:moveTo>
                <a:lnTo>
                  <a:pt x="6124422" y="1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698BB06-BCD3-582F-FB93-9B593C7B3EF7}"/>
              </a:ext>
            </a:extLst>
          </p:cNvPr>
          <p:cNvSpPr/>
          <p:nvPr/>
        </p:nvSpPr>
        <p:spPr>
          <a:xfrm>
            <a:off x="8032163" y="2372194"/>
            <a:ext cx="583565" cy="1170305"/>
          </a:xfrm>
          <a:custGeom>
            <a:avLst/>
            <a:gdLst/>
            <a:ahLst/>
            <a:cxnLst/>
            <a:rect l="l" t="t" r="r" b="b"/>
            <a:pathLst>
              <a:path w="583565" h="1170304">
                <a:moveTo>
                  <a:pt x="0" y="0"/>
                </a:moveTo>
                <a:lnTo>
                  <a:pt x="47972" y="2089"/>
                </a:lnTo>
                <a:lnTo>
                  <a:pt x="94865" y="7953"/>
                </a:lnTo>
                <a:lnTo>
                  <a:pt x="140528" y="17441"/>
                </a:lnTo>
                <a:lnTo>
                  <a:pt x="184810" y="30402"/>
                </a:lnTo>
                <a:lnTo>
                  <a:pt x="227563" y="46685"/>
                </a:lnTo>
                <a:lnTo>
                  <a:pt x="268635" y="66138"/>
                </a:lnTo>
                <a:lnTo>
                  <a:pt x="307876" y="88611"/>
                </a:lnTo>
                <a:lnTo>
                  <a:pt x="345138" y="113952"/>
                </a:lnTo>
                <a:lnTo>
                  <a:pt x="380268" y="142011"/>
                </a:lnTo>
                <a:lnTo>
                  <a:pt x="413118" y="172637"/>
                </a:lnTo>
                <a:lnTo>
                  <a:pt x="443537" y="205678"/>
                </a:lnTo>
                <a:lnTo>
                  <a:pt x="471376" y="240984"/>
                </a:lnTo>
                <a:lnTo>
                  <a:pt x="496483" y="278403"/>
                </a:lnTo>
                <a:lnTo>
                  <a:pt x="518710" y="317784"/>
                </a:lnTo>
                <a:lnTo>
                  <a:pt x="537905" y="358978"/>
                </a:lnTo>
                <a:lnTo>
                  <a:pt x="553920" y="401831"/>
                </a:lnTo>
                <a:lnTo>
                  <a:pt x="566603" y="446194"/>
                </a:lnTo>
                <a:lnTo>
                  <a:pt x="575805" y="491915"/>
                </a:lnTo>
                <a:lnTo>
                  <a:pt x="581375" y="538844"/>
                </a:lnTo>
                <a:lnTo>
                  <a:pt x="583164" y="586829"/>
                </a:lnTo>
                <a:lnTo>
                  <a:pt x="581108" y="634388"/>
                </a:lnTo>
                <a:lnTo>
                  <a:pt x="575340" y="680894"/>
                </a:lnTo>
                <a:lnTo>
                  <a:pt x="566005" y="726200"/>
                </a:lnTo>
                <a:lnTo>
                  <a:pt x="553250" y="770160"/>
                </a:lnTo>
                <a:lnTo>
                  <a:pt x="537221" y="812624"/>
                </a:lnTo>
                <a:lnTo>
                  <a:pt x="518066" y="853447"/>
                </a:lnTo>
                <a:lnTo>
                  <a:pt x="495931" y="892480"/>
                </a:lnTo>
                <a:lnTo>
                  <a:pt x="470961" y="929576"/>
                </a:lnTo>
                <a:lnTo>
                  <a:pt x="443305" y="964587"/>
                </a:lnTo>
                <a:lnTo>
                  <a:pt x="413108" y="997367"/>
                </a:lnTo>
                <a:lnTo>
                  <a:pt x="380516" y="1027767"/>
                </a:lnTo>
                <a:lnTo>
                  <a:pt x="345678" y="1055641"/>
                </a:lnTo>
                <a:lnTo>
                  <a:pt x="308737" y="1080840"/>
                </a:lnTo>
                <a:lnTo>
                  <a:pt x="269843" y="1103217"/>
                </a:lnTo>
                <a:lnTo>
                  <a:pt x="229140" y="1122626"/>
                </a:lnTo>
                <a:lnTo>
                  <a:pt x="186776" y="1138918"/>
                </a:lnTo>
                <a:lnTo>
                  <a:pt x="142897" y="1151946"/>
                </a:lnTo>
                <a:lnTo>
                  <a:pt x="97649" y="1161562"/>
                </a:lnTo>
                <a:lnTo>
                  <a:pt x="51179" y="1167620"/>
                </a:lnTo>
                <a:lnTo>
                  <a:pt x="3634" y="1169971"/>
                </a:ln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DF0DEABF-5398-1EB7-CDCC-1A5A915F0214}"/>
              </a:ext>
            </a:extLst>
          </p:cNvPr>
          <p:cNvSpPr/>
          <p:nvPr/>
        </p:nvSpPr>
        <p:spPr>
          <a:xfrm>
            <a:off x="1915685" y="4712192"/>
            <a:ext cx="5945505" cy="0"/>
          </a:xfrm>
          <a:custGeom>
            <a:avLst/>
            <a:gdLst/>
            <a:ahLst/>
            <a:cxnLst/>
            <a:rect l="l" t="t" r="r" b="b"/>
            <a:pathLst>
              <a:path w="5945505">
                <a:moveTo>
                  <a:pt x="0" y="0"/>
                </a:moveTo>
                <a:lnTo>
                  <a:pt x="5944983" y="1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ED9A53D6-5C79-32EE-A86D-84A155D63A27}"/>
              </a:ext>
            </a:extLst>
          </p:cNvPr>
          <p:cNvSpPr/>
          <p:nvPr/>
        </p:nvSpPr>
        <p:spPr>
          <a:xfrm>
            <a:off x="1339624" y="3541887"/>
            <a:ext cx="583565" cy="1170305"/>
          </a:xfrm>
          <a:custGeom>
            <a:avLst/>
            <a:gdLst/>
            <a:ahLst/>
            <a:cxnLst/>
            <a:rect l="l" t="t" r="r" b="b"/>
            <a:pathLst>
              <a:path w="583564" h="1170304">
                <a:moveTo>
                  <a:pt x="583164" y="1169971"/>
                </a:moveTo>
                <a:lnTo>
                  <a:pt x="535191" y="1167881"/>
                </a:lnTo>
                <a:lnTo>
                  <a:pt x="488299" y="1162017"/>
                </a:lnTo>
                <a:lnTo>
                  <a:pt x="442636" y="1152529"/>
                </a:lnTo>
                <a:lnTo>
                  <a:pt x="398353" y="1139568"/>
                </a:lnTo>
                <a:lnTo>
                  <a:pt x="355601" y="1123286"/>
                </a:lnTo>
                <a:lnTo>
                  <a:pt x="314529" y="1103833"/>
                </a:lnTo>
                <a:lnTo>
                  <a:pt x="275287" y="1081360"/>
                </a:lnTo>
                <a:lnTo>
                  <a:pt x="238026" y="1056018"/>
                </a:lnTo>
                <a:lnTo>
                  <a:pt x="202895" y="1027959"/>
                </a:lnTo>
                <a:lnTo>
                  <a:pt x="170045" y="997334"/>
                </a:lnTo>
                <a:lnTo>
                  <a:pt x="139626" y="964293"/>
                </a:lnTo>
                <a:lnTo>
                  <a:pt x="111788" y="928987"/>
                </a:lnTo>
                <a:lnTo>
                  <a:pt x="86680" y="891568"/>
                </a:lnTo>
                <a:lnTo>
                  <a:pt x="64454" y="852186"/>
                </a:lnTo>
                <a:lnTo>
                  <a:pt x="45258" y="810993"/>
                </a:lnTo>
                <a:lnTo>
                  <a:pt x="29244" y="768139"/>
                </a:lnTo>
                <a:lnTo>
                  <a:pt x="16561" y="723776"/>
                </a:lnTo>
                <a:lnTo>
                  <a:pt x="7359" y="678055"/>
                </a:lnTo>
                <a:lnTo>
                  <a:pt x="1788" y="631127"/>
                </a:lnTo>
                <a:lnTo>
                  <a:pt x="0" y="583142"/>
                </a:lnTo>
                <a:lnTo>
                  <a:pt x="2055" y="535583"/>
                </a:lnTo>
                <a:lnTo>
                  <a:pt x="7824" y="489077"/>
                </a:lnTo>
                <a:lnTo>
                  <a:pt x="17159" y="443770"/>
                </a:lnTo>
                <a:lnTo>
                  <a:pt x="29914" y="399811"/>
                </a:lnTo>
                <a:lnTo>
                  <a:pt x="45942" y="357346"/>
                </a:lnTo>
                <a:lnTo>
                  <a:pt x="65098" y="316524"/>
                </a:lnTo>
                <a:lnTo>
                  <a:pt x="87233" y="277491"/>
                </a:lnTo>
                <a:lnTo>
                  <a:pt x="112202" y="240395"/>
                </a:lnTo>
                <a:lnTo>
                  <a:pt x="139859" y="205383"/>
                </a:lnTo>
                <a:lnTo>
                  <a:pt x="170056" y="172604"/>
                </a:lnTo>
                <a:lnTo>
                  <a:pt x="202647" y="142203"/>
                </a:lnTo>
                <a:lnTo>
                  <a:pt x="237486" y="114330"/>
                </a:lnTo>
                <a:lnTo>
                  <a:pt x="274426" y="89131"/>
                </a:lnTo>
                <a:lnTo>
                  <a:pt x="313321" y="66753"/>
                </a:lnTo>
                <a:lnTo>
                  <a:pt x="354024" y="47345"/>
                </a:lnTo>
                <a:lnTo>
                  <a:pt x="396388" y="31053"/>
                </a:lnTo>
                <a:lnTo>
                  <a:pt x="440267" y="18025"/>
                </a:lnTo>
                <a:lnTo>
                  <a:pt x="485515" y="8408"/>
                </a:lnTo>
                <a:lnTo>
                  <a:pt x="531984" y="2351"/>
                </a:lnTo>
                <a:lnTo>
                  <a:pt x="579529" y="0"/>
                </a:ln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BD96F92D-04A6-8098-64B6-DFED18B14F4F}"/>
              </a:ext>
            </a:extLst>
          </p:cNvPr>
          <p:cNvSpPr/>
          <p:nvPr/>
        </p:nvSpPr>
        <p:spPr>
          <a:xfrm>
            <a:off x="8557200" y="4986502"/>
            <a:ext cx="691515" cy="422275"/>
          </a:xfrm>
          <a:custGeom>
            <a:avLst/>
            <a:gdLst/>
            <a:ahLst/>
            <a:cxnLst/>
            <a:rect l="l" t="t" r="r" b="b"/>
            <a:pathLst>
              <a:path w="691515" h="422275">
                <a:moveTo>
                  <a:pt x="691367" y="421957"/>
                </a:moveTo>
                <a:lnTo>
                  <a:pt x="0" y="0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bject 14">
            <a:extLst>
              <a:ext uri="{FF2B5EF4-FFF2-40B4-BE49-F238E27FC236}">
                <a16:creationId xmlns:a16="http://schemas.microsoft.com/office/drawing/2014/main" id="{99A814DD-7C47-362A-45FE-6C27C72C1D1B}"/>
              </a:ext>
            </a:extLst>
          </p:cNvPr>
          <p:cNvSpPr/>
          <p:nvPr/>
        </p:nvSpPr>
        <p:spPr>
          <a:xfrm>
            <a:off x="8557199" y="3879584"/>
            <a:ext cx="706120" cy="558800"/>
          </a:xfrm>
          <a:custGeom>
            <a:avLst/>
            <a:gdLst/>
            <a:ahLst/>
            <a:cxnLst/>
            <a:rect l="l" t="t" r="r" b="b"/>
            <a:pathLst>
              <a:path w="706120" h="558800">
                <a:moveTo>
                  <a:pt x="0" y="558295"/>
                </a:moveTo>
                <a:lnTo>
                  <a:pt x="705823" y="0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object 15">
            <a:extLst>
              <a:ext uri="{FF2B5EF4-FFF2-40B4-BE49-F238E27FC236}">
                <a16:creationId xmlns:a16="http://schemas.microsoft.com/office/drawing/2014/main" id="{F08FA387-AE0C-8B12-1678-1CD7BC253743}"/>
              </a:ext>
            </a:extLst>
          </p:cNvPr>
          <p:cNvSpPr/>
          <p:nvPr/>
        </p:nvSpPr>
        <p:spPr>
          <a:xfrm>
            <a:off x="8357279" y="4712192"/>
            <a:ext cx="927100" cy="0"/>
          </a:xfrm>
          <a:custGeom>
            <a:avLst/>
            <a:gdLst/>
            <a:ahLst/>
            <a:cxnLst/>
            <a:rect l="l" t="t" r="r" b="b"/>
            <a:pathLst>
              <a:path w="927100">
                <a:moveTo>
                  <a:pt x="0" y="0"/>
                </a:moveTo>
                <a:lnTo>
                  <a:pt x="926939" y="1"/>
                </a:lnTo>
              </a:path>
            </a:pathLst>
          </a:custGeom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A0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F2704E-7F2D-D993-D62E-5C780CBF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Roadmap</a:t>
            </a: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3AB410BC-1FA1-8B01-3F8F-733383295BBA}"/>
              </a:ext>
            </a:extLst>
          </p:cNvPr>
          <p:cNvSpPr/>
          <p:nvPr/>
        </p:nvSpPr>
        <p:spPr>
          <a:xfrm>
            <a:off x="7164453" y="2152803"/>
            <a:ext cx="438784" cy="438784"/>
          </a:xfrm>
          <a:custGeom>
            <a:avLst/>
            <a:gdLst/>
            <a:ahLst/>
            <a:cxnLst/>
            <a:rect l="l" t="t" r="r" b="b"/>
            <a:pathLst>
              <a:path w="438784" h="438785">
                <a:moveTo>
                  <a:pt x="0" y="219375"/>
                </a:moveTo>
                <a:lnTo>
                  <a:pt x="4456" y="175163"/>
                </a:lnTo>
                <a:lnTo>
                  <a:pt x="17239" y="133984"/>
                </a:lnTo>
                <a:lnTo>
                  <a:pt x="37465" y="96720"/>
                </a:lnTo>
                <a:lnTo>
                  <a:pt x="64253" y="64253"/>
                </a:lnTo>
                <a:lnTo>
                  <a:pt x="96720" y="37465"/>
                </a:lnTo>
                <a:lnTo>
                  <a:pt x="133984" y="17239"/>
                </a:lnTo>
                <a:lnTo>
                  <a:pt x="175163" y="4456"/>
                </a:lnTo>
                <a:lnTo>
                  <a:pt x="219375" y="0"/>
                </a:lnTo>
                <a:lnTo>
                  <a:pt x="263586" y="4456"/>
                </a:lnTo>
                <a:lnTo>
                  <a:pt x="304765" y="17239"/>
                </a:lnTo>
                <a:lnTo>
                  <a:pt x="342029" y="37465"/>
                </a:lnTo>
                <a:lnTo>
                  <a:pt x="374496" y="64253"/>
                </a:lnTo>
                <a:lnTo>
                  <a:pt x="401284" y="96720"/>
                </a:lnTo>
                <a:lnTo>
                  <a:pt x="421510" y="133984"/>
                </a:lnTo>
                <a:lnTo>
                  <a:pt x="434293" y="175163"/>
                </a:lnTo>
                <a:lnTo>
                  <a:pt x="438750" y="219375"/>
                </a:lnTo>
                <a:lnTo>
                  <a:pt x="434293" y="263586"/>
                </a:lnTo>
                <a:lnTo>
                  <a:pt x="421510" y="304765"/>
                </a:lnTo>
                <a:lnTo>
                  <a:pt x="401284" y="342029"/>
                </a:lnTo>
                <a:lnTo>
                  <a:pt x="374496" y="374496"/>
                </a:lnTo>
                <a:lnTo>
                  <a:pt x="342029" y="401284"/>
                </a:lnTo>
                <a:lnTo>
                  <a:pt x="304765" y="421510"/>
                </a:lnTo>
                <a:lnTo>
                  <a:pt x="263586" y="434293"/>
                </a:lnTo>
                <a:lnTo>
                  <a:pt x="219375" y="438750"/>
                </a:lnTo>
                <a:lnTo>
                  <a:pt x="175163" y="434293"/>
                </a:lnTo>
                <a:lnTo>
                  <a:pt x="133984" y="421510"/>
                </a:lnTo>
                <a:lnTo>
                  <a:pt x="96720" y="401284"/>
                </a:lnTo>
                <a:lnTo>
                  <a:pt x="64253" y="374496"/>
                </a:lnTo>
                <a:lnTo>
                  <a:pt x="37465" y="342029"/>
                </a:lnTo>
                <a:lnTo>
                  <a:pt x="17239" y="304765"/>
                </a:lnTo>
                <a:lnTo>
                  <a:pt x="4456" y="263586"/>
                </a:lnTo>
                <a:lnTo>
                  <a:pt x="0" y="219375"/>
                </a:lnTo>
                <a:close/>
              </a:path>
            </a:pathLst>
          </a:custGeom>
          <a:solidFill>
            <a:srgbClr val="FFFFFF"/>
          </a:solidFill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A4DF4B9F-CB55-06C9-E1B6-C1094937C3AB}"/>
              </a:ext>
            </a:extLst>
          </p:cNvPr>
          <p:cNvSpPr/>
          <p:nvPr/>
        </p:nvSpPr>
        <p:spPr>
          <a:xfrm>
            <a:off x="5368683" y="3322817"/>
            <a:ext cx="438784" cy="438784"/>
          </a:xfrm>
          <a:custGeom>
            <a:avLst/>
            <a:gdLst/>
            <a:ahLst/>
            <a:cxnLst/>
            <a:rect l="l" t="t" r="r" b="b"/>
            <a:pathLst>
              <a:path w="438785" h="438785">
                <a:moveTo>
                  <a:pt x="0" y="219375"/>
                </a:moveTo>
                <a:lnTo>
                  <a:pt x="4456" y="175163"/>
                </a:lnTo>
                <a:lnTo>
                  <a:pt x="17239" y="133984"/>
                </a:lnTo>
                <a:lnTo>
                  <a:pt x="37465" y="96720"/>
                </a:lnTo>
                <a:lnTo>
                  <a:pt x="64253" y="64253"/>
                </a:lnTo>
                <a:lnTo>
                  <a:pt x="96720" y="37465"/>
                </a:lnTo>
                <a:lnTo>
                  <a:pt x="133984" y="17239"/>
                </a:lnTo>
                <a:lnTo>
                  <a:pt x="175163" y="4456"/>
                </a:lnTo>
                <a:lnTo>
                  <a:pt x="219375" y="0"/>
                </a:lnTo>
                <a:lnTo>
                  <a:pt x="263586" y="4456"/>
                </a:lnTo>
                <a:lnTo>
                  <a:pt x="304765" y="17239"/>
                </a:lnTo>
                <a:lnTo>
                  <a:pt x="342029" y="37465"/>
                </a:lnTo>
                <a:lnTo>
                  <a:pt x="374496" y="64253"/>
                </a:lnTo>
                <a:lnTo>
                  <a:pt x="401284" y="96720"/>
                </a:lnTo>
                <a:lnTo>
                  <a:pt x="421510" y="133984"/>
                </a:lnTo>
                <a:lnTo>
                  <a:pt x="434293" y="175163"/>
                </a:lnTo>
                <a:lnTo>
                  <a:pt x="438750" y="219375"/>
                </a:lnTo>
                <a:lnTo>
                  <a:pt x="434293" y="263586"/>
                </a:lnTo>
                <a:lnTo>
                  <a:pt x="421510" y="304765"/>
                </a:lnTo>
                <a:lnTo>
                  <a:pt x="401284" y="342029"/>
                </a:lnTo>
                <a:lnTo>
                  <a:pt x="374496" y="374496"/>
                </a:lnTo>
                <a:lnTo>
                  <a:pt x="342029" y="401284"/>
                </a:lnTo>
                <a:lnTo>
                  <a:pt x="304765" y="421510"/>
                </a:lnTo>
                <a:lnTo>
                  <a:pt x="263586" y="434293"/>
                </a:lnTo>
                <a:lnTo>
                  <a:pt x="219375" y="438750"/>
                </a:lnTo>
                <a:lnTo>
                  <a:pt x="175163" y="434293"/>
                </a:lnTo>
                <a:lnTo>
                  <a:pt x="133984" y="421510"/>
                </a:lnTo>
                <a:lnTo>
                  <a:pt x="96720" y="401284"/>
                </a:lnTo>
                <a:lnTo>
                  <a:pt x="64253" y="374496"/>
                </a:lnTo>
                <a:lnTo>
                  <a:pt x="37465" y="342029"/>
                </a:lnTo>
                <a:lnTo>
                  <a:pt x="17239" y="304765"/>
                </a:lnTo>
                <a:lnTo>
                  <a:pt x="4456" y="263586"/>
                </a:lnTo>
                <a:lnTo>
                  <a:pt x="0" y="219375"/>
                </a:lnTo>
                <a:close/>
              </a:path>
            </a:pathLst>
          </a:custGeom>
          <a:solidFill>
            <a:srgbClr val="FFFFFF"/>
          </a:solidFill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76D9E463-25C3-D86C-7094-AC260477C951}"/>
              </a:ext>
            </a:extLst>
          </p:cNvPr>
          <p:cNvSpPr/>
          <p:nvPr/>
        </p:nvSpPr>
        <p:spPr>
          <a:xfrm>
            <a:off x="8046224" y="4475969"/>
            <a:ext cx="469392" cy="472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1342BF68-CA72-BAE3-6720-18948C10FB27}"/>
              </a:ext>
            </a:extLst>
          </p:cNvPr>
          <p:cNvSpPr txBox="1"/>
          <p:nvPr/>
        </p:nvSpPr>
        <p:spPr>
          <a:xfrm>
            <a:off x="2722194" y="2694793"/>
            <a:ext cx="1612265" cy="6489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67945" algn="ctr" defTabSz="914400" rtl="0" eaLnBrk="1" fontAlgn="auto" latinLnBrk="0" hangingPunct="1">
              <a:lnSpc>
                <a:spcPct val="1014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Understand Company &amp; Customer Problem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B2E71750-DC6A-B84C-2AB2-AB55432654E0}"/>
              </a:ext>
            </a:extLst>
          </p:cNvPr>
          <p:cNvSpPr txBox="1"/>
          <p:nvPr/>
        </p:nvSpPr>
        <p:spPr>
          <a:xfrm>
            <a:off x="2195837" y="4997184"/>
            <a:ext cx="11493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Start implementing!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Verdana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2245C38E-FE1F-FCC4-91C3-42BC6971EB45}"/>
              </a:ext>
            </a:extLst>
          </p:cNvPr>
          <p:cNvSpPr txBox="1"/>
          <p:nvPr/>
        </p:nvSpPr>
        <p:spPr>
          <a:xfrm>
            <a:off x="6575407" y="2694793"/>
            <a:ext cx="1612265" cy="43133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67945" algn="ctr" defTabSz="914400" rtl="0" eaLnBrk="1" fontAlgn="auto" latinLnBrk="0" hangingPunct="1">
              <a:lnSpc>
                <a:spcPct val="1014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Define customer Requirements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Verdana"/>
            </a:endParaRPr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4189721F-6597-DF4F-5E1D-2C1B4E69CDCE}"/>
              </a:ext>
            </a:extLst>
          </p:cNvPr>
          <p:cNvSpPr txBox="1"/>
          <p:nvPr/>
        </p:nvSpPr>
        <p:spPr>
          <a:xfrm>
            <a:off x="4921302" y="3854533"/>
            <a:ext cx="1328935" cy="43133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67945" algn="ctr" defTabSz="914400" rtl="0" eaLnBrk="1" fontAlgn="auto" latinLnBrk="0" hangingPunct="1">
              <a:lnSpc>
                <a:spcPct val="1014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Decide on Tech-Stack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Verdana"/>
            </a:endParaRP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2E7C36A2-1551-D44A-5EDA-D71EBBF9311C}"/>
              </a:ext>
            </a:extLst>
          </p:cNvPr>
          <p:cNvSpPr/>
          <p:nvPr/>
        </p:nvSpPr>
        <p:spPr>
          <a:xfrm>
            <a:off x="7857860" y="4325612"/>
            <a:ext cx="775970" cy="775970"/>
          </a:xfrm>
          <a:custGeom>
            <a:avLst/>
            <a:gdLst/>
            <a:ahLst/>
            <a:cxnLst/>
            <a:rect l="l" t="t" r="r" b="b"/>
            <a:pathLst>
              <a:path w="775970" h="775970">
                <a:moveTo>
                  <a:pt x="387935" y="0"/>
                </a:moveTo>
                <a:lnTo>
                  <a:pt x="339273" y="3022"/>
                </a:lnTo>
                <a:lnTo>
                  <a:pt x="292415" y="11847"/>
                </a:lnTo>
                <a:lnTo>
                  <a:pt x="247724" y="26112"/>
                </a:lnTo>
                <a:lnTo>
                  <a:pt x="205564" y="45452"/>
                </a:lnTo>
                <a:lnTo>
                  <a:pt x="166299" y="69505"/>
                </a:lnTo>
                <a:lnTo>
                  <a:pt x="130291" y="97906"/>
                </a:lnTo>
                <a:lnTo>
                  <a:pt x="97905" y="130292"/>
                </a:lnTo>
                <a:lnTo>
                  <a:pt x="69504" y="166299"/>
                </a:lnTo>
                <a:lnTo>
                  <a:pt x="45452" y="205565"/>
                </a:lnTo>
                <a:lnTo>
                  <a:pt x="26112" y="247725"/>
                </a:lnTo>
                <a:lnTo>
                  <a:pt x="11847" y="292415"/>
                </a:lnTo>
                <a:lnTo>
                  <a:pt x="3022" y="339273"/>
                </a:lnTo>
                <a:lnTo>
                  <a:pt x="0" y="387935"/>
                </a:lnTo>
                <a:lnTo>
                  <a:pt x="3022" y="436597"/>
                </a:lnTo>
                <a:lnTo>
                  <a:pt x="11847" y="483455"/>
                </a:lnTo>
                <a:lnTo>
                  <a:pt x="26112" y="528146"/>
                </a:lnTo>
                <a:lnTo>
                  <a:pt x="45452" y="570306"/>
                </a:lnTo>
                <a:lnTo>
                  <a:pt x="69504" y="609571"/>
                </a:lnTo>
                <a:lnTo>
                  <a:pt x="97905" y="645579"/>
                </a:lnTo>
                <a:lnTo>
                  <a:pt x="130291" y="677965"/>
                </a:lnTo>
                <a:lnTo>
                  <a:pt x="166299" y="706366"/>
                </a:lnTo>
                <a:lnTo>
                  <a:pt x="205564" y="730418"/>
                </a:lnTo>
                <a:lnTo>
                  <a:pt x="247724" y="749758"/>
                </a:lnTo>
                <a:lnTo>
                  <a:pt x="292415" y="764023"/>
                </a:lnTo>
                <a:lnTo>
                  <a:pt x="339273" y="772848"/>
                </a:lnTo>
                <a:lnTo>
                  <a:pt x="387935" y="775870"/>
                </a:lnTo>
                <a:lnTo>
                  <a:pt x="436597" y="772848"/>
                </a:lnTo>
                <a:lnTo>
                  <a:pt x="483455" y="764023"/>
                </a:lnTo>
                <a:lnTo>
                  <a:pt x="528145" y="749758"/>
                </a:lnTo>
                <a:lnTo>
                  <a:pt x="570305" y="730418"/>
                </a:lnTo>
                <a:lnTo>
                  <a:pt x="609571" y="706366"/>
                </a:lnTo>
                <a:lnTo>
                  <a:pt x="645578" y="677965"/>
                </a:lnTo>
                <a:lnTo>
                  <a:pt x="677964" y="645579"/>
                </a:lnTo>
                <a:lnTo>
                  <a:pt x="706365" y="609571"/>
                </a:lnTo>
                <a:lnTo>
                  <a:pt x="730418" y="570306"/>
                </a:lnTo>
                <a:lnTo>
                  <a:pt x="749758" y="528146"/>
                </a:lnTo>
                <a:lnTo>
                  <a:pt x="764022" y="483455"/>
                </a:lnTo>
                <a:lnTo>
                  <a:pt x="772848" y="436597"/>
                </a:lnTo>
                <a:lnTo>
                  <a:pt x="775870" y="387935"/>
                </a:lnTo>
                <a:lnTo>
                  <a:pt x="772848" y="339273"/>
                </a:lnTo>
                <a:lnTo>
                  <a:pt x="764022" y="292415"/>
                </a:lnTo>
                <a:lnTo>
                  <a:pt x="749758" y="247725"/>
                </a:lnTo>
                <a:lnTo>
                  <a:pt x="730418" y="205565"/>
                </a:lnTo>
                <a:lnTo>
                  <a:pt x="706365" y="166299"/>
                </a:lnTo>
                <a:lnTo>
                  <a:pt x="677964" y="130292"/>
                </a:lnTo>
                <a:lnTo>
                  <a:pt x="645578" y="97906"/>
                </a:lnTo>
                <a:lnTo>
                  <a:pt x="609571" y="69505"/>
                </a:lnTo>
                <a:lnTo>
                  <a:pt x="570305" y="45452"/>
                </a:lnTo>
                <a:lnTo>
                  <a:pt x="528145" y="26112"/>
                </a:lnTo>
                <a:lnTo>
                  <a:pt x="483455" y="11847"/>
                </a:lnTo>
                <a:lnTo>
                  <a:pt x="436597" y="3022"/>
                </a:lnTo>
                <a:lnTo>
                  <a:pt x="387935" y="0"/>
                </a:lnTo>
                <a:close/>
              </a:path>
            </a:pathLst>
          </a:custGeom>
          <a:solidFill>
            <a:schemeClr val="bg2"/>
          </a:solidFill>
          <a:ln w="57150">
            <a:solidFill>
              <a:schemeClr val="bg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62CDD250-11A5-7D46-CE86-4FC49E5FEC9B}"/>
              </a:ext>
            </a:extLst>
          </p:cNvPr>
          <p:cNvSpPr txBox="1"/>
          <p:nvPr/>
        </p:nvSpPr>
        <p:spPr>
          <a:xfrm>
            <a:off x="7631729" y="5227022"/>
            <a:ext cx="1111885" cy="213713"/>
          </a:xfrm>
          <a:prstGeom prst="rect">
            <a:avLst/>
          </a:prstGeom>
          <a:noFill/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30480" algn="ctr" defTabSz="914400" rtl="0" eaLnBrk="1" fontAlgn="auto" latinLnBrk="0" hangingPunct="1">
              <a:lnSpc>
                <a:spcPct val="1014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5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Next Steps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65BD"/>
              </a:solidFill>
              <a:effectLst/>
              <a:uLnTx/>
              <a:uFillTx/>
              <a:latin typeface="Arial"/>
              <a:ea typeface="+mn-ea"/>
              <a:cs typeface="Verdana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5AB84C75-7996-9DBE-3144-6119F8BE4476}"/>
              </a:ext>
            </a:extLst>
          </p:cNvPr>
          <p:cNvSpPr/>
          <p:nvPr/>
        </p:nvSpPr>
        <p:spPr>
          <a:xfrm>
            <a:off x="9176400" y="3393991"/>
            <a:ext cx="575945" cy="576580"/>
          </a:xfrm>
          <a:custGeom>
            <a:avLst/>
            <a:gdLst/>
            <a:ahLst/>
            <a:cxnLst/>
            <a:rect l="l" t="t" r="r" b="b"/>
            <a:pathLst>
              <a:path w="575945" h="576579">
                <a:moveTo>
                  <a:pt x="287943" y="0"/>
                </a:moveTo>
                <a:lnTo>
                  <a:pt x="241237" y="3769"/>
                </a:lnTo>
                <a:lnTo>
                  <a:pt x="196931" y="14682"/>
                </a:lnTo>
                <a:lnTo>
                  <a:pt x="155617" y="32146"/>
                </a:lnTo>
                <a:lnTo>
                  <a:pt x="117888" y="55567"/>
                </a:lnTo>
                <a:lnTo>
                  <a:pt x="84337" y="84353"/>
                </a:lnTo>
                <a:lnTo>
                  <a:pt x="55556" y="117910"/>
                </a:lnTo>
                <a:lnTo>
                  <a:pt x="32139" y="155647"/>
                </a:lnTo>
                <a:lnTo>
                  <a:pt x="14679" y="196969"/>
                </a:lnTo>
                <a:lnTo>
                  <a:pt x="3768" y="241285"/>
                </a:lnTo>
                <a:lnTo>
                  <a:pt x="0" y="288000"/>
                </a:lnTo>
                <a:lnTo>
                  <a:pt x="3768" y="334715"/>
                </a:lnTo>
                <a:lnTo>
                  <a:pt x="14679" y="379030"/>
                </a:lnTo>
                <a:lnTo>
                  <a:pt x="32139" y="420352"/>
                </a:lnTo>
                <a:lnTo>
                  <a:pt x="55556" y="458088"/>
                </a:lnTo>
                <a:lnTo>
                  <a:pt x="84337" y="491646"/>
                </a:lnTo>
                <a:lnTo>
                  <a:pt x="117888" y="520432"/>
                </a:lnTo>
                <a:lnTo>
                  <a:pt x="155617" y="543853"/>
                </a:lnTo>
                <a:lnTo>
                  <a:pt x="196931" y="561317"/>
                </a:lnTo>
                <a:lnTo>
                  <a:pt x="241237" y="572230"/>
                </a:lnTo>
                <a:lnTo>
                  <a:pt x="287943" y="575999"/>
                </a:lnTo>
                <a:lnTo>
                  <a:pt x="334649" y="572230"/>
                </a:lnTo>
                <a:lnTo>
                  <a:pt x="378955" y="561317"/>
                </a:lnTo>
                <a:lnTo>
                  <a:pt x="420270" y="543853"/>
                </a:lnTo>
                <a:lnTo>
                  <a:pt x="457999" y="520432"/>
                </a:lnTo>
                <a:lnTo>
                  <a:pt x="491550" y="491646"/>
                </a:lnTo>
                <a:lnTo>
                  <a:pt x="520331" y="458088"/>
                </a:lnTo>
                <a:lnTo>
                  <a:pt x="543747" y="420352"/>
                </a:lnTo>
                <a:lnTo>
                  <a:pt x="561208" y="379030"/>
                </a:lnTo>
                <a:lnTo>
                  <a:pt x="572119" y="334715"/>
                </a:lnTo>
                <a:lnTo>
                  <a:pt x="575887" y="288000"/>
                </a:lnTo>
                <a:lnTo>
                  <a:pt x="572119" y="241285"/>
                </a:lnTo>
                <a:lnTo>
                  <a:pt x="561208" y="196969"/>
                </a:lnTo>
                <a:lnTo>
                  <a:pt x="543747" y="155647"/>
                </a:lnTo>
                <a:lnTo>
                  <a:pt x="520331" y="117910"/>
                </a:lnTo>
                <a:lnTo>
                  <a:pt x="491550" y="84353"/>
                </a:lnTo>
                <a:lnTo>
                  <a:pt x="457999" y="55567"/>
                </a:lnTo>
                <a:lnTo>
                  <a:pt x="420270" y="32146"/>
                </a:lnTo>
                <a:lnTo>
                  <a:pt x="378955" y="14682"/>
                </a:lnTo>
                <a:lnTo>
                  <a:pt x="334649" y="3769"/>
                </a:lnTo>
                <a:lnTo>
                  <a:pt x="287943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D9C69EF1-1753-9549-844E-EE826ABE7FFA}"/>
              </a:ext>
            </a:extLst>
          </p:cNvPr>
          <p:cNvSpPr/>
          <p:nvPr/>
        </p:nvSpPr>
        <p:spPr>
          <a:xfrm>
            <a:off x="9176400" y="4337836"/>
            <a:ext cx="575945" cy="576580"/>
          </a:xfrm>
          <a:custGeom>
            <a:avLst/>
            <a:gdLst/>
            <a:ahLst/>
            <a:cxnLst/>
            <a:rect l="l" t="t" r="r" b="b"/>
            <a:pathLst>
              <a:path w="575945" h="576579">
                <a:moveTo>
                  <a:pt x="287943" y="0"/>
                </a:moveTo>
                <a:lnTo>
                  <a:pt x="241237" y="3769"/>
                </a:lnTo>
                <a:lnTo>
                  <a:pt x="196930" y="14682"/>
                </a:lnTo>
                <a:lnTo>
                  <a:pt x="155616" y="32145"/>
                </a:lnTo>
                <a:lnTo>
                  <a:pt x="117887" y="55567"/>
                </a:lnTo>
                <a:lnTo>
                  <a:pt x="84336" y="84353"/>
                </a:lnTo>
                <a:lnTo>
                  <a:pt x="55556" y="117910"/>
                </a:lnTo>
                <a:lnTo>
                  <a:pt x="32139" y="155647"/>
                </a:lnTo>
                <a:lnTo>
                  <a:pt x="14679" y="196969"/>
                </a:lnTo>
                <a:lnTo>
                  <a:pt x="3768" y="241284"/>
                </a:lnTo>
                <a:lnTo>
                  <a:pt x="0" y="287999"/>
                </a:lnTo>
                <a:lnTo>
                  <a:pt x="3768" y="334714"/>
                </a:lnTo>
                <a:lnTo>
                  <a:pt x="14679" y="379029"/>
                </a:lnTo>
                <a:lnTo>
                  <a:pt x="32139" y="420352"/>
                </a:lnTo>
                <a:lnTo>
                  <a:pt x="55556" y="458088"/>
                </a:lnTo>
                <a:lnTo>
                  <a:pt x="84336" y="491646"/>
                </a:lnTo>
                <a:lnTo>
                  <a:pt x="117887" y="520432"/>
                </a:lnTo>
                <a:lnTo>
                  <a:pt x="155616" y="543853"/>
                </a:lnTo>
                <a:lnTo>
                  <a:pt x="196930" y="561317"/>
                </a:lnTo>
                <a:lnTo>
                  <a:pt x="241237" y="572230"/>
                </a:lnTo>
                <a:lnTo>
                  <a:pt x="287943" y="575999"/>
                </a:lnTo>
                <a:lnTo>
                  <a:pt x="334649" y="572230"/>
                </a:lnTo>
                <a:lnTo>
                  <a:pt x="378955" y="561317"/>
                </a:lnTo>
                <a:lnTo>
                  <a:pt x="420270" y="543853"/>
                </a:lnTo>
                <a:lnTo>
                  <a:pt x="457999" y="520432"/>
                </a:lnTo>
                <a:lnTo>
                  <a:pt x="491550" y="491646"/>
                </a:lnTo>
                <a:lnTo>
                  <a:pt x="520331" y="458088"/>
                </a:lnTo>
                <a:lnTo>
                  <a:pt x="543747" y="420352"/>
                </a:lnTo>
                <a:lnTo>
                  <a:pt x="561208" y="379029"/>
                </a:lnTo>
                <a:lnTo>
                  <a:pt x="572119" y="334714"/>
                </a:lnTo>
                <a:lnTo>
                  <a:pt x="575887" y="287999"/>
                </a:lnTo>
                <a:lnTo>
                  <a:pt x="572119" y="241284"/>
                </a:lnTo>
                <a:lnTo>
                  <a:pt x="561208" y="196969"/>
                </a:lnTo>
                <a:lnTo>
                  <a:pt x="543747" y="155647"/>
                </a:lnTo>
                <a:lnTo>
                  <a:pt x="520331" y="117910"/>
                </a:lnTo>
                <a:lnTo>
                  <a:pt x="491550" y="84353"/>
                </a:lnTo>
                <a:lnTo>
                  <a:pt x="457999" y="55567"/>
                </a:lnTo>
                <a:lnTo>
                  <a:pt x="420270" y="32145"/>
                </a:lnTo>
                <a:lnTo>
                  <a:pt x="378955" y="14682"/>
                </a:lnTo>
                <a:lnTo>
                  <a:pt x="334649" y="3769"/>
                </a:lnTo>
                <a:lnTo>
                  <a:pt x="287943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5BF29C50-2C8D-491E-7F3A-DF1491290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7994" y="3505902"/>
            <a:ext cx="352758" cy="352758"/>
          </a:xfrm>
          <a:prstGeom prst="rect">
            <a:avLst/>
          </a:prstGeom>
        </p:spPr>
      </p:pic>
      <p:sp>
        <p:nvSpPr>
          <p:cNvPr id="39" name="object 42">
            <a:extLst>
              <a:ext uri="{FF2B5EF4-FFF2-40B4-BE49-F238E27FC236}">
                <a16:creationId xmlns:a16="http://schemas.microsoft.com/office/drawing/2014/main" id="{9C74BECA-F3E7-8BD3-7917-CDB6D5FD5812}"/>
              </a:ext>
            </a:extLst>
          </p:cNvPr>
          <p:cNvSpPr>
            <a:spLocks noChangeAspect="1"/>
          </p:cNvSpPr>
          <p:nvPr/>
        </p:nvSpPr>
        <p:spPr>
          <a:xfrm>
            <a:off x="9248715" y="5369386"/>
            <a:ext cx="435569" cy="4356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object 43">
            <a:extLst>
              <a:ext uri="{FF2B5EF4-FFF2-40B4-BE49-F238E27FC236}">
                <a16:creationId xmlns:a16="http://schemas.microsoft.com/office/drawing/2014/main" id="{0C5B8B05-4807-130E-8285-FDFC2C2E1276}"/>
              </a:ext>
            </a:extLst>
          </p:cNvPr>
          <p:cNvSpPr txBox="1"/>
          <p:nvPr/>
        </p:nvSpPr>
        <p:spPr>
          <a:xfrm>
            <a:off x="9889170" y="4323415"/>
            <a:ext cx="2119053" cy="605422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0" marR="5080" lvl="0" indent="0" algn="l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359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Conduct comprehensive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tests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validate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functionality</a:t>
            </a:r>
          </a:p>
        </p:txBody>
      </p:sp>
      <p:sp>
        <p:nvSpPr>
          <p:cNvPr id="41" name="object 44">
            <a:extLst>
              <a:ext uri="{FF2B5EF4-FFF2-40B4-BE49-F238E27FC236}">
                <a16:creationId xmlns:a16="http://schemas.microsoft.com/office/drawing/2014/main" id="{690FA017-2C4F-6049-7BF0-2CEC7B3D012B}"/>
              </a:ext>
            </a:extLst>
          </p:cNvPr>
          <p:cNvSpPr txBox="1"/>
          <p:nvPr/>
        </p:nvSpPr>
        <p:spPr>
          <a:xfrm>
            <a:off x="9889171" y="3478123"/>
            <a:ext cx="2027271" cy="40831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0" marR="5080" lvl="0" indent="0" algn="l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359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Implement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backend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connections to frontend</a:t>
            </a:r>
          </a:p>
        </p:txBody>
      </p:sp>
      <p:sp>
        <p:nvSpPr>
          <p:cNvPr id="42" name="object 45">
            <a:extLst>
              <a:ext uri="{FF2B5EF4-FFF2-40B4-BE49-F238E27FC236}">
                <a16:creationId xmlns:a16="http://schemas.microsoft.com/office/drawing/2014/main" id="{84547368-BB32-FB1F-6B03-B297E28A8AEC}"/>
              </a:ext>
            </a:extLst>
          </p:cNvPr>
          <p:cNvSpPr txBox="1"/>
          <p:nvPr/>
        </p:nvSpPr>
        <p:spPr>
          <a:xfrm>
            <a:off x="9889171" y="5363460"/>
            <a:ext cx="1925418" cy="411523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0" marR="5080" lvl="0" indent="0" algn="l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359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Roll-out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MVP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implement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Feedback</a:t>
            </a:r>
          </a:p>
        </p:txBody>
      </p:sp>
      <p:sp>
        <p:nvSpPr>
          <p:cNvPr id="43" name="object 34">
            <a:extLst>
              <a:ext uri="{FF2B5EF4-FFF2-40B4-BE49-F238E27FC236}">
                <a16:creationId xmlns:a16="http://schemas.microsoft.com/office/drawing/2014/main" id="{91C8AE15-B10C-EF2C-3AC2-C313C3F7381E}"/>
              </a:ext>
            </a:extLst>
          </p:cNvPr>
          <p:cNvSpPr/>
          <p:nvPr/>
        </p:nvSpPr>
        <p:spPr>
          <a:xfrm>
            <a:off x="9176039" y="5280931"/>
            <a:ext cx="575945" cy="576580"/>
          </a:xfrm>
          <a:custGeom>
            <a:avLst/>
            <a:gdLst/>
            <a:ahLst/>
            <a:cxnLst/>
            <a:rect l="l" t="t" r="r" b="b"/>
            <a:pathLst>
              <a:path w="575945" h="576579">
                <a:moveTo>
                  <a:pt x="287944" y="0"/>
                </a:moveTo>
                <a:lnTo>
                  <a:pt x="241238" y="3769"/>
                </a:lnTo>
                <a:lnTo>
                  <a:pt x="196932" y="14682"/>
                </a:lnTo>
                <a:lnTo>
                  <a:pt x="155617" y="32145"/>
                </a:lnTo>
                <a:lnTo>
                  <a:pt x="117888" y="55567"/>
                </a:lnTo>
                <a:lnTo>
                  <a:pt x="84337" y="84353"/>
                </a:lnTo>
                <a:lnTo>
                  <a:pt x="55556" y="117910"/>
                </a:lnTo>
                <a:lnTo>
                  <a:pt x="32139" y="155647"/>
                </a:lnTo>
                <a:lnTo>
                  <a:pt x="14679" y="196969"/>
                </a:lnTo>
                <a:lnTo>
                  <a:pt x="3768" y="241284"/>
                </a:lnTo>
                <a:lnTo>
                  <a:pt x="0" y="287999"/>
                </a:lnTo>
                <a:lnTo>
                  <a:pt x="3768" y="334714"/>
                </a:lnTo>
                <a:lnTo>
                  <a:pt x="14679" y="379029"/>
                </a:lnTo>
                <a:lnTo>
                  <a:pt x="32139" y="420351"/>
                </a:lnTo>
                <a:lnTo>
                  <a:pt x="55556" y="458088"/>
                </a:lnTo>
                <a:lnTo>
                  <a:pt x="84337" y="491646"/>
                </a:lnTo>
                <a:lnTo>
                  <a:pt x="117888" y="520432"/>
                </a:lnTo>
                <a:lnTo>
                  <a:pt x="155617" y="543853"/>
                </a:lnTo>
                <a:lnTo>
                  <a:pt x="196932" y="561316"/>
                </a:lnTo>
                <a:lnTo>
                  <a:pt x="241238" y="572229"/>
                </a:lnTo>
                <a:lnTo>
                  <a:pt x="287944" y="575999"/>
                </a:lnTo>
                <a:lnTo>
                  <a:pt x="334650" y="572229"/>
                </a:lnTo>
                <a:lnTo>
                  <a:pt x="378956" y="561316"/>
                </a:lnTo>
                <a:lnTo>
                  <a:pt x="420271" y="543853"/>
                </a:lnTo>
                <a:lnTo>
                  <a:pt x="458000" y="520432"/>
                </a:lnTo>
                <a:lnTo>
                  <a:pt x="491551" y="491646"/>
                </a:lnTo>
                <a:lnTo>
                  <a:pt x="520331" y="458088"/>
                </a:lnTo>
                <a:lnTo>
                  <a:pt x="543748" y="420351"/>
                </a:lnTo>
                <a:lnTo>
                  <a:pt x="561208" y="379029"/>
                </a:lnTo>
                <a:lnTo>
                  <a:pt x="572119" y="334714"/>
                </a:lnTo>
                <a:lnTo>
                  <a:pt x="575887" y="287999"/>
                </a:lnTo>
                <a:lnTo>
                  <a:pt x="572119" y="241284"/>
                </a:lnTo>
                <a:lnTo>
                  <a:pt x="561208" y="196969"/>
                </a:lnTo>
                <a:lnTo>
                  <a:pt x="543748" y="155647"/>
                </a:lnTo>
                <a:lnTo>
                  <a:pt x="520331" y="117910"/>
                </a:lnTo>
                <a:lnTo>
                  <a:pt x="491551" y="84353"/>
                </a:lnTo>
                <a:lnTo>
                  <a:pt x="458000" y="55567"/>
                </a:lnTo>
                <a:lnTo>
                  <a:pt x="420271" y="32145"/>
                </a:lnTo>
                <a:lnTo>
                  <a:pt x="378956" y="14682"/>
                </a:lnTo>
                <a:lnTo>
                  <a:pt x="334650" y="3769"/>
                </a:lnTo>
                <a:lnTo>
                  <a:pt x="287944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D953A26A-42A3-CC8F-5BDD-16480DCD53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64827" y="2618478"/>
            <a:ext cx="583565" cy="583565"/>
          </a:xfrm>
          <a:prstGeom prst="rect">
            <a:avLst/>
          </a:prstGeom>
        </p:spPr>
      </p:pic>
      <p:sp>
        <p:nvSpPr>
          <p:cNvPr id="44" name="object 42">
            <a:extLst>
              <a:ext uri="{FF2B5EF4-FFF2-40B4-BE49-F238E27FC236}">
                <a16:creationId xmlns:a16="http://schemas.microsoft.com/office/drawing/2014/main" id="{D9270C28-3C4C-2F3F-B2D7-F2D1A3AA0300}"/>
              </a:ext>
            </a:extLst>
          </p:cNvPr>
          <p:cNvSpPr>
            <a:spLocks noChangeAspect="1"/>
          </p:cNvSpPr>
          <p:nvPr/>
        </p:nvSpPr>
        <p:spPr>
          <a:xfrm>
            <a:off x="9266050" y="5371221"/>
            <a:ext cx="395923" cy="396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7D448FBA-23BE-77E0-3F85-BEE040BADA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6544" y="1494854"/>
            <a:ext cx="583565" cy="583565"/>
          </a:xfrm>
          <a:prstGeom prst="rect">
            <a:avLst/>
          </a:prstGeom>
        </p:spPr>
      </p:pic>
      <p:pic>
        <p:nvPicPr>
          <p:cNvPr id="55" name="Inhaltsplatzhalter 54">
            <a:extLst>
              <a:ext uri="{FF2B5EF4-FFF2-40B4-BE49-F238E27FC236}">
                <a16:creationId xmlns:a16="http://schemas.microsoft.com/office/drawing/2014/main" id="{F28330B4-4A55-F458-CE86-40DC184C2F0C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83861" y="3807171"/>
            <a:ext cx="583564" cy="583564"/>
          </a:xfrm>
        </p:spPr>
      </p:pic>
      <p:pic>
        <p:nvPicPr>
          <p:cNvPr id="49" name="Inhaltsplatzhalter 78">
            <a:extLst>
              <a:ext uri="{FF2B5EF4-FFF2-40B4-BE49-F238E27FC236}">
                <a16:creationId xmlns:a16="http://schemas.microsoft.com/office/drawing/2014/main" id="{3CA6645D-9A92-FE18-EB03-2F69FCFE2C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90563" y="4438384"/>
            <a:ext cx="558800" cy="558800"/>
          </a:xfrm>
          <a:prstGeom prst="rect">
            <a:avLst/>
          </a:prstGeom>
        </p:spPr>
      </p:pic>
      <p:sp>
        <p:nvSpPr>
          <p:cNvPr id="21" name="object 21">
            <a:extLst>
              <a:ext uri="{FF2B5EF4-FFF2-40B4-BE49-F238E27FC236}">
                <a16:creationId xmlns:a16="http://schemas.microsoft.com/office/drawing/2014/main" id="{A03D9DD0-6273-FC75-17ED-F47715A0EBC7}"/>
              </a:ext>
            </a:extLst>
          </p:cNvPr>
          <p:cNvSpPr/>
          <p:nvPr/>
        </p:nvSpPr>
        <p:spPr>
          <a:xfrm>
            <a:off x="2551120" y="4492817"/>
            <a:ext cx="438784" cy="438784"/>
          </a:xfrm>
          <a:custGeom>
            <a:avLst/>
            <a:gdLst/>
            <a:ahLst/>
            <a:cxnLst/>
            <a:rect l="l" t="t" r="r" b="b"/>
            <a:pathLst>
              <a:path w="438785" h="438785">
                <a:moveTo>
                  <a:pt x="0" y="219375"/>
                </a:moveTo>
                <a:lnTo>
                  <a:pt x="4456" y="175163"/>
                </a:lnTo>
                <a:lnTo>
                  <a:pt x="17239" y="133984"/>
                </a:lnTo>
                <a:lnTo>
                  <a:pt x="37465" y="96720"/>
                </a:lnTo>
                <a:lnTo>
                  <a:pt x="64253" y="64253"/>
                </a:lnTo>
                <a:lnTo>
                  <a:pt x="96720" y="37465"/>
                </a:lnTo>
                <a:lnTo>
                  <a:pt x="133984" y="17239"/>
                </a:lnTo>
                <a:lnTo>
                  <a:pt x="175163" y="4456"/>
                </a:lnTo>
                <a:lnTo>
                  <a:pt x="219375" y="0"/>
                </a:lnTo>
                <a:lnTo>
                  <a:pt x="263586" y="4456"/>
                </a:lnTo>
                <a:lnTo>
                  <a:pt x="304765" y="17239"/>
                </a:lnTo>
                <a:lnTo>
                  <a:pt x="342029" y="37465"/>
                </a:lnTo>
                <a:lnTo>
                  <a:pt x="374496" y="64253"/>
                </a:lnTo>
                <a:lnTo>
                  <a:pt x="401284" y="96720"/>
                </a:lnTo>
                <a:lnTo>
                  <a:pt x="421510" y="133984"/>
                </a:lnTo>
                <a:lnTo>
                  <a:pt x="434293" y="175163"/>
                </a:lnTo>
                <a:lnTo>
                  <a:pt x="438750" y="219375"/>
                </a:lnTo>
                <a:lnTo>
                  <a:pt x="434293" y="263586"/>
                </a:lnTo>
                <a:lnTo>
                  <a:pt x="421510" y="304765"/>
                </a:lnTo>
                <a:lnTo>
                  <a:pt x="401284" y="342029"/>
                </a:lnTo>
                <a:lnTo>
                  <a:pt x="374496" y="374496"/>
                </a:lnTo>
                <a:lnTo>
                  <a:pt x="342029" y="401284"/>
                </a:lnTo>
                <a:lnTo>
                  <a:pt x="304765" y="421510"/>
                </a:lnTo>
                <a:lnTo>
                  <a:pt x="263586" y="434293"/>
                </a:lnTo>
                <a:lnTo>
                  <a:pt x="219375" y="438750"/>
                </a:lnTo>
                <a:lnTo>
                  <a:pt x="175163" y="434293"/>
                </a:lnTo>
                <a:lnTo>
                  <a:pt x="133984" y="421510"/>
                </a:lnTo>
                <a:lnTo>
                  <a:pt x="96720" y="401284"/>
                </a:lnTo>
                <a:lnTo>
                  <a:pt x="64253" y="374496"/>
                </a:lnTo>
                <a:lnTo>
                  <a:pt x="37465" y="342029"/>
                </a:lnTo>
                <a:lnTo>
                  <a:pt x="17239" y="304765"/>
                </a:lnTo>
                <a:lnTo>
                  <a:pt x="4456" y="263586"/>
                </a:lnTo>
                <a:lnTo>
                  <a:pt x="0" y="219375"/>
                </a:lnTo>
                <a:close/>
              </a:path>
            </a:pathLst>
          </a:custGeom>
          <a:solidFill>
            <a:srgbClr val="FFFFFF"/>
          </a:solidFill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</a:t>
            </a: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7C0AA547-BD7E-175E-2D8A-0FCA0BF21D39}"/>
              </a:ext>
            </a:extLst>
          </p:cNvPr>
          <p:cNvSpPr/>
          <p:nvPr/>
        </p:nvSpPr>
        <p:spPr>
          <a:xfrm>
            <a:off x="3308934" y="2129942"/>
            <a:ext cx="438784" cy="438784"/>
          </a:xfrm>
          <a:custGeom>
            <a:avLst/>
            <a:gdLst/>
            <a:ahLst/>
            <a:cxnLst/>
            <a:rect l="l" t="t" r="r" b="b"/>
            <a:pathLst>
              <a:path w="438785" h="438785">
                <a:moveTo>
                  <a:pt x="219374" y="0"/>
                </a:moveTo>
                <a:lnTo>
                  <a:pt x="175163" y="4456"/>
                </a:lnTo>
                <a:lnTo>
                  <a:pt x="133984" y="17239"/>
                </a:lnTo>
                <a:lnTo>
                  <a:pt x="96720" y="37465"/>
                </a:lnTo>
                <a:lnTo>
                  <a:pt x="64253" y="64253"/>
                </a:lnTo>
                <a:lnTo>
                  <a:pt x="37465" y="96719"/>
                </a:lnTo>
                <a:lnTo>
                  <a:pt x="17239" y="133983"/>
                </a:lnTo>
                <a:lnTo>
                  <a:pt x="4456" y="175162"/>
                </a:lnTo>
                <a:lnTo>
                  <a:pt x="0" y="219374"/>
                </a:lnTo>
                <a:lnTo>
                  <a:pt x="4456" y="263586"/>
                </a:lnTo>
                <a:lnTo>
                  <a:pt x="17239" y="304765"/>
                </a:lnTo>
                <a:lnTo>
                  <a:pt x="37465" y="342029"/>
                </a:lnTo>
                <a:lnTo>
                  <a:pt x="64253" y="374496"/>
                </a:lnTo>
                <a:lnTo>
                  <a:pt x="96720" y="401283"/>
                </a:lnTo>
                <a:lnTo>
                  <a:pt x="133984" y="421509"/>
                </a:lnTo>
                <a:lnTo>
                  <a:pt x="175163" y="434292"/>
                </a:lnTo>
                <a:lnTo>
                  <a:pt x="219374" y="438749"/>
                </a:lnTo>
                <a:lnTo>
                  <a:pt x="263586" y="434292"/>
                </a:lnTo>
                <a:lnTo>
                  <a:pt x="304765" y="421509"/>
                </a:lnTo>
                <a:lnTo>
                  <a:pt x="342029" y="401283"/>
                </a:lnTo>
                <a:lnTo>
                  <a:pt x="374496" y="374496"/>
                </a:lnTo>
                <a:lnTo>
                  <a:pt x="401283" y="342029"/>
                </a:lnTo>
                <a:lnTo>
                  <a:pt x="421509" y="304765"/>
                </a:lnTo>
                <a:lnTo>
                  <a:pt x="434292" y="263586"/>
                </a:lnTo>
                <a:lnTo>
                  <a:pt x="438749" y="219374"/>
                </a:lnTo>
                <a:lnTo>
                  <a:pt x="434292" y="175162"/>
                </a:lnTo>
                <a:lnTo>
                  <a:pt x="421509" y="133983"/>
                </a:lnTo>
                <a:lnTo>
                  <a:pt x="401283" y="96719"/>
                </a:lnTo>
                <a:lnTo>
                  <a:pt x="374496" y="64253"/>
                </a:lnTo>
                <a:lnTo>
                  <a:pt x="342029" y="37465"/>
                </a:lnTo>
                <a:lnTo>
                  <a:pt x="304765" y="17239"/>
                </a:lnTo>
                <a:lnTo>
                  <a:pt x="263586" y="4456"/>
                </a:lnTo>
                <a:lnTo>
                  <a:pt x="219374" y="0"/>
                </a:lnTo>
                <a:close/>
              </a:path>
            </a:pathLst>
          </a:custGeom>
          <a:solidFill>
            <a:srgbClr val="FFFFFF"/>
          </a:solidFill>
          <a:ln w="571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38" name="object 41">
            <a:extLst>
              <a:ext uri="{FF2B5EF4-FFF2-40B4-BE49-F238E27FC236}">
                <a16:creationId xmlns:a16="http://schemas.microsoft.com/office/drawing/2014/main" id="{D8606859-31D5-E9B0-F1AD-C6E016D1FE0E}"/>
              </a:ext>
            </a:extLst>
          </p:cNvPr>
          <p:cNvSpPr>
            <a:spLocks noChangeAspect="1"/>
          </p:cNvSpPr>
          <p:nvPr/>
        </p:nvSpPr>
        <p:spPr>
          <a:xfrm>
            <a:off x="6213878" y="884417"/>
            <a:ext cx="395920" cy="3960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9B30BDB2-F3DE-0F51-C113-D44B0D1F6E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87994" y="4449747"/>
            <a:ext cx="352758" cy="352758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6F6B61B9-309C-995D-81C0-ACF9EA0D29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062902" y="1465693"/>
            <a:ext cx="641887" cy="641887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F8508FC-C1C1-4A0A-D7C1-06DC10915852}"/>
              </a:ext>
            </a:extLst>
          </p:cNvPr>
          <p:cNvGrpSpPr/>
          <p:nvPr/>
        </p:nvGrpSpPr>
        <p:grpSpPr>
          <a:xfrm>
            <a:off x="621413" y="2164233"/>
            <a:ext cx="1572597" cy="415924"/>
            <a:chOff x="623240" y="2116359"/>
            <a:chExt cx="1572597" cy="415924"/>
          </a:xfrm>
          <a:solidFill>
            <a:schemeClr val="bg1"/>
          </a:solidFill>
        </p:grpSpPr>
        <p:sp>
          <p:nvSpPr>
            <p:cNvPr id="15" name="Abgerundetes Rechteck 14">
              <a:extLst>
                <a:ext uri="{FF2B5EF4-FFF2-40B4-BE49-F238E27FC236}">
                  <a16:creationId xmlns:a16="http://schemas.microsoft.com/office/drawing/2014/main" id="{754D8806-98D7-CA76-0A6C-7372DD98D853}"/>
                </a:ext>
              </a:extLst>
            </p:cNvPr>
            <p:cNvSpPr/>
            <p:nvPr/>
          </p:nvSpPr>
          <p:spPr>
            <a:xfrm>
              <a:off x="623240" y="2116359"/>
              <a:ext cx="1572597" cy="415924"/>
            </a:xfrm>
            <a:prstGeom prst="roundRect">
              <a:avLst>
                <a:gd name="adj" fmla="val 11176"/>
              </a:avLst>
            </a:prstGeom>
            <a:grpFill/>
            <a:ln w="57150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F952743-A77E-15AE-D750-ECD5E23F3FD6}"/>
                </a:ext>
              </a:extLst>
            </p:cNvPr>
            <p:cNvSpPr txBox="1"/>
            <p:nvPr/>
          </p:nvSpPr>
          <p:spPr>
            <a:xfrm>
              <a:off x="657847" y="2180248"/>
              <a:ext cx="1503384" cy="288147"/>
            </a:xfrm>
            <a:prstGeom prst="rect">
              <a:avLst/>
            </a:prstGeom>
            <a:grp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29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Initial Situation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40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062201C0-5339-2570-191C-68196B2CCA4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62201C0-5339-2570-191C-68196B2CCA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FE33E38-C4E6-EEC1-CFDA-B999067B1C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1791" y="912764"/>
            <a:ext cx="10564825" cy="288000"/>
          </a:xfrm>
        </p:spPr>
        <p:txBody>
          <a:bodyPr/>
          <a:lstStyle/>
          <a:p>
            <a:r>
              <a:rPr lang="en-US"/>
              <a:t>Roadmap &amp; Next Steps</a:t>
            </a:r>
          </a:p>
          <a:p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0ACCD0A-FF43-11D5-B770-561F6F8F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/>
              <a:t>Connections between back- and frontend as well as comprehensive testing ensure successful project implementation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D9B5803-AA5E-8A3A-4AFF-E870EB257D3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57503" y="6294436"/>
            <a:ext cx="11676994" cy="138499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A3C09EEE-FBBE-EE98-C21E-C7F8090EA71F}"/>
              </a:ext>
            </a:extLst>
          </p:cNvPr>
          <p:cNvSpPr/>
          <p:nvPr/>
        </p:nvSpPr>
        <p:spPr>
          <a:xfrm>
            <a:off x="442337" y="3589377"/>
            <a:ext cx="800639" cy="132839"/>
          </a:xfrm>
          <a:custGeom>
            <a:avLst/>
            <a:gdLst/>
            <a:ahLst/>
            <a:cxnLst/>
            <a:rect l="l" t="t" r="r" b="b"/>
            <a:pathLst>
              <a:path w="5945505">
                <a:moveTo>
                  <a:pt x="0" y="0"/>
                </a:moveTo>
                <a:lnTo>
                  <a:pt x="5944983" y="1"/>
                </a:lnTo>
              </a:path>
            </a:pathLst>
          </a:custGeom>
          <a:ln w="8255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A061EE17-BBA4-6BE3-1B43-F9E77CF123B2}"/>
              </a:ext>
            </a:extLst>
          </p:cNvPr>
          <p:cNvSpPr/>
          <p:nvPr/>
        </p:nvSpPr>
        <p:spPr>
          <a:xfrm>
            <a:off x="1964595" y="4015127"/>
            <a:ext cx="1054667" cy="644032"/>
          </a:xfrm>
          <a:custGeom>
            <a:avLst/>
            <a:gdLst/>
            <a:ahLst/>
            <a:cxnLst/>
            <a:rect l="l" t="t" r="r" b="b"/>
            <a:pathLst>
              <a:path w="691515" h="422275">
                <a:moveTo>
                  <a:pt x="691367" y="421957"/>
                </a:moveTo>
                <a:lnTo>
                  <a:pt x="0" y="0"/>
                </a:lnTo>
              </a:path>
            </a:pathLst>
          </a:custGeom>
          <a:ln w="7620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02B1B304-5FA8-CAE5-79D4-185D1847864D}"/>
              </a:ext>
            </a:extLst>
          </p:cNvPr>
          <p:cNvSpPr/>
          <p:nvPr/>
        </p:nvSpPr>
        <p:spPr>
          <a:xfrm>
            <a:off x="1964593" y="2326912"/>
            <a:ext cx="1076942" cy="852253"/>
          </a:xfrm>
          <a:custGeom>
            <a:avLst/>
            <a:gdLst/>
            <a:ahLst/>
            <a:cxnLst/>
            <a:rect l="l" t="t" r="r" b="b"/>
            <a:pathLst>
              <a:path w="706120" h="558800">
                <a:moveTo>
                  <a:pt x="0" y="558295"/>
                </a:moveTo>
                <a:lnTo>
                  <a:pt x="705823" y="0"/>
                </a:lnTo>
              </a:path>
            </a:pathLst>
          </a:custGeom>
          <a:ln w="7620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7C5E19B5-258B-2D26-B093-B2F42480CB03}"/>
              </a:ext>
            </a:extLst>
          </p:cNvPr>
          <p:cNvSpPr/>
          <p:nvPr/>
        </p:nvSpPr>
        <p:spPr>
          <a:xfrm>
            <a:off x="1675502" y="3573307"/>
            <a:ext cx="1413971" cy="0"/>
          </a:xfrm>
          <a:custGeom>
            <a:avLst/>
            <a:gdLst/>
            <a:ahLst/>
            <a:cxnLst/>
            <a:rect l="l" t="t" r="r" b="b"/>
            <a:pathLst>
              <a:path w="927100">
                <a:moveTo>
                  <a:pt x="0" y="0"/>
                </a:moveTo>
                <a:lnTo>
                  <a:pt x="926939" y="1"/>
                </a:lnTo>
              </a:path>
            </a:pathLst>
          </a:custGeom>
          <a:ln w="7620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FD5B34C2-E147-2BEA-B73B-8F873110E488}"/>
              </a:ext>
            </a:extLst>
          </p:cNvPr>
          <p:cNvSpPr/>
          <p:nvPr/>
        </p:nvSpPr>
        <p:spPr>
          <a:xfrm>
            <a:off x="954566" y="3005102"/>
            <a:ext cx="1183474" cy="1183470"/>
          </a:xfrm>
          <a:custGeom>
            <a:avLst/>
            <a:gdLst/>
            <a:ahLst/>
            <a:cxnLst/>
            <a:rect l="l" t="t" r="r" b="b"/>
            <a:pathLst>
              <a:path w="775970" h="775970">
                <a:moveTo>
                  <a:pt x="387935" y="0"/>
                </a:moveTo>
                <a:lnTo>
                  <a:pt x="339273" y="3022"/>
                </a:lnTo>
                <a:lnTo>
                  <a:pt x="292415" y="11847"/>
                </a:lnTo>
                <a:lnTo>
                  <a:pt x="247724" y="26112"/>
                </a:lnTo>
                <a:lnTo>
                  <a:pt x="205564" y="45452"/>
                </a:lnTo>
                <a:lnTo>
                  <a:pt x="166299" y="69505"/>
                </a:lnTo>
                <a:lnTo>
                  <a:pt x="130291" y="97906"/>
                </a:lnTo>
                <a:lnTo>
                  <a:pt x="97905" y="130292"/>
                </a:lnTo>
                <a:lnTo>
                  <a:pt x="69504" y="166299"/>
                </a:lnTo>
                <a:lnTo>
                  <a:pt x="45452" y="205565"/>
                </a:lnTo>
                <a:lnTo>
                  <a:pt x="26112" y="247725"/>
                </a:lnTo>
                <a:lnTo>
                  <a:pt x="11847" y="292415"/>
                </a:lnTo>
                <a:lnTo>
                  <a:pt x="3022" y="339273"/>
                </a:lnTo>
                <a:lnTo>
                  <a:pt x="0" y="387935"/>
                </a:lnTo>
                <a:lnTo>
                  <a:pt x="3022" y="436597"/>
                </a:lnTo>
                <a:lnTo>
                  <a:pt x="11847" y="483455"/>
                </a:lnTo>
                <a:lnTo>
                  <a:pt x="26112" y="528146"/>
                </a:lnTo>
                <a:lnTo>
                  <a:pt x="45452" y="570306"/>
                </a:lnTo>
                <a:lnTo>
                  <a:pt x="69504" y="609571"/>
                </a:lnTo>
                <a:lnTo>
                  <a:pt x="97905" y="645579"/>
                </a:lnTo>
                <a:lnTo>
                  <a:pt x="130291" y="677965"/>
                </a:lnTo>
                <a:lnTo>
                  <a:pt x="166299" y="706366"/>
                </a:lnTo>
                <a:lnTo>
                  <a:pt x="205564" y="730418"/>
                </a:lnTo>
                <a:lnTo>
                  <a:pt x="247724" y="749758"/>
                </a:lnTo>
                <a:lnTo>
                  <a:pt x="292415" y="764023"/>
                </a:lnTo>
                <a:lnTo>
                  <a:pt x="339273" y="772848"/>
                </a:lnTo>
                <a:lnTo>
                  <a:pt x="387935" y="775870"/>
                </a:lnTo>
                <a:lnTo>
                  <a:pt x="436597" y="772848"/>
                </a:lnTo>
                <a:lnTo>
                  <a:pt x="483455" y="764023"/>
                </a:lnTo>
                <a:lnTo>
                  <a:pt x="528145" y="749758"/>
                </a:lnTo>
                <a:lnTo>
                  <a:pt x="570305" y="730418"/>
                </a:lnTo>
                <a:lnTo>
                  <a:pt x="609571" y="706366"/>
                </a:lnTo>
                <a:lnTo>
                  <a:pt x="645578" y="677965"/>
                </a:lnTo>
                <a:lnTo>
                  <a:pt x="677964" y="645579"/>
                </a:lnTo>
                <a:lnTo>
                  <a:pt x="706365" y="609571"/>
                </a:lnTo>
                <a:lnTo>
                  <a:pt x="730418" y="570306"/>
                </a:lnTo>
                <a:lnTo>
                  <a:pt x="749758" y="528146"/>
                </a:lnTo>
                <a:lnTo>
                  <a:pt x="764022" y="483455"/>
                </a:lnTo>
                <a:lnTo>
                  <a:pt x="772848" y="436597"/>
                </a:lnTo>
                <a:lnTo>
                  <a:pt x="775870" y="387935"/>
                </a:lnTo>
                <a:lnTo>
                  <a:pt x="772848" y="339273"/>
                </a:lnTo>
                <a:lnTo>
                  <a:pt x="764022" y="292415"/>
                </a:lnTo>
                <a:lnTo>
                  <a:pt x="749758" y="247725"/>
                </a:lnTo>
                <a:lnTo>
                  <a:pt x="730418" y="205565"/>
                </a:lnTo>
                <a:lnTo>
                  <a:pt x="706365" y="166299"/>
                </a:lnTo>
                <a:lnTo>
                  <a:pt x="677964" y="130292"/>
                </a:lnTo>
                <a:lnTo>
                  <a:pt x="645578" y="97906"/>
                </a:lnTo>
                <a:lnTo>
                  <a:pt x="609571" y="69505"/>
                </a:lnTo>
                <a:lnTo>
                  <a:pt x="570305" y="45452"/>
                </a:lnTo>
                <a:lnTo>
                  <a:pt x="528145" y="26112"/>
                </a:lnTo>
                <a:lnTo>
                  <a:pt x="483455" y="11847"/>
                </a:lnTo>
                <a:lnTo>
                  <a:pt x="436597" y="3022"/>
                </a:lnTo>
                <a:lnTo>
                  <a:pt x="387935" y="0"/>
                </a:lnTo>
                <a:close/>
              </a:path>
            </a:pathLst>
          </a:custGeom>
          <a:solidFill>
            <a:schemeClr val="bg2"/>
          </a:solidFill>
          <a:ln w="57150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bject 25">
            <a:extLst>
              <a:ext uri="{FF2B5EF4-FFF2-40B4-BE49-F238E27FC236}">
                <a16:creationId xmlns:a16="http://schemas.microsoft.com/office/drawing/2014/main" id="{16D1FACF-C133-F4BD-5CD1-6651FCB4A0C0}"/>
              </a:ext>
            </a:extLst>
          </p:cNvPr>
          <p:cNvSpPr txBox="1"/>
          <p:nvPr/>
        </p:nvSpPr>
        <p:spPr>
          <a:xfrm>
            <a:off x="698404" y="4275853"/>
            <a:ext cx="1695796" cy="21371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30480" algn="ctr" defTabSz="914400" rtl="0" eaLnBrk="1" fontAlgn="auto" latinLnBrk="0" hangingPunct="1">
              <a:lnSpc>
                <a:spcPct val="1014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5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Verdana"/>
              </a:rPr>
              <a:t>Next Steps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65BD"/>
              </a:solidFill>
              <a:effectLst/>
              <a:uLnTx/>
              <a:uFillTx/>
              <a:latin typeface="Arial"/>
              <a:ea typeface="+mn-ea"/>
              <a:cs typeface="Verdana"/>
            </a:endParaRPr>
          </a:p>
        </p:txBody>
      </p:sp>
      <p:sp>
        <p:nvSpPr>
          <p:cNvPr id="18" name="object 34">
            <a:extLst>
              <a:ext uri="{FF2B5EF4-FFF2-40B4-BE49-F238E27FC236}">
                <a16:creationId xmlns:a16="http://schemas.microsoft.com/office/drawing/2014/main" id="{3F7ABDD1-F932-1D3E-9118-9EAA26F0FE7C}"/>
              </a:ext>
            </a:extLst>
          </p:cNvPr>
          <p:cNvSpPr/>
          <p:nvPr/>
        </p:nvSpPr>
        <p:spPr>
          <a:xfrm>
            <a:off x="2698044" y="4560418"/>
            <a:ext cx="878405" cy="879371"/>
          </a:xfrm>
          <a:custGeom>
            <a:avLst/>
            <a:gdLst/>
            <a:ahLst/>
            <a:cxnLst/>
            <a:rect l="l" t="t" r="r" b="b"/>
            <a:pathLst>
              <a:path w="575945" h="576579">
                <a:moveTo>
                  <a:pt x="287944" y="0"/>
                </a:moveTo>
                <a:lnTo>
                  <a:pt x="241238" y="3769"/>
                </a:lnTo>
                <a:lnTo>
                  <a:pt x="196932" y="14682"/>
                </a:lnTo>
                <a:lnTo>
                  <a:pt x="155617" y="32145"/>
                </a:lnTo>
                <a:lnTo>
                  <a:pt x="117888" y="55567"/>
                </a:lnTo>
                <a:lnTo>
                  <a:pt x="84337" y="84353"/>
                </a:lnTo>
                <a:lnTo>
                  <a:pt x="55556" y="117910"/>
                </a:lnTo>
                <a:lnTo>
                  <a:pt x="32139" y="155647"/>
                </a:lnTo>
                <a:lnTo>
                  <a:pt x="14679" y="196969"/>
                </a:lnTo>
                <a:lnTo>
                  <a:pt x="3768" y="241284"/>
                </a:lnTo>
                <a:lnTo>
                  <a:pt x="0" y="287999"/>
                </a:lnTo>
                <a:lnTo>
                  <a:pt x="3768" y="334714"/>
                </a:lnTo>
                <a:lnTo>
                  <a:pt x="14679" y="379029"/>
                </a:lnTo>
                <a:lnTo>
                  <a:pt x="32139" y="420351"/>
                </a:lnTo>
                <a:lnTo>
                  <a:pt x="55556" y="458088"/>
                </a:lnTo>
                <a:lnTo>
                  <a:pt x="84337" y="491646"/>
                </a:lnTo>
                <a:lnTo>
                  <a:pt x="117888" y="520432"/>
                </a:lnTo>
                <a:lnTo>
                  <a:pt x="155617" y="543853"/>
                </a:lnTo>
                <a:lnTo>
                  <a:pt x="196932" y="561316"/>
                </a:lnTo>
                <a:lnTo>
                  <a:pt x="241238" y="572229"/>
                </a:lnTo>
                <a:lnTo>
                  <a:pt x="287944" y="575999"/>
                </a:lnTo>
                <a:lnTo>
                  <a:pt x="334650" y="572229"/>
                </a:lnTo>
                <a:lnTo>
                  <a:pt x="378956" y="561316"/>
                </a:lnTo>
                <a:lnTo>
                  <a:pt x="420271" y="543853"/>
                </a:lnTo>
                <a:lnTo>
                  <a:pt x="458000" y="520432"/>
                </a:lnTo>
                <a:lnTo>
                  <a:pt x="491551" y="491646"/>
                </a:lnTo>
                <a:lnTo>
                  <a:pt x="520331" y="458088"/>
                </a:lnTo>
                <a:lnTo>
                  <a:pt x="543748" y="420351"/>
                </a:lnTo>
                <a:lnTo>
                  <a:pt x="561208" y="379029"/>
                </a:lnTo>
                <a:lnTo>
                  <a:pt x="572119" y="334714"/>
                </a:lnTo>
                <a:lnTo>
                  <a:pt x="575887" y="287999"/>
                </a:lnTo>
                <a:lnTo>
                  <a:pt x="572119" y="241284"/>
                </a:lnTo>
                <a:lnTo>
                  <a:pt x="561208" y="196969"/>
                </a:lnTo>
                <a:lnTo>
                  <a:pt x="543748" y="155647"/>
                </a:lnTo>
                <a:lnTo>
                  <a:pt x="520331" y="117910"/>
                </a:lnTo>
                <a:lnTo>
                  <a:pt x="491551" y="84353"/>
                </a:lnTo>
                <a:lnTo>
                  <a:pt x="458000" y="55567"/>
                </a:lnTo>
                <a:lnTo>
                  <a:pt x="420271" y="32145"/>
                </a:lnTo>
                <a:lnTo>
                  <a:pt x="378956" y="14682"/>
                </a:lnTo>
                <a:lnTo>
                  <a:pt x="334650" y="3769"/>
                </a:lnTo>
                <a:lnTo>
                  <a:pt x="287944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bject 36">
            <a:extLst>
              <a:ext uri="{FF2B5EF4-FFF2-40B4-BE49-F238E27FC236}">
                <a16:creationId xmlns:a16="http://schemas.microsoft.com/office/drawing/2014/main" id="{76715EDA-9E82-D769-6E5C-FEBFEB04E8D9}"/>
              </a:ext>
            </a:extLst>
          </p:cNvPr>
          <p:cNvSpPr/>
          <p:nvPr/>
        </p:nvSpPr>
        <p:spPr>
          <a:xfrm>
            <a:off x="2697310" y="1680612"/>
            <a:ext cx="878405" cy="879371"/>
          </a:xfrm>
          <a:custGeom>
            <a:avLst/>
            <a:gdLst/>
            <a:ahLst/>
            <a:cxnLst/>
            <a:rect l="l" t="t" r="r" b="b"/>
            <a:pathLst>
              <a:path w="575945" h="576579">
                <a:moveTo>
                  <a:pt x="287943" y="0"/>
                </a:moveTo>
                <a:lnTo>
                  <a:pt x="241237" y="3769"/>
                </a:lnTo>
                <a:lnTo>
                  <a:pt x="196931" y="14682"/>
                </a:lnTo>
                <a:lnTo>
                  <a:pt x="155617" y="32146"/>
                </a:lnTo>
                <a:lnTo>
                  <a:pt x="117888" y="55567"/>
                </a:lnTo>
                <a:lnTo>
                  <a:pt x="84337" y="84353"/>
                </a:lnTo>
                <a:lnTo>
                  <a:pt x="55556" y="117910"/>
                </a:lnTo>
                <a:lnTo>
                  <a:pt x="32139" y="155647"/>
                </a:lnTo>
                <a:lnTo>
                  <a:pt x="14679" y="196969"/>
                </a:lnTo>
                <a:lnTo>
                  <a:pt x="3768" y="241285"/>
                </a:lnTo>
                <a:lnTo>
                  <a:pt x="0" y="288000"/>
                </a:lnTo>
                <a:lnTo>
                  <a:pt x="3768" y="334715"/>
                </a:lnTo>
                <a:lnTo>
                  <a:pt x="14679" y="379030"/>
                </a:lnTo>
                <a:lnTo>
                  <a:pt x="32139" y="420352"/>
                </a:lnTo>
                <a:lnTo>
                  <a:pt x="55556" y="458088"/>
                </a:lnTo>
                <a:lnTo>
                  <a:pt x="84337" y="491646"/>
                </a:lnTo>
                <a:lnTo>
                  <a:pt x="117888" y="520432"/>
                </a:lnTo>
                <a:lnTo>
                  <a:pt x="155617" y="543853"/>
                </a:lnTo>
                <a:lnTo>
                  <a:pt x="196931" y="561317"/>
                </a:lnTo>
                <a:lnTo>
                  <a:pt x="241237" y="572230"/>
                </a:lnTo>
                <a:lnTo>
                  <a:pt x="287943" y="575999"/>
                </a:lnTo>
                <a:lnTo>
                  <a:pt x="334649" y="572230"/>
                </a:lnTo>
                <a:lnTo>
                  <a:pt x="378955" y="561317"/>
                </a:lnTo>
                <a:lnTo>
                  <a:pt x="420270" y="543853"/>
                </a:lnTo>
                <a:lnTo>
                  <a:pt x="457999" y="520432"/>
                </a:lnTo>
                <a:lnTo>
                  <a:pt x="491550" y="491646"/>
                </a:lnTo>
                <a:lnTo>
                  <a:pt x="520331" y="458088"/>
                </a:lnTo>
                <a:lnTo>
                  <a:pt x="543747" y="420352"/>
                </a:lnTo>
                <a:lnTo>
                  <a:pt x="561208" y="379030"/>
                </a:lnTo>
                <a:lnTo>
                  <a:pt x="572119" y="334715"/>
                </a:lnTo>
                <a:lnTo>
                  <a:pt x="575887" y="288000"/>
                </a:lnTo>
                <a:lnTo>
                  <a:pt x="572119" y="241285"/>
                </a:lnTo>
                <a:lnTo>
                  <a:pt x="561208" y="196969"/>
                </a:lnTo>
                <a:lnTo>
                  <a:pt x="543747" y="155647"/>
                </a:lnTo>
                <a:lnTo>
                  <a:pt x="520331" y="117910"/>
                </a:lnTo>
                <a:lnTo>
                  <a:pt x="491550" y="84353"/>
                </a:lnTo>
                <a:lnTo>
                  <a:pt x="457999" y="55567"/>
                </a:lnTo>
                <a:lnTo>
                  <a:pt x="420270" y="32146"/>
                </a:lnTo>
                <a:lnTo>
                  <a:pt x="378955" y="14682"/>
                </a:lnTo>
                <a:lnTo>
                  <a:pt x="334649" y="3769"/>
                </a:lnTo>
                <a:lnTo>
                  <a:pt x="287943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bject 38">
            <a:extLst>
              <a:ext uri="{FF2B5EF4-FFF2-40B4-BE49-F238E27FC236}">
                <a16:creationId xmlns:a16="http://schemas.microsoft.com/office/drawing/2014/main" id="{47769E09-71D8-3A42-09E6-33FD8A616CA0}"/>
              </a:ext>
            </a:extLst>
          </p:cNvPr>
          <p:cNvSpPr/>
          <p:nvPr/>
        </p:nvSpPr>
        <p:spPr>
          <a:xfrm>
            <a:off x="2697310" y="3107215"/>
            <a:ext cx="878405" cy="879371"/>
          </a:xfrm>
          <a:custGeom>
            <a:avLst/>
            <a:gdLst/>
            <a:ahLst/>
            <a:cxnLst/>
            <a:rect l="l" t="t" r="r" b="b"/>
            <a:pathLst>
              <a:path w="575945" h="576579">
                <a:moveTo>
                  <a:pt x="287943" y="0"/>
                </a:moveTo>
                <a:lnTo>
                  <a:pt x="241237" y="3769"/>
                </a:lnTo>
                <a:lnTo>
                  <a:pt x="196930" y="14682"/>
                </a:lnTo>
                <a:lnTo>
                  <a:pt x="155616" y="32145"/>
                </a:lnTo>
                <a:lnTo>
                  <a:pt x="117887" y="55567"/>
                </a:lnTo>
                <a:lnTo>
                  <a:pt x="84336" y="84353"/>
                </a:lnTo>
                <a:lnTo>
                  <a:pt x="55556" y="117910"/>
                </a:lnTo>
                <a:lnTo>
                  <a:pt x="32139" y="155647"/>
                </a:lnTo>
                <a:lnTo>
                  <a:pt x="14679" y="196969"/>
                </a:lnTo>
                <a:lnTo>
                  <a:pt x="3768" y="241284"/>
                </a:lnTo>
                <a:lnTo>
                  <a:pt x="0" y="287999"/>
                </a:lnTo>
                <a:lnTo>
                  <a:pt x="3768" y="334714"/>
                </a:lnTo>
                <a:lnTo>
                  <a:pt x="14679" y="379029"/>
                </a:lnTo>
                <a:lnTo>
                  <a:pt x="32139" y="420352"/>
                </a:lnTo>
                <a:lnTo>
                  <a:pt x="55556" y="458088"/>
                </a:lnTo>
                <a:lnTo>
                  <a:pt x="84336" y="491646"/>
                </a:lnTo>
                <a:lnTo>
                  <a:pt x="117887" y="520432"/>
                </a:lnTo>
                <a:lnTo>
                  <a:pt x="155616" y="543853"/>
                </a:lnTo>
                <a:lnTo>
                  <a:pt x="196930" y="561317"/>
                </a:lnTo>
                <a:lnTo>
                  <a:pt x="241237" y="572230"/>
                </a:lnTo>
                <a:lnTo>
                  <a:pt x="287943" y="575999"/>
                </a:lnTo>
                <a:lnTo>
                  <a:pt x="334649" y="572230"/>
                </a:lnTo>
                <a:lnTo>
                  <a:pt x="378955" y="561317"/>
                </a:lnTo>
                <a:lnTo>
                  <a:pt x="420270" y="543853"/>
                </a:lnTo>
                <a:lnTo>
                  <a:pt x="457999" y="520432"/>
                </a:lnTo>
                <a:lnTo>
                  <a:pt x="491550" y="491646"/>
                </a:lnTo>
                <a:lnTo>
                  <a:pt x="520331" y="458088"/>
                </a:lnTo>
                <a:lnTo>
                  <a:pt x="543747" y="420352"/>
                </a:lnTo>
                <a:lnTo>
                  <a:pt x="561208" y="379029"/>
                </a:lnTo>
                <a:lnTo>
                  <a:pt x="572119" y="334714"/>
                </a:lnTo>
                <a:lnTo>
                  <a:pt x="575887" y="287999"/>
                </a:lnTo>
                <a:lnTo>
                  <a:pt x="572119" y="241284"/>
                </a:lnTo>
                <a:lnTo>
                  <a:pt x="561208" y="196969"/>
                </a:lnTo>
                <a:lnTo>
                  <a:pt x="543747" y="155647"/>
                </a:lnTo>
                <a:lnTo>
                  <a:pt x="520331" y="117910"/>
                </a:lnTo>
                <a:lnTo>
                  <a:pt x="491550" y="84353"/>
                </a:lnTo>
                <a:lnTo>
                  <a:pt x="457999" y="55567"/>
                </a:lnTo>
                <a:lnTo>
                  <a:pt x="420270" y="32145"/>
                </a:lnTo>
                <a:lnTo>
                  <a:pt x="378955" y="14682"/>
                </a:lnTo>
                <a:lnTo>
                  <a:pt x="334649" y="3769"/>
                </a:lnTo>
                <a:lnTo>
                  <a:pt x="287943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AD77AC53-775C-5EF8-24CD-14C619CD43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62038" y="3272373"/>
            <a:ext cx="548948" cy="54894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FA6223B-0CE9-1035-1FFA-BE92128F22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62039" y="1845770"/>
            <a:ext cx="548948" cy="548948"/>
          </a:xfrm>
          <a:prstGeom prst="rect">
            <a:avLst/>
          </a:prstGeom>
        </p:spPr>
      </p:pic>
      <p:sp>
        <p:nvSpPr>
          <p:cNvPr id="23" name="object 42">
            <a:extLst>
              <a:ext uri="{FF2B5EF4-FFF2-40B4-BE49-F238E27FC236}">
                <a16:creationId xmlns:a16="http://schemas.microsoft.com/office/drawing/2014/main" id="{23C58617-8F66-D500-3E80-FC458283EB65}"/>
              </a:ext>
            </a:extLst>
          </p:cNvPr>
          <p:cNvSpPr/>
          <p:nvPr/>
        </p:nvSpPr>
        <p:spPr>
          <a:xfrm>
            <a:off x="2862772" y="4725576"/>
            <a:ext cx="548948" cy="5490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object 43">
            <a:extLst>
              <a:ext uri="{FF2B5EF4-FFF2-40B4-BE49-F238E27FC236}">
                <a16:creationId xmlns:a16="http://schemas.microsoft.com/office/drawing/2014/main" id="{95D64CD4-161F-F63F-46C9-8330155D3469}"/>
              </a:ext>
            </a:extLst>
          </p:cNvPr>
          <p:cNvSpPr txBox="1"/>
          <p:nvPr/>
        </p:nvSpPr>
        <p:spPr>
          <a:xfrm>
            <a:off x="3812826" y="3107215"/>
            <a:ext cx="7936836" cy="953210"/>
          </a:xfrm>
          <a:prstGeom prst="rect">
            <a:avLst/>
          </a:prstGeom>
        </p:spPr>
        <p:txBody>
          <a:bodyPr vert="horz" wrap="square" lIns="0" tIns="23495" rIns="0" bIns="0" rtlCol="0" anchor="t">
            <a:spAutoFit/>
          </a:bodyPr>
          <a:lstStyle/>
          <a:p>
            <a:pPr marL="0" marR="5080" lvl="0" indent="0" algn="l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359"/>
              </a:buClr>
              <a:buSzTx/>
              <a:buFontTx/>
              <a:buNone/>
              <a:tabLst>
                <a:tab pos="93663" algn="l"/>
              </a:tabLst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Conduct comprehensive tests and validate functionality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65B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5080" lvl="0" indent="-171450" algn="l" defTabSz="914423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5BD"/>
              </a:buClr>
              <a:buSzTx/>
              <a:buFont typeface="Arial" panose="020B0604020202020204" pitchFamily="34" charset="0"/>
              <a:buChar char="•"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Perform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unit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integration testing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1450" marR="5080" lvl="0" indent="-171450" algn="l" defTabSz="914423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5BD"/>
              </a:buClr>
              <a:buSzTx/>
              <a:buFont typeface="Arial" panose="020B0604020202020204" pitchFamily="34" charset="0"/>
              <a:buChar char="•"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Verify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end-to-end functionality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5080" lvl="0" indent="-171450" algn="l" defTabSz="914423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5BD"/>
              </a:buClr>
              <a:buSzTx/>
              <a:buFont typeface="Arial" panose="020B0604020202020204" pitchFamily="34" charset="0"/>
              <a:buChar char="•"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Identify and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fix bugs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 issues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44">
            <a:extLst>
              <a:ext uri="{FF2B5EF4-FFF2-40B4-BE49-F238E27FC236}">
                <a16:creationId xmlns:a16="http://schemas.microsoft.com/office/drawing/2014/main" id="{C55BD5E8-97BA-8473-46EA-F525B9880488}"/>
              </a:ext>
            </a:extLst>
          </p:cNvPr>
          <p:cNvSpPr txBox="1"/>
          <p:nvPr/>
        </p:nvSpPr>
        <p:spPr>
          <a:xfrm>
            <a:off x="3812826" y="1677299"/>
            <a:ext cx="7936837" cy="95000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0" marR="5080" lvl="0" indent="0" algn="l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359"/>
              </a:buClr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Implement backend and connections to frontend</a:t>
            </a:r>
          </a:p>
          <a:p>
            <a:pPr marL="171450" marR="5080" lvl="0" indent="-171450" algn="l" defTabSz="914423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5BD"/>
              </a:buClr>
              <a:buSzTx/>
              <a:buFont typeface="Arial" panose="020B0604020202020204" pitchFamily="34" charset="0"/>
              <a:buChar char="•"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Develop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backend services</a:t>
            </a:r>
          </a:p>
          <a:p>
            <a:pPr marL="171450" marR="5080" lvl="0" indent="-171450" algn="l" defTabSz="914423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5BD"/>
              </a:buClr>
              <a:buSzTx/>
              <a:buFont typeface="Arial" panose="020B0604020202020204" pitchFamily="34" charset="0"/>
              <a:buChar char="•"/>
              <a:tabLst>
                <a:tab pos="252095" algn="l"/>
              </a:tabLst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Integrate backend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 frontend components</a:t>
            </a:r>
          </a:p>
          <a:p>
            <a:pPr marL="171450" marR="5080" lvl="0" indent="-171450" algn="l" defTabSz="914423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5BD"/>
              </a:buClr>
              <a:buSzTx/>
              <a:buFont typeface="Arial" panose="020B0604020202020204" pitchFamily="34" charset="0"/>
              <a:buChar char="•"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Ensure secure and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efficient data handling</a:t>
            </a:r>
          </a:p>
        </p:txBody>
      </p:sp>
      <p:sp>
        <p:nvSpPr>
          <p:cNvPr id="26" name="object 45">
            <a:extLst>
              <a:ext uri="{FF2B5EF4-FFF2-40B4-BE49-F238E27FC236}">
                <a16:creationId xmlns:a16="http://schemas.microsoft.com/office/drawing/2014/main" id="{AEEE61C3-BF25-8929-98BB-557C2F47EFDE}"/>
              </a:ext>
            </a:extLst>
          </p:cNvPr>
          <p:cNvSpPr txBox="1"/>
          <p:nvPr/>
        </p:nvSpPr>
        <p:spPr>
          <a:xfrm>
            <a:off x="3812826" y="4560418"/>
            <a:ext cx="7936836" cy="1198405"/>
          </a:xfrm>
          <a:prstGeom prst="rect">
            <a:avLst/>
          </a:prstGeom>
        </p:spPr>
        <p:txBody>
          <a:bodyPr vert="horz" wrap="square" lIns="0" tIns="23495" rIns="0" bIns="0" rtlCol="0" anchor="t">
            <a:spAutoFit/>
          </a:bodyPr>
          <a:lstStyle/>
          <a:p>
            <a:pPr marL="0" marR="5080" lvl="0" indent="0" algn="l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359"/>
              </a:buClr>
              <a:buSzTx/>
              <a:buFontTx/>
              <a:buNone/>
              <a:tabLst>
                <a:tab pos="93663" algn="l"/>
              </a:tabLst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Finish MVP and implement feedback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65BD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1450" marR="5080" lvl="0" indent="-171450" algn="l" defTabSz="914423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5BD"/>
              </a:buClr>
              <a:buSzTx/>
              <a:buFont typeface="Arial" panose="020B0604020202020204" pitchFamily="34" charset="0"/>
              <a:buChar char="•"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Finish functionalities for the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MVP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1450" marR="5080" lvl="0" indent="-171450" algn="l" defTabSz="914423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5BD"/>
              </a:buClr>
              <a:buSzTx/>
              <a:buFont typeface="Arial" panose="020B0604020202020204" pitchFamily="34" charset="0"/>
              <a:buChar char="•"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Collect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user feedback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through direct communication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1450" marR="5080" lvl="0" indent="-171450" algn="l" defTabSz="914423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5BD"/>
              </a:buClr>
              <a:buSzTx/>
              <a:buFont typeface="Arial" panose="020B0604020202020204" pitchFamily="34" charset="0"/>
              <a:buChar char="•"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Analyze feedback and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prioritize improvements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1450" marR="5080" lvl="0" indent="-171450" algn="l" defTabSz="914423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5BD"/>
              </a:buClr>
              <a:buSzTx/>
              <a:buFont typeface="Arial" panose="020B0604020202020204" pitchFamily="34" charset="0"/>
              <a:buChar char="•"/>
              <a:tabLst>
                <a:tab pos="252095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 for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subsequent iterations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based on feedback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7" name="Inhaltsplatzhalter 78">
            <a:extLst>
              <a:ext uri="{FF2B5EF4-FFF2-40B4-BE49-F238E27FC236}">
                <a16:creationId xmlns:a16="http://schemas.microsoft.com/office/drawing/2014/main" id="{A95BCD28-FE63-7E0B-E269-9F6E0413D9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6303" y="323683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8384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83918263-CCB9-1CC9-D6F3-BBF4E0D8A1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83918263-CCB9-1CC9-D6F3-BBF4E0D8A1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feld 4">
            <a:extLst>
              <a:ext uri="{FF2B5EF4-FFF2-40B4-BE49-F238E27FC236}">
                <a16:creationId xmlns:a16="http://schemas.microsoft.com/office/drawing/2014/main" id="{3F62AEC0-CA85-5518-97B6-5C05F7889966}"/>
              </a:ext>
            </a:extLst>
          </p:cNvPr>
          <p:cNvSpPr txBox="1"/>
          <p:nvPr/>
        </p:nvSpPr>
        <p:spPr>
          <a:xfrm>
            <a:off x="448752" y="785150"/>
            <a:ext cx="10660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B14EC05-9FDC-EE71-A54A-3F875AD71D65}"/>
              </a:ext>
            </a:extLst>
          </p:cNvPr>
          <p:cNvSpPr/>
          <p:nvPr/>
        </p:nvSpPr>
        <p:spPr>
          <a:xfrm>
            <a:off x="12952" y="342900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9CAD0DF-B29A-C768-1E17-514C022D544C}"/>
              </a:ext>
            </a:extLst>
          </p:cNvPr>
          <p:cNvSpPr txBox="1"/>
          <p:nvPr/>
        </p:nvSpPr>
        <p:spPr>
          <a:xfrm>
            <a:off x="581876" y="1983666"/>
            <a:ext cx="9147569" cy="3858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are looking forward to having a lively discussion with you.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8FFAE11-C3E5-03B5-3CAA-7D14C32300B0}"/>
              </a:ext>
            </a:extLst>
          </p:cNvPr>
          <p:cNvGrpSpPr/>
          <p:nvPr/>
        </p:nvGrpSpPr>
        <p:grpSpPr>
          <a:xfrm>
            <a:off x="7445079" y="3973181"/>
            <a:ext cx="2470594" cy="2343811"/>
            <a:chOff x="2460746" y="4007721"/>
            <a:chExt cx="2470594" cy="2343811"/>
          </a:xfrm>
        </p:grpSpPr>
        <p:sp>
          <p:nvSpPr>
            <p:cNvPr id="22" name="Rechteck 23">
              <a:extLst>
                <a:ext uri="{FF2B5EF4-FFF2-40B4-BE49-F238E27FC236}">
                  <a16:creationId xmlns:a16="http://schemas.microsoft.com/office/drawing/2014/main" id="{7CE027FE-D66F-46E6-6026-512A0931DA9B}"/>
                </a:ext>
              </a:extLst>
            </p:cNvPr>
            <p:cNvSpPr/>
            <p:nvPr/>
          </p:nvSpPr>
          <p:spPr>
            <a:xfrm>
              <a:off x="2460746" y="5484547"/>
              <a:ext cx="2470594" cy="86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Hande</a:t>
              </a: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Yilmaz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M.Sc.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Informatics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4</a:t>
              </a:r>
              <a:r>
                <a:rPr kumimoji="0" lang="en-US" sz="1200" b="0" i="0" u="none" strike="noStrike" kern="1200" cap="none" spc="0" normalizeH="0" baseline="30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 semester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81C6378-EF8D-98C7-66D6-09F8CBEBA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5865" b="15865"/>
            <a:stretch/>
          </p:blipFill>
          <p:spPr>
            <a:xfrm>
              <a:off x="3028325" y="4007721"/>
              <a:ext cx="1335436" cy="1337857"/>
            </a:xfrm>
            <a:custGeom>
              <a:avLst/>
              <a:gdLst>
                <a:gd name="connsiteX0" fmla="*/ 968444 w 1936888"/>
                <a:gd name="connsiteY0" fmla="*/ 0 h 1940400"/>
                <a:gd name="connsiteX1" fmla="*/ 1936888 w 1936888"/>
                <a:gd name="connsiteY1" fmla="*/ 970200 h 1940400"/>
                <a:gd name="connsiteX2" fmla="*/ 968444 w 1936888"/>
                <a:gd name="connsiteY2" fmla="*/ 1940400 h 1940400"/>
                <a:gd name="connsiteX3" fmla="*/ 0 w 1936888"/>
                <a:gd name="connsiteY3" fmla="*/ 970200 h 1940400"/>
                <a:gd name="connsiteX4" fmla="*/ 968444 w 1936888"/>
                <a:gd name="connsiteY4" fmla="*/ 0 h 19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888" h="1940400">
                  <a:moveTo>
                    <a:pt x="968444" y="0"/>
                  </a:moveTo>
                  <a:cubicBezTo>
                    <a:pt x="1503301" y="0"/>
                    <a:pt x="1936888" y="434373"/>
                    <a:pt x="1936888" y="970200"/>
                  </a:cubicBezTo>
                  <a:cubicBezTo>
                    <a:pt x="1936888" y="1506027"/>
                    <a:pt x="1503301" y="1940400"/>
                    <a:pt x="968444" y="1940400"/>
                  </a:cubicBezTo>
                  <a:cubicBezTo>
                    <a:pt x="433587" y="1940400"/>
                    <a:pt x="0" y="1506027"/>
                    <a:pt x="0" y="970200"/>
                  </a:cubicBezTo>
                  <a:cubicBezTo>
                    <a:pt x="0" y="434373"/>
                    <a:pt x="433587" y="0"/>
                    <a:pt x="968444" y="0"/>
                  </a:cubicBez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FC34226-3A2C-5558-A798-8AC0DEAB5A9B}"/>
              </a:ext>
            </a:extLst>
          </p:cNvPr>
          <p:cNvGrpSpPr/>
          <p:nvPr/>
        </p:nvGrpSpPr>
        <p:grpSpPr>
          <a:xfrm>
            <a:off x="3604700" y="3953841"/>
            <a:ext cx="2470594" cy="2333705"/>
            <a:chOff x="60788" y="4007721"/>
            <a:chExt cx="2470594" cy="2333705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2C99E1AD-E9A2-29A8-21E6-9515904E33CD}"/>
                </a:ext>
              </a:extLst>
            </p:cNvPr>
            <p:cNvGrpSpPr/>
            <p:nvPr/>
          </p:nvGrpSpPr>
          <p:grpSpPr>
            <a:xfrm>
              <a:off x="60788" y="4007721"/>
              <a:ext cx="2470594" cy="2333705"/>
              <a:chOff x="60788" y="4007721"/>
              <a:chExt cx="2470594" cy="2333705"/>
            </a:xfrm>
          </p:grpSpPr>
          <p:sp>
            <p:nvSpPr>
              <p:cNvPr id="25" name="Rechteck 23">
                <a:extLst>
                  <a:ext uri="{FF2B5EF4-FFF2-40B4-BE49-F238E27FC236}">
                    <a16:creationId xmlns:a16="http://schemas.microsoft.com/office/drawing/2014/main" id="{98F74A38-CFDF-8302-E388-75C793A5538D}"/>
                  </a:ext>
                </a:extLst>
              </p:cNvPr>
              <p:cNvSpPr/>
              <p:nvPr/>
            </p:nvSpPr>
            <p:spPr>
              <a:xfrm>
                <a:off x="60788" y="5474441"/>
                <a:ext cx="2470594" cy="8669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Laura </a:t>
                </a:r>
                <a:r>
                  <a:rPr kumimoji="0" lang="en-US" sz="1200" b="1" i="0" u="none" strike="noStrike" kern="1200" cap="none" spc="0" normalizeH="0" baseline="0" noProof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Leschke</a:t>
                </a:r>
                <a:endPara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3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M.Sc. </a:t>
                </a:r>
                <a:b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Informatics</a:t>
                </a:r>
                <a:b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</a:b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2</a:t>
                </a:r>
                <a:r>
                  <a:rPr kumimoji="0" lang="en-US" sz="1200" b="0" i="0" u="none" strike="noStrike" kern="1200" cap="none" spc="0" normalizeH="0" baseline="3000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nd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semester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26" name="Grafik 22">
                <a:extLst>
                  <a:ext uri="{FF2B5EF4-FFF2-40B4-BE49-F238E27FC236}">
                    <a16:creationId xmlns:a16="http://schemas.microsoft.com/office/drawing/2014/main" id="{61E01E22-D652-F3ED-9677-BD9FDE317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" r="90"/>
              <a:stretch/>
            </p:blipFill>
            <p:spPr>
              <a:xfrm>
                <a:off x="628367" y="4007721"/>
                <a:ext cx="1335436" cy="1337857"/>
              </a:xfrm>
              <a:custGeom>
                <a:avLst/>
                <a:gdLst>
                  <a:gd name="connsiteX0" fmla="*/ 968444 w 1936888"/>
                  <a:gd name="connsiteY0" fmla="*/ 0 h 1940400"/>
                  <a:gd name="connsiteX1" fmla="*/ 1936888 w 1936888"/>
                  <a:gd name="connsiteY1" fmla="*/ 970200 h 1940400"/>
                  <a:gd name="connsiteX2" fmla="*/ 968444 w 1936888"/>
                  <a:gd name="connsiteY2" fmla="*/ 1940400 h 1940400"/>
                  <a:gd name="connsiteX3" fmla="*/ 0 w 1936888"/>
                  <a:gd name="connsiteY3" fmla="*/ 970200 h 1940400"/>
                  <a:gd name="connsiteX4" fmla="*/ 968444 w 1936888"/>
                  <a:gd name="connsiteY4" fmla="*/ 0 h 194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6888" h="1940400">
                    <a:moveTo>
                      <a:pt x="968444" y="0"/>
                    </a:moveTo>
                    <a:cubicBezTo>
                      <a:pt x="1503301" y="0"/>
                      <a:pt x="1936888" y="434373"/>
                      <a:pt x="1936888" y="970200"/>
                    </a:cubicBezTo>
                    <a:cubicBezTo>
                      <a:pt x="1936888" y="1506027"/>
                      <a:pt x="1503301" y="1940400"/>
                      <a:pt x="968444" y="1940400"/>
                    </a:cubicBezTo>
                    <a:cubicBezTo>
                      <a:pt x="433587" y="1940400"/>
                      <a:pt x="0" y="1506027"/>
                      <a:pt x="0" y="970200"/>
                    </a:cubicBezTo>
                    <a:cubicBezTo>
                      <a:pt x="0" y="434373"/>
                      <a:pt x="433587" y="0"/>
                      <a:pt x="968444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</p:pic>
        </p:grpSp>
        <p:pic>
          <p:nvPicPr>
            <p:cNvPr id="24" name="Grafik 22" descr="Ein Bild, das Menschliches Gesicht, Modeaccessoire, Person, Halskette enthält.&#10;&#10;Beschreibung automatisch generiert.">
              <a:extLst>
                <a:ext uri="{FF2B5EF4-FFF2-40B4-BE49-F238E27FC236}">
                  <a16:creationId xmlns:a16="http://schemas.microsoft.com/office/drawing/2014/main" id="{ECEF11C4-2F7E-7DC6-D2CC-A2587B74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2175" r="2175"/>
            <a:stretch/>
          </p:blipFill>
          <p:spPr>
            <a:xfrm>
              <a:off x="628367" y="4007721"/>
              <a:ext cx="1335436" cy="1337857"/>
            </a:xfrm>
            <a:custGeom>
              <a:avLst/>
              <a:gdLst>
                <a:gd name="connsiteX0" fmla="*/ 968444 w 1936888"/>
                <a:gd name="connsiteY0" fmla="*/ 0 h 1940400"/>
                <a:gd name="connsiteX1" fmla="*/ 1936888 w 1936888"/>
                <a:gd name="connsiteY1" fmla="*/ 970200 h 1940400"/>
                <a:gd name="connsiteX2" fmla="*/ 968444 w 1936888"/>
                <a:gd name="connsiteY2" fmla="*/ 1940400 h 1940400"/>
                <a:gd name="connsiteX3" fmla="*/ 0 w 1936888"/>
                <a:gd name="connsiteY3" fmla="*/ 970200 h 1940400"/>
                <a:gd name="connsiteX4" fmla="*/ 968444 w 1936888"/>
                <a:gd name="connsiteY4" fmla="*/ 0 h 19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888" h="1940400">
                  <a:moveTo>
                    <a:pt x="968444" y="0"/>
                  </a:moveTo>
                  <a:cubicBezTo>
                    <a:pt x="1503301" y="0"/>
                    <a:pt x="1936888" y="434373"/>
                    <a:pt x="1936888" y="970200"/>
                  </a:cubicBezTo>
                  <a:cubicBezTo>
                    <a:pt x="1936888" y="1506027"/>
                    <a:pt x="1503301" y="1940400"/>
                    <a:pt x="968444" y="1940400"/>
                  </a:cubicBezTo>
                  <a:cubicBezTo>
                    <a:pt x="433587" y="1940400"/>
                    <a:pt x="0" y="1506027"/>
                    <a:pt x="0" y="970200"/>
                  </a:cubicBezTo>
                  <a:cubicBezTo>
                    <a:pt x="0" y="434373"/>
                    <a:pt x="433587" y="0"/>
                    <a:pt x="968444" y="0"/>
                  </a:cubicBez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D9DB758-F288-98A2-15F1-C01A8AC8B6B0}"/>
              </a:ext>
            </a:extLst>
          </p:cNvPr>
          <p:cNvGrpSpPr/>
          <p:nvPr/>
        </p:nvGrpSpPr>
        <p:grpSpPr>
          <a:xfrm>
            <a:off x="5521467" y="3963505"/>
            <a:ext cx="2470594" cy="2334404"/>
            <a:chOff x="982283" y="4297035"/>
            <a:chExt cx="2470594" cy="2334404"/>
          </a:xfrm>
        </p:grpSpPr>
        <p:sp>
          <p:nvSpPr>
            <p:cNvPr id="20" name="Rechteck 23">
              <a:extLst>
                <a:ext uri="{FF2B5EF4-FFF2-40B4-BE49-F238E27FC236}">
                  <a16:creationId xmlns:a16="http://schemas.microsoft.com/office/drawing/2014/main" id="{11F470C6-568C-C32F-A33C-592E727AD2DF}"/>
                </a:ext>
              </a:extLst>
            </p:cNvPr>
            <p:cNvSpPr/>
            <p:nvPr/>
          </p:nvSpPr>
          <p:spPr>
            <a:xfrm>
              <a:off x="982283" y="5764454"/>
              <a:ext cx="2470594" cy="86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Luca Fober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M.Sc. Management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&amp; Technology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4</a:t>
              </a:r>
              <a:r>
                <a:rPr kumimoji="0" lang="en-US" sz="1200" b="0" i="0" u="none" strike="noStrike" kern="1200" cap="none" spc="0" normalizeH="0" baseline="30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semester</a:t>
              </a:r>
            </a:p>
          </p:txBody>
        </p:sp>
        <p:pic>
          <p:nvPicPr>
            <p:cNvPr id="21" name="Grafik 22">
              <a:extLst>
                <a:ext uri="{FF2B5EF4-FFF2-40B4-BE49-F238E27FC236}">
                  <a16:creationId xmlns:a16="http://schemas.microsoft.com/office/drawing/2014/main" id="{C6043666-2677-A05C-3710-079B20D5D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8" r="14378"/>
            <a:stretch/>
          </p:blipFill>
          <p:spPr>
            <a:xfrm>
              <a:off x="1549862" y="4297035"/>
              <a:ext cx="1335436" cy="1337857"/>
            </a:xfrm>
            <a:custGeom>
              <a:avLst/>
              <a:gdLst>
                <a:gd name="connsiteX0" fmla="*/ 968444 w 1936888"/>
                <a:gd name="connsiteY0" fmla="*/ 0 h 1940400"/>
                <a:gd name="connsiteX1" fmla="*/ 1936888 w 1936888"/>
                <a:gd name="connsiteY1" fmla="*/ 970200 h 1940400"/>
                <a:gd name="connsiteX2" fmla="*/ 968444 w 1936888"/>
                <a:gd name="connsiteY2" fmla="*/ 1940400 h 1940400"/>
                <a:gd name="connsiteX3" fmla="*/ 0 w 1936888"/>
                <a:gd name="connsiteY3" fmla="*/ 970200 h 1940400"/>
                <a:gd name="connsiteX4" fmla="*/ 968444 w 1936888"/>
                <a:gd name="connsiteY4" fmla="*/ 0 h 19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888" h="1940400">
                  <a:moveTo>
                    <a:pt x="968444" y="0"/>
                  </a:moveTo>
                  <a:cubicBezTo>
                    <a:pt x="1503301" y="0"/>
                    <a:pt x="1936888" y="434373"/>
                    <a:pt x="1936888" y="970200"/>
                  </a:cubicBezTo>
                  <a:cubicBezTo>
                    <a:pt x="1936888" y="1506027"/>
                    <a:pt x="1503301" y="1940400"/>
                    <a:pt x="968444" y="1940400"/>
                  </a:cubicBezTo>
                  <a:cubicBezTo>
                    <a:pt x="433587" y="1940400"/>
                    <a:pt x="0" y="1506027"/>
                    <a:pt x="0" y="970200"/>
                  </a:cubicBezTo>
                  <a:cubicBezTo>
                    <a:pt x="0" y="434373"/>
                    <a:pt x="433587" y="0"/>
                    <a:pt x="968444" y="0"/>
                  </a:cubicBez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</p:pic>
      </p:grpSp>
      <p:sp>
        <p:nvSpPr>
          <p:cNvPr id="18" name="Rechteck 23">
            <a:extLst>
              <a:ext uri="{FF2B5EF4-FFF2-40B4-BE49-F238E27FC236}">
                <a16:creationId xmlns:a16="http://schemas.microsoft.com/office/drawing/2014/main" id="{55E3005F-7776-6B3E-8194-677870A3423B}"/>
              </a:ext>
            </a:extLst>
          </p:cNvPr>
          <p:cNvSpPr/>
          <p:nvPr/>
        </p:nvSpPr>
        <p:spPr>
          <a:xfrm>
            <a:off x="1812369" y="5412294"/>
            <a:ext cx="2470594" cy="86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Martin </a:t>
            </a: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Stierlen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M.Sc. Information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Systems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3</a:t>
            </a:r>
            <a:r>
              <a:rPr kumimoji="0" lang="en-US" sz="12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rd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 semester</a:t>
            </a:r>
          </a:p>
          <a:p>
            <a:pPr marL="0" marR="0" lvl="0" indent="0" algn="ctr" defTabSz="914400" rtl="0" eaLnBrk="1" fontAlgn="auto" latinLnBrk="0" hangingPunct="1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9" name="Grafik 22" descr="Ein Bild, das Menschliches Gesicht, Person, Lächeln, Porträt enthält.&#10;&#10;Beschreibung automatisch generiert.">
            <a:extLst>
              <a:ext uri="{FF2B5EF4-FFF2-40B4-BE49-F238E27FC236}">
                <a16:creationId xmlns:a16="http://schemas.microsoft.com/office/drawing/2014/main" id="{1D2448AA-A91C-7FBA-351C-FFE30EC99C8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4049" b="4049"/>
          <a:stretch/>
        </p:blipFill>
        <p:spPr>
          <a:xfrm>
            <a:off x="2325697" y="3942191"/>
            <a:ext cx="1335436" cy="1337857"/>
          </a:xfrm>
          <a:custGeom>
            <a:avLst/>
            <a:gdLst>
              <a:gd name="connsiteX0" fmla="*/ 968444 w 1936888"/>
              <a:gd name="connsiteY0" fmla="*/ 0 h 1940400"/>
              <a:gd name="connsiteX1" fmla="*/ 1936888 w 1936888"/>
              <a:gd name="connsiteY1" fmla="*/ 970200 h 1940400"/>
              <a:gd name="connsiteX2" fmla="*/ 968444 w 1936888"/>
              <a:gd name="connsiteY2" fmla="*/ 1940400 h 1940400"/>
              <a:gd name="connsiteX3" fmla="*/ 0 w 1936888"/>
              <a:gd name="connsiteY3" fmla="*/ 970200 h 1940400"/>
              <a:gd name="connsiteX4" fmla="*/ 968444 w 1936888"/>
              <a:gd name="connsiteY4" fmla="*/ 0 h 194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888" h="1940400">
                <a:moveTo>
                  <a:pt x="968444" y="0"/>
                </a:moveTo>
                <a:cubicBezTo>
                  <a:pt x="1503301" y="0"/>
                  <a:pt x="1936888" y="434373"/>
                  <a:pt x="1936888" y="970200"/>
                </a:cubicBezTo>
                <a:cubicBezTo>
                  <a:pt x="1936888" y="1506027"/>
                  <a:pt x="1503301" y="1940400"/>
                  <a:pt x="968444" y="1940400"/>
                </a:cubicBezTo>
                <a:cubicBezTo>
                  <a:pt x="433587" y="1940400"/>
                  <a:pt x="0" y="1506027"/>
                  <a:pt x="0" y="970200"/>
                </a:cubicBezTo>
                <a:cubicBezTo>
                  <a:pt x="0" y="434373"/>
                  <a:pt x="433587" y="0"/>
                  <a:pt x="968444" y="0"/>
                </a:cubicBezTo>
                <a:close/>
              </a:path>
            </a:pathLst>
          </a:custGeom>
          <a:ln w="19050">
            <a:solidFill>
              <a:schemeClr val="bg1"/>
            </a:solidFill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917EEEB-7EB3-5CA2-BB39-EA5E410A0F15}"/>
              </a:ext>
            </a:extLst>
          </p:cNvPr>
          <p:cNvGrpSpPr/>
          <p:nvPr/>
        </p:nvGrpSpPr>
        <p:grpSpPr>
          <a:xfrm>
            <a:off x="-90722" y="3942192"/>
            <a:ext cx="2470594" cy="2324811"/>
            <a:chOff x="982207" y="4297035"/>
            <a:chExt cx="2470594" cy="2324811"/>
          </a:xfrm>
        </p:grpSpPr>
        <p:sp>
          <p:nvSpPr>
            <p:cNvPr id="15" name="Rechteck 23">
              <a:extLst>
                <a:ext uri="{FF2B5EF4-FFF2-40B4-BE49-F238E27FC236}">
                  <a16:creationId xmlns:a16="http://schemas.microsoft.com/office/drawing/2014/main" id="{9D720062-5B16-D9F1-6B46-DF20FAE92231}"/>
                </a:ext>
              </a:extLst>
            </p:cNvPr>
            <p:cNvSpPr/>
            <p:nvPr/>
          </p:nvSpPr>
          <p:spPr>
            <a:xfrm>
              <a:off x="982207" y="5754861"/>
              <a:ext cx="2470594" cy="86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Selin </a:t>
              </a:r>
              <a:r>
                <a:rPr kumimoji="0" lang="en-US" sz="1200" b="1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Yildiz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M.Sc. Management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&amp; Technology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</a:t>
              </a:r>
              <a:r>
                <a:rPr kumimoji="0" lang="en-US" sz="1200" b="0" i="0" u="none" strike="noStrike" kern="1200" cap="none" spc="0" normalizeH="0" baseline="30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rd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semester</a:t>
              </a:r>
            </a:p>
          </p:txBody>
        </p:sp>
        <p:pic>
          <p:nvPicPr>
            <p:cNvPr id="16" name="Grafik 22">
              <a:extLst>
                <a:ext uri="{FF2B5EF4-FFF2-40B4-BE49-F238E27FC236}">
                  <a16:creationId xmlns:a16="http://schemas.microsoft.com/office/drawing/2014/main" id="{DFC54C5B-770E-67FB-C8D2-8A35851DB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" r="24"/>
            <a:stretch/>
          </p:blipFill>
          <p:spPr>
            <a:xfrm>
              <a:off x="1549862" y="4297035"/>
              <a:ext cx="1335436" cy="1337857"/>
            </a:xfrm>
            <a:custGeom>
              <a:avLst/>
              <a:gdLst>
                <a:gd name="connsiteX0" fmla="*/ 968444 w 1936888"/>
                <a:gd name="connsiteY0" fmla="*/ 0 h 1940400"/>
                <a:gd name="connsiteX1" fmla="*/ 1936888 w 1936888"/>
                <a:gd name="connsiteY1" fmla="*/ 970200 h 1940400"/>
                <a:gd name="connsiteX2" fmla="*/ 968444 w 1936888"/>
                <a:gd name="connsiteY2" fmla="*/ 1940400 h 1940400"/>
                <a:gd name="connsiteX3" fmla="*/ 0 w 1936888"/>
                <a:gd name="connsiteY3" fmla="*/ 970200 h 1940400"/>
                <a:gd name="connsiteX4" fmla="*/ 968444 w 1936888"/>
                <a:gd name="connsiteY4" fmla="*/ 0 h 19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888" h="1940400">
                  <a:moveTo>
                    <a:pt x="968444" y="0"/>
                  </a:moveTo>
                  <a:cubicBezTo>
                    <a:pt x="1503301" y="0"/>
                    <a:pt x="1936888" y="434373"/>
                    <a:pt x="1936888" y="970200"/>
                  </a:cubicBezTo>
                  <a:cubicBezTo>
                    <a:pt x="1936888" y="1506027"/>
                    <a:pt x="1503301" y="1940400"/>
                    <a:pt x="968444" y="1940400"/>
                  </a:cubicBezTo>
                  <a:cubicBezTo>
                    <a:pt x="433587" y="1940400"/>
                    <a:pt x="0" y="1506027"/>
                    <a:pt x="0" y="970200"/>
                  </a:cubicBezTo>
                  <a:cubicBezTo>
                    <a:pt x="0" y="434373"/>
                    <a:pt x="433587" y="0"/>
                    <a:pt x="968444" y="0"/>
                  </a:cubicBez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F64AB95-0884-27B9-6699-463F3F31A2CA}"/>
              </a:ext>
            </a:extLst>
          </p:cNvPr>
          <p:cNvGrpSpPr/>
          <p:nvPr/>
        </p:nvGrpSpPr>
        <p:grpSpPr>
          <a:xfrm>
            <a:off x="448752" y="337588"/>
            <a:ext cx="2239034" cy="482265"/>
            <a:chOff x="5092262" y="3139647"/>
            <a:chExt cx="2239034" cy="482265"/>
          </a:xfrm>
        </p:grpSpPr>
        <p:sp>
          <p:nvSpPr>
            <p:cNvPr id="12" name="Abgerundetes Rechteck 11">
              <a:extLst>
                <a:ext uri="{FF2B5EF4-FFF2-40B4-BE49-F238E27FC236}">
                  <a16:creationId xmlns:a16="http://schemas.microsoft.com/office/drawing/2014/main" id="{A4273541-BCB5-CB2E-956E-8415F7C4ECBC}"/>
                </a:ext>
              </a:extLst>
            </p:cNvPr>
            <p:cNvSpPr/>
            <p:nvPr/>
          </p:nvSpPr>
          <p:spPr>
            <a:xfrm>
              <a:off x="5092262" y="3139647"/>
              <a:ext cx="1964526" cy="48226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1" name="Grafik 10" descr="Ein Bild, das Schrift, Grafiken, Screenshot, Schwarz enthält.&#10;&#10;Automatisch generierte Beschreibung">
              <a:extLst>
                <a:ext uri="{FF2B5EF4-FFF2-40B4-BE49-F238E27FC236}">
                  <a16:creationId xmlns:a16="http://schemas.microsoft.com/office/drawing/2014/main" id="{0AE94957-A95E-A6A0-4BC6-54F9AB8CF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0" y="3264233"/>
              <a:ext cx="1964526" cy="329533"/>
            </a:xfrm>
            <a:prstGeom prst="rect">
              <a:avLst/>
            </a:prstGeom>
          </p:spPr>
        </p:pic>
      </p:grp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BFF386E6-1F5D-0A42-6CF6-F0B1D4E89897}"/>
              </a:ext>
            </a:extLst>
          </p:cNvPr>
          <p:cNvCxnSpPr>
            <a:cxnSpLocks/>
          </p:cNvCxnSpPr>
          <p:nvPr/>
        </p:nvCxnSpPr>
        <p:spPr>
          <a:xfrm>
            <a:off x="9874139" y="3711234"/>
            <a:ext cx="0" cy="2795452"/>
          </a:xfrm>
          <a:prstGeom prst="line">
            <a:avLst/>
          </a:prstGeom>
          <a:ln w="12700">
            <a:solidFill>
              <a:schemeClr val="bg1"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171B79D-CA7A-5C25-A941-C5328B07B56D}"/>
              </a:ext>
            </a:extLst>
          </p:cNvPr>
          <p:cNvGrpSpPr/>
          <p:nvPr/>
        </p:nvGrpSpPr>
        <p:grpSpPr>
          <a:xfrm>
            <a:off x="9874139" y="3977797"/>
            <a:ext cx="2470594" cy="2333657"/>
            <a:chOff x="2460746" y="4007721"/>
            <a:chExt cx="2470594" cy="2333657"/>
          </a:xfrm>
        </p:grpSpPr>
        <p:sp>
          <p:nvSpPr>
            <p:cNvPr id="29" name="Rechteck 23">
              <a:extLst>
                <a:ext uri="{FF2B5EF4-FFF2-40B4-BE49-F238E27FC236}">
                  <a16:creationId xmlns:a16="http://schemas.microsoft.com/office/drawing/2014/main" id="{56302074-6DD6-9019-47D7-D27C579E25CB}"/>
                </a:ext>
              </a:extLst>
            </p:cNvPr>
            <p:cNvSpPr/>
            <p:nvPr/>
          </p:nvSpPr>
          <p:spPr>
            <a:xfrm>
              <a:off x="2460746" y="5474393"/>
              <a:ext cx="2470594" cy="86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Noah </a:t>
              </a:r>
              <a:r>
                <a:rPr kumimoji="0" lang="en-US" sz="1200" b="1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Kaspereit</a:t>
              </a:r>
              <a:b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Software Engineer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itestra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GmbH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D5839D32-6207-2078-963C-FD59C0A6E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" r="90"/>
            <a:stretch/>
          </p:blipFill>
          <p:spPr>
            <a:xfrm>
              <a:off x="3028325" y="4007721"/>
              <a:ext cx="1335436" cy="1337857"/>
            </a:xfrm>
            <a:custGeom>
              <a:avLst/>
              <a:gdLst>
                <a:gd name="connsiteX0" fmla="*/ 968444 w 1936888"/>
                <a:gd name="connsiteY0" fmla="*/ 0 h 1940400"/>
                <a:gd name="connsiteX1" fmla="*/ 1936888 w 1936888"/>
                <a:gd name="connsiteY1" fmla="*/ 970200 h 1940400"/>
                <a:gd name="connsiteX2" fmla="*/ 968444 w 1936888"/>
                <a:gd name="connsiteY2" fmla="*/ 1940400 h 1940400"/>
                <a:gd name="connsiteX3" fmla="*/ 0 w 1936888"/>
                <a:gd name="connsiteY3" fmla="*/ 970200 h 1940400"/>
                <a:gd name="connsiteX4" fmla="*/ 968444 w 1936888"/>
                <a:gd name="connsiteY4" fmla="*/ 0 h 19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888" h="1940400">
                  <a:moveTo>
                    <a:pt x="968444" y="0"/>
                  </a:moveTo>
                  <a:cubicBezTo>
                    <a:pt x="1503301" y="0"/>
                    <a:pt x="1936888" y="434373"/>
                    <a:pt x="1936888" y="970200"/>
                  </a:cubicBezTo>
                  <a:cubicBezTo>
                    <a:pt x="1936888" y="1506027"/>
                    <a:pt x="1503301" y="1940400"/>
                    <a:pt x="968444" y="1940400"/>
                  </a:cubicBezTo>
                  <a:cubicBezTo>
                    <a:pt x="433587" y="1940400"/>
                    <a:pt x="0" y="1506027"/>
                    <a:pt x="0" y="970200"/>
                  </a:cubicBezTo>
                  <a:cubicBezTo>
                    <a:pt x="0" y="434373"/>
                    <a:pt x="433587" y="0"/>
                    <a:pt x="968444" y="0"/>
                  </a:cubicBez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</p:pic>
      </p:grp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FF19FA38-0052-6143-C342-D030E2479C11}"/>
              </a:ext>
            </a:extLst>
          </p:cNvPr>
          <p:cNvSpPr/>
          <p:nvPr/>
        </p:nvSpPr>
        <p:spPr>
          <a:xfrm>
            <a:off x="448752" y="2643094"/>
            <a:ext cx="7643813" cy="1148384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 w="317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7999" tIns="36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Our Goal: Create a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powerful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scalable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Web-Application that supports</a:t>
            </a:r>
            <a:b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Team Staffing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Employee Allocation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software-projects at itestra</a:t>
            </a:r>
            <a:endParaRPr kumimoji="0" lang="de-DE" sz="14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1" name="Grafik 30" descr="Volltreffer mit einfarbiger Füllung">
            <a:extLst>
              <a:ext uri="{FF2B5EF4-FFF2-40B4-BE49-F238E27FC236}">
                <a16:creationId xmlns:a16="http://schemas.microsoft.com/office/drawing/2014/main" id="{B691556C-F29A-10C8-A356-8EAD4A8943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1876" y="27450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32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BDF1D13-F402-8450-A569-802531FAC55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BDF1D13-F402-8450-A569-802531FAC5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620" y="1968500"/>
            <a:ext cx="5092723" cy="44450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2" y="1006315"/>
            <a:ext cx="8095696" cy="2283150"/>
          </a:xfrm>
          <a:noFill/>
        </p:spPr>
        <p:txBody>
          <a:bodyPr vert="horz">
            <a:noAutofit/>
          </a:bodyPr>
          <a:lstStyle/>
          <a:p>
            <a:r>
              <a:rPr lang="de-DE" sz="3600">
                <a:latin typeface="Arial"/>
                <a:cs typeface="Arial"/>
              </a:rPr>
              <a:t>Project Update:</a:t>
            </a:r>
            <a:br>
              <a:rPr lang="de-DE" sz="3600">
                <a:latin typeface="Arial"/>
                <a:cs typeface="Arial"/>
              </a:rPr>
            </a:br>
            <a:r>
              <a:rPr lang="de-DE" sz="3600">
                <a:latin typeface="Arial"/>
                <a:cs typeface="Arial"/>
              </a:rPr>
              <a:t>Live App, Roadmap &amp; Updates</a:t>
            </a:r>
            <a:endParaRPr lang="en-US" sz="3600">
              <a:latin typeface="ArialMT"/>
              <a:cs typeface="Arial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2" y="3468430"/>
            <a:ext cx="6314345" cy="2026196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1800">
                <a:latin typeface="ArialMT"/>
              </a:rPr>
              <a:t>Practical Course</a:t>
            </a:r>
            <a:br>
              <a:rPr lang="en-US" sz="1800">
                <a:latin typeface="ArialMT"/>
              </a:rPr>
            </a:br>
            <a:r>
              <a:rPr lang="de-DE" sz="1800" b="1">
                <a:latin typeface="ArialMT"/>
              </a:rPr>
              <a:t>Digital </a:t>
            </a:r>
            <a:r>
              <a:rPr lang="de-DE" sz="1800" b="1" err="1">
                <a:latin typeface="ArialMT"/>
              </a:rPr>
              <a:t>Product</a:t>
            </a:r>
            <a:r>
              <a:rPr lang="de-DE" sz="1800" b="1">
                <a:latin typeface="ArialMT"/>
              </a:rPr>
              <a:t> Innovation and Development</a:t>
            </a:r>
            <a:br>
              <a:rPr lang="en-US" sz="1800" b="1">
                <a:latin typeface="ArialMT"/>
              </a:rPr>
            </a:br>
            <a:endParaRPr lang="en-US" sz="1800">
              <a:latin typeface="ArialMT"/>
            </a:endParaRPr>
          </a:p>
          <a:p>
            <a:pPr marL="0" indent="0" eaLnBrk="1" hangingPunct="1">
              <a:buNone/>
            </a:pPr>
            <a:r>
              <a:rPr lang="en-US" sz="1800" b="1" err="1">
                <a:latin typeface="ArialMT"/>
              </a:rPr>
              <a:t>itestra</a:t>
            </a:r>
            <a:r>
              <a:rPr lang="en-US" sz="1800" b="1">
                <a:latin typeface="ArialMT"/>
              </a:rPr>
              <a:t> GmbH</a:t>
            </a:r>
          </a:p>
          <a:p>
            <a:pPr marL="0" indent="0" eaLnBrk="1" hangingPunct="1">
              <a:buNone/>
            </a:pPr>
            <a:r>
              <a:rPr lang="en-US" sz="1800">
                <a:latin typeface="ArialMT"/>
              </a:rPr>
              <a:t>Munich, 17</a:t>
            </a:r>
            <a:r>
              <a:rPr lang="en-US" sz="1800" baseline="30000">
                <a:latin typeface="ArialMT"/>
              </a:rPr>
              <a:t>th</a:t>
            </a:r>
            <a:r>
              <a:rPr lang="en-US" sz="1800">
                <a:latin typeface="ArialMT"/>
              </a:rPr>
              <a:t> July 2024</a:t>
            </a:r>
          </a:p>
        </p:txBody>
      </p:sp>
    </p:spTree>
    <p:extLst>
      <p:ext uri="{BB962C8B-B14F-4D97-AF65-F5344CB8AC3E}">
        <p14:creationId xmlns:p14="http://schemas.microsoft.com/office/powerpoint/2010/main" val="3753769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65359EEB-BF9D-27A6-1A59-7BE3AA989E6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5359EEB-BF9D-27A6-1A59-7BE3AA989E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B5781F7-0671-74F2-8FCD-23EAA8E2AA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Technical Updates</a:t>
            </a:r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A0F10F-C1AB-AFF8-E082-4061DAED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GreatStaff</a:t>
            </a:r>
            <a:r>
              <a:rPr lang="de-DE"/>
              <a:t> App </a:t>
            </a:r>
            <a:r>
              <a:rPr lang="de-DE" err="1"/>
              <a:t>developed</a:t>
            </a:r>
            <a:r>
              <a:rPr lang="de-DE"/>
              <a:t> </a:t>
            </a:r>
            <a:r>
              <a:rPr lang="de-DE" err="1"/>
              <a:t>since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last </a:t>
            </a:r>
            <a:r>
              <a:rPr lang="de-DE" err="1"/>
              <a:t>meeting</a:t>
            </a:r>
            <a:r>
              <a:rPr lang="de-DE"/>
              <a:t>?</a:t>
            </a:r>
            <a:endParaRPr lang="en-US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53BF019C-3A80-2A07-AB2D-E740D798AC14}"/>
              </a:ext>
            </a:extLst>
          </p:cNvPr>
          <p:cNvCxnSpPr>
            <a:cxnSpLocks/>
          </p:cNvCxnSpPr>
          <p:nvPr/>
        </p:nvCxnSpPr>
        <p:spPr>
          <a:xfrm>
            <a:off x="334549" y="1521370"/>
            <a:ext cx="1745711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54824C57-23A2-390B-756E-ECC8C05E3C2C}"/>
              </a:ext>
            </a:extLst>
          </p:cNvPr>
          <p:cNvSpPr txBox="1"/>
          <p:nvPr/>
        </p:nvSpPr>
        <p:spPr>
          <a:xfrm>
            <a:off x="398049" y="1253242"/>
            <a:ext cx="6105197" cy="209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since</a:t>
            </a:r>
            <a:r>
              <a:rPr kumimoji="0" lang="de-DE" sz="13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17. June 2024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D29A3E1-9A6D-6730-DB82-2D74A6BF61BC}"/>
              </a:ext>
            </a:extLst>
          </p:cNvPr>
          <p:cNvGrpSpPr/>
          <p:nvPr/>
        </p:nvGrpSpPr>
        <p:grpSpPr>
          <a:xfrm>
            <a:off x="257503" y="1708810"/>
            <a:ext cx="7810500" cy="470420"/>
            <a:chOff x="257503" y="1787640"/>
            <a:chExt cx="7810500" cy="470420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FAE60693-A0EF-5F56-213B-AAA32F2EFB87}"/>
                </a:ext>
              </a:extLst>
            </p:cNvPr>
            <p:cNvGrpSpPr/>
            <p:nvPr/>
          </p:nvGrpSpPr>
          <p:grpSpPr>
            <a:xfrm>
              <a:off x="257503" y="1787640"/>
              <a:ext cx="7810500" cy="470420"/>
              <a:chOff x="2336800" y="1698740"/>
              <a:chExt cx="7810500" cy="470420"/>
            </a:xfrm>
          </p:grpSpPr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AAB08AEC-8DA7-3352-53D1-F838BA8B01C5}"/>
                  </a:ext>
                </a:extLst>
              </p:cNvPr>
              <p:cNvSpPr/>
              <p:nvPr/>
            </p:nvSpPr>
            <p:spPr>
              <a:xfrm>
                <a:off x="2336800" y="1698740"/>
                <a:ext cx="7810500" cy="470420"/>
              </a:xfrm>
              <a:prstGeom prst="roundRect">
                <a:avLst>
                  <a:gd name="adj" fmla="val 50000"/>
                </a:avLst>
              </a:prstGeom>
              <a:pattFill prst="dkUpDiag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4000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Finish Frontend &amp; Backend Connection</a:t>
                </a:r>
              </a:p>
            </p:txBody>
          </p:sp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9A2F3E91-8EED-EC43-4C4E-B2729884DBB7}"/>
                  </a:ext>
                </a:extLst>
              </p:cNvPr>
              <p:cNvSpPr/>
              <p:nvPr/>
            </p:nvSpPr>
            <p:spPr>
              <a:xfrm>
                <a:off x="2413846" y="1751070"/>
                <a:ext cx="365760" cy="3657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21" name="Grafik 20" descr="Häkchen mit einfarbiger Füllung">
              <a:extLst>
                <a:ext uri="{FF2B5EF4-FFF2-40B4-BE49-F238E27FC236}">
                  <a16:creationId xmlns:a16="http://schemas.microsoft.com/office/drawing/2014/main" id="{57817FE7-06C5-5203-6620-270D1065E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6810" y="1904005"/>
              <a:ext cx="252389" cy="252389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54BE4B30-31E3-2D3F-91D2-E05432D6ED35}"/>
              </a:ext>
            </a:extLst>
          </p:cNvPr>
          <p:cNvGrpSpPr/>
          <p:nvPr/>
        </p:nvGrpSpPr>
        <p:grpSpPr>
          <a:xfrm>
            <a:off x="257503" y="2258578"/>
            <a:ext cx="7810500" cy="470420"/>
            <a:chOff x="257503" y="1787640"/>
            <a:chExt cx="7810500" cy="470420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11AEBA45-D587-8726-077A-9B6C39AE415B}"/>
                </a:ext>
              </a:extLst>
            </p:cNvPr>
            <p:cNvGrpSpPr/>
            <p:nvPr/>
          </p:nvGrpSpPr>
          <p:grpSpPr>
            <a:xfrm>
              <a:off x="257503" y="1787640"/>
              <a:ext cx="7810500" cy="470420"/>
              <a:chOff x="2336800" y="1698740"/>
              <a:chExt cx="7810500" cy="470420"/>
            </a:xfrm>
          </p:grpSpPr>
          <p:sp>
            <p:nvSpPr>
              <p:cNvPr id="26" name="Abgerundetes Rechteck 25">
                <a:extLst>
                  <a:ext uri="{FF2B5EF4-FFF2-40B4-BE49-F238E27FC236}">
                    <a16:creationId xmlns:a16="http://schemas.microsoft.com/office/drawing/2014/main" id="{6C855520-186E-0D15-3666-D05C49D38A7E}"/>
                  </a:ext>
                </a:extLst>
              </p:cNvPr>
              <p:cNvSpPr/>
              <p:nvPr/>
            </p:nvSpPr>
            <p:spPr>
              <a:xfrm>
                <a:off x="2336800" y="1698740"/>
                <a:ext cx="7810500" cy="470420"/>
              </a:xfrm>
              <a:prstGeom prst="roundRect">
                <a:avLst>
                  <a:gd name="adj" fmla="val 50000"/>
                </a:avLst>
              </a:prstGeom>
              <a:pattFill prst="dkUpDiag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4000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Secure </a:t>
                </a:r>
                <a:r>
                  <a:rPr kumimoji="0" lang="de-DE" sz="1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authentication</a:t>
                </a:r>
                <a:r>
                  <a:rPr kumimoji="0" lang="de-D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de-DE" sz="1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middleware</a:t>
                </a:r>
                <a:r>
                  <a:rPr kumimoji="0" lang="de-D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incl. JWT-Token</a:t>
                </a:r>
              </a:p>
            </p:txBody>
          </p:sp>
          <p:sp>
            <p:nvSpPr>
              <p:cNvPr id="27" name="Abgerundetes Rechteck 26">
                <a:extLst>
                  <a:ext uri="{FF2B5EF4-FFF2-40B4-BE49-F238E27FC236}">
                    <a16:creationId xmlns:a16="http://schemas.microsoft.com/office/drawing/2014/main" id="{C0057E03-2BE4-E9E6-088D-6F4E2B642C8D}"/>
                  </a:ext>
                </a:extLst>
              </p:cNvPr>
              <p:cNvSpPr/>
              <p:nvPr/>
            </p:nvSpPr>
            <p:spPr>
              <a:xfrm>
                <a:off x="2413846" y="1751070"/>
                <a:ext cx="365760" cy="3657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25" name="Grafik 24" descr="Häkchen mit einfarbiger Füllung">
              <a:extLst>
                <a:ext uri="{FF2B5EF4-FFF2-40B4-BE49-F238E27FC236}">
                  <a16:creationId xmlns:a16="http://schemas.microsoft.com/office/drawing/2014/main" id="{94E5D3C9-D3B6-FA2A-3DBE-A7BA648AC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6810" y="1904005"/>
              <a:ext cx="252389" cy="252389"/>
            </a:xfrm>
            <a:prstGeom prst="rect">
              <a:avLst/>
            </a:prstGeom>
          </p:spPr>
        </p:pic>
      </p:grpSp>
      <p:pic>
        <p:nvPicPr>
          <p:cNvPr id="29" name="Grafik 28" descr="Sperren mit einfarbiger Füllung">
            <a:extLst>
              <a:ext uri="{FF2B5EF4-FFF2-40B4-BE49-F238E27FC236}">
                <a16:creationId xmlns:a16="http://schemas.microsoft.com/office/drawing/2014/main" id="{AFD15397-3713-3EB5-0255-7F96A6CA8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74155" y="2374943"/>
            <a:ext cx="236921" cy="236921"/>
          </a:xfrm>
          <a:prstGeom prst="rect">
            <a:avLst/>
          </a:prstGeom>
        </p:spPr>
      </p:pic>
      <p:pic>
        <p:nvPicPr>
          <p:cNvPr id="31" name="Grafik 30" descr="Link mit einfarbiger Füllung">
            <a:extLst>
              <a:ext uri="{FF2B5EF4-FFF2-40B4-BE49-F238E27FC236}">
                <a16:creationId xmlns:a16="http://schemas.microsoft.com/office/drawing/2014/main" id="{8B365D4C-56E9-472D-AB85-602CBB5F2B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35" y="1812036"/>
            <a:ext cx="271001" cy="271001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B173C90-9C66-26B3-38EB-E363BE6F4404}"/>
              </a:ext>
            </a:extLst>
          </p:cNvPr>
          <p:cNvGrpSpPr/>
          <p:nvPr/>
        </p:nvGrpSpPr>
        <p:grpSpPr>
          <a:xfrm>
            <a:off x="257503" y="2808346"/>
            <a:ext cx="7810500" cy="470420"/>
            <a:chOff x="257503" y="1787640"/>
            <a:chExt cx="7810500" cy="470420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CB8BDF53-8D77-3FDE-A27D-BBC36985D1E0}"/>
                </a:ext>
              </a:extLst>
            </p:cNvPr>
            <p:cNvGrpSpPr/>
            <p:nvPr/>
          </p:nvGrpSpPr>
          <p:grpSpPr>
            <a:xfrm>
              <a:off x="257503" y="1787640"/>
              <a:ext cx="7810500" cy="470420"/>
              <a:chOff x="2336800" y="1698740"/>
              <a:chExt cx="7810500" cy="470420"/>
            </a:xfrm>
          </p:grpSpPr>
          <p:sp>
            <p:nvSpPr>
              <p:cNvPr id="35" name="Abgerundetes Rechteck 34">
                <a:extLst>
                  <a:ext uri="{FF2B5EF4-FFF2-40B4-BE49-F238E27FC236}">
                    <a16:creationId xmlns:a16="http://schemas.microsoft.com/office/drawing/2014/main" id="{BE20BE24-1148-D48A-F7CB-FFB8AD8A4B73}"/>
                  </a:ext>
                </a:extLst>
              </p:cNvPr>
              <p:cNvSpPr/>
              <p:nvPr/>
            </p:nvSpPr>
            <p:spPr>
              <a:xfrm>
                <a:off x="2336800" y="1698740"/>
                <a:ext cx="7810500" cy="470420"/>
              </a:xfrm>
              <a:prstGeom prst="roundRect">
                <a:avLst>
                  <a:gd name="adj" fmla="val 50000"/>
                </a:avLst>
              </a:prstGeom>
              <a:pattFill prst="dkUpDiag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4000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Containerized</a:t>
                </a:r>
                <a:r>
                  <a:rPr kumimoji="0" lang="de-D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de-DE" sz="1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our</a:t>
                </a:r>
                <a:r>
                  <a:rPr kumimoji="0" lang="de-D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de-DE" sz="1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app</a:t>
                </a:r>
                <a:r>
                  <a:rPr kumimoji="0" lang="de-D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via Docker</a:t>
                </a:r>
              </a:p>
            </p:txBody>
          </p:sp>
          <p:sp>
            <p:nvSpPr>
              <p:cNvPr id="36" name="Abgerundetes Rechteck 35">
                <a:extLst>
                  <a:ext uri="{FF2B5EF4-FFF2-40B4-BE49-F238E27FC236}">
                    <a16:creationId xmlns:a16="http://schemas.microsoft.com/office/drawing/2014/main" id="{1102DBB1-6699-7CEF-46EC-C1F5C1A13D00}"/>
                  </a:ext>
                </a:extLst>
              </p:cNvPr>
              <p:cNvSpPr/>
              <p:nvPr/>
            </p:nvSpPr>
            <p:spPr>
              <a:xfrm>
                <a:off x="2413846" y="1751070"/>
                <a:ext cx="365760" cy="3657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34" name="Grafik 33" descr="Häkchen mit einfarbiger Füllung">
              <a:extLst>
                <a:ext uri="{FF2B5EF4-FFF2-40B4-BE49-F238E27FC236}">
                  <a16:creationId xmlns:a16="http://schemas.microsoft.com/office/drawing/2014/main" id="{E59F6DE0-2F4B-2111-01E7-1F8A0602C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6810" y="1904005"/>
              <a:ext cx="252389" cy="252389"/>
            </a:xfrm>
            <a:prstGeom prst="rect">
              <a:avLst/>
            </a:prstGeom>
          </p:spPr>
        </p:pic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B14ED31F-090E-1C1A-A41A-E1635AA48EC5}"/>
              </a:ext>
            </a:extLst>
          </p:cNvPr>
          <p:cNvGrpSpPr/>
          <p:nvPr/>
        </p:nvGrpSpPr>
        <p:grpSpPr>
          <a:xfrm>
            <a:off x="257503" y="3358794"/>
            <a:ext cx="7810500" cy="470420"/>
            <a:chOff x="257503" y="1787640"/>
            <a:chExt cx="7810500" cy="470420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90C1EF77-485C-9492-D522-6F35E856FB71}"/>
                </a:ext>
              </a:extLst>
            </p:cNvPr>
            <p:cNvGrpSpPr/>
            <p:nvPr/>
          </p:nvGrpSpPr>
          <p:grpSpPr>
            <a:xfrm>
              <a:off x="257503" y="1787640"/>
              <a:ext cx="7810500" cy="470420"/>
              <a:chOff x="2336800" y="1698740"/>
              <a:chExt cx="7810500" cy="470420"/>
            </a:xfrm>
          </p:grpSpPr>
          <p:sp>
            <p:nvSpPr>
              <p:cNvPr id="41" name="Abgerundetes Rechteck 40">
                <a:extLst>
                  <a:ext uri="{FF2B5EF4-FFF2-40B4-BE49-F238E27FC236}">
                    <a16:creationId xmlns:a16="http://schemas.microsoft.com/office/drawing/2014/main" id="{75E28D5B-A4B9-FADE-2DC0-949707AFA75E}"/>
                  </a:ext>
                </a:extLst>
              </p:cNvPr>
              <p:cNvSpPr/>
              <p:nvPr/>
            </p:nvSpPr>
            <p:spPr>
              <a:xfrm>
                <a:off x="2336800" y="1698740"/>
                <a:ext cx="7810500" cy="470420"/>
              </a:xfrm>
              <a:prstGeom prst="roundRect">
                <a:avLst>
                  <a:gd name="adj" fmla="val 50000"/>
                </a:avLst>
              </a:prstGeom>
              <a:pattFill prst="dkUpDiag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4000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Deployed</a:t>
                </a:r>
                <a:r>
                  <a:rPr kumimoji="0" lang="de-D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de-DE" sz="1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our</a:t>
                </a:r>
                <a:r>
                  <a:rPr kumimoji="0" lang="de-D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App on AWS EC2</a:t>
                </a:r>
              </a:p>
            </p:txBody>
          </p:sp>
          <p:sp>
            <p:nvSpPr>
              <p:cNvPr id="42" name="Abgerundetes Rechteck 41">
                <a:extLst>
                  <a:ext uri="{FF2B5EF4-FFF2-40B4-BE49-F238E27FC236}">
                    <a16:creationId xmlns:a16="http://schemas.microsoft.com/office/drawing/2014/main" id="{A72FDEE2-A682-D549-6484-DD1985290FEE}"/>
                  </a:ext>
                </a:extLst>
              </p:cNvPr>
              <p:cNvSpPr/>
              <p:nvPr/>
            </p:nvSpPr>
            <p:spPr>
              <a:xfrm>
                <a:off x="2413846" y="1751070"/>
                <a:ext cx="365760" cy="3657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40" name="Grafik 39" descr="Häkchen mit einfarbiger Füllung">
              <a:extLst>
                <a:ext uri="{FF2B5EF4-FFF2-40B4-BE49-F238E27FC236}">
                  <a16:creationId xmlns:a16="http://schemas.microsoft.com/office/drawing/2014/main" id="{E1F55268-22EA-A742-A4D2-A91E1160E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6810" y="1904005"/>
              <a:ext cx="252389" cy="252389"/>
            </a:xfrm>
            <a:prstGeom prst="rect">
              <a:avLst/>
            </a:prstGeom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E3AE661-54BE-8CED-3BCB-07B9359FD341}"/>
              </a:ext>
            </a:extLst>
          </p:cNvPr>
          <p:cNvGrpSpPr/>
          <p:nvPr/>
        </p:nvGrpSpPr>
        <p:grpSpPr>
          <a:xfrm>
            <a:off x="257503" y="3909242"/>
            <a:ext cx="7810500" cy="470420"/>
            <a:chOff x="257503" y="1787640"/>
            <a:chExt cx="7810500" cy="470420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CF3A3069-D4D7-36F4-E32E-B7F489C4ACE9}"/>
                </a:ext>
              </a:extLst>
            </p:cNvPr>
            <p:cNvGrpSpPr/>
            <p:nvPr/>
          </p:nvGrpSpPr>
          <p:grpSpPr>
            <a:xfrm>
              <a:off x="257503" y="1787640"/>
              <a:ext cx="7810500" cy="470420"/>
              <a:chOff x="2336800" y="1698740"/>
              <a:chExt cx="7810500" cy="470420"/>
            </a:xfrm>
          </p:grpSpPr>
          <p:sp>
            <p:nvSpPr>
              <p:cNvPr id="46" name="Abgerundetes Rechteck 45">
                <a:extLst>
                  <a:ext uri="{FF2B5EF4-FFF2-40B4-BE49-F238E27FC236}">
                    <a16:creationId xmlns:a16="http://schemas.microsoft.com/office/drawing/2014/main" id="{11B8C4B6-5C9A-DB31-7DE1-F54228997E0B}"/>
                  </a:ext>
                </a:extLst>
              </p:cNvPr>
              <p:cNvSpPr/>
              <p:nvPr/>
            </p:nvSpPr>
            <p:spPr>
              <a:xfrm>
                <a:off x="2336800" y="1698740"/>
                <a:ext cx="7810500" cy="470420"/>
              </a:xfrm>
              <a:prstGeom prst="roundRect">
                <a:avLst>
                  <a:gd name="adj" fmla="val 50000"/>
                </a:avLst>
              </a:prstGeom>
              <a:pattFill prst="dkUpDiag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4000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Conceptualised</a:t>
                </a:r>
                <a:r>
                  <a:rPr kumimoji="0" lang="de-D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potential </a:t>
                </a:r>
                <a:r>
                  <a:rPr kumimoji="0" lang="de-DE" sz="1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future</a:t>
                </a:r>
                <a:r>
                  <a:rPr kumimoji="0" lang="de-D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de-DE" sz="1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features</a:t>
                </a:r>
                <a:r>
                  <a:rPr kumimoji="0" lang="de-D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in </a:t>
                </a:r>
                <a:r>
                  <a:rPr kumimoji="0" lang="de-DE" sz="1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Figma</a:t>
                </a:r>
                <a:endPara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Abgerundetes Rechteck 46">
                <a:extLst>
                  <a:ext uri="{FF2B5EF4-FFF2-40B4-BE49-F238E27FC236}">
                    <a16:creationId xmlns:a16="http://schemas.microsoft.com/office/drawing/2014/main" id="{70E21160-CFA7-793E-2F1F-95F95A01510D}"/>
                  </a:ext>
                </a:extLst>
              </p:cNvPr>
              <p:cNvSpPr/>
              <p:nvPr/>
            </p:nvSpPr>
            <p:spPr>
              <a:xfrm>
                <a:off x="2413846" y="1751070"/>
                <a:ext cx="365760" cy="3657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45" name="Grafik 44" descr="Häkchen mit einfarbiger Füllung">
              <a:extLst>
                <a:ext uri="{FF2B5EF4-FFF2-40B4-BE49-F238E27FC236}">
                  <a16:creationId xmlns:a16="http://schemas.microsoft.com/office/drawing/2014/main" id="{36463B5B-822D-6560-89B6-1339BDE9B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6810" y="1904005"/>
              <a:ext cx="252389" cy="252389"/>
            </a:xfrm>
            <a:prstGeom prst="rect">
              <a:avLst/>
            </a:prstGeom>
          </p:spPr>
        </p:pic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63B1947F-7CDD-36F7-F129-AE0FA4C791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67849" y="4018987"/>
            <a:ext cx="181081" cy="271621"/>
          </a:xfrm>
          <a:prstGeom prst="rect">
            <a:avLst/>
          </a:prstGeom>
        </p:spPr>
      </p:pic>
      <p:pic>
        <p:nvPicPr>
          <p:cNvPr id="10" name="Grafik 9" descr="Ein Bild, das Grafiken, Schrift, Logo, Grafikdesign enthält.&#10;&#10;Automatisch generierte Beschreibung">
            <a:extLst>
              <a:ext uri="{FF2B5EF4-FFF2-40B4-BE49-F238E27FC236}">
                <a16:creationId xmlns:a16="http://schemas.microsoft.com/office/drawing/2014/main" id="{01D8A345-FC30-27F8-F637-504A0346B1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194" y="3447666"/>
            <a:ext cx="466291" cy="346075"/>
          </a:xfrm>
          <a:prstGeom prst="rect">
            <a:avLst/>
          </a:prstGeom>
        </p:spPr>
      </p:pic>
      <p:pic>
        <p:nvPicPr>
          <p:cNvPr id="15" name="Grafik 14" descr="Ein Bild, das Grafiken, Symbol, Schrift, Clipart enthält.&#10;&#10;Automatisch generierte Beschreibung">
            <a:extLst>
              <a:ext uri="{FF2B5EF4-FFF2-40B4-BE49-F238E27FC236}">
                <a16:creationId xmlns:a16="http://schemas.microsoft.com/office/drawing/2014/main" id="{646A8837-7DE3-0FD4-15EE-EC26999A44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08" y="2945135"/>
            <a:ext cx="265133" cy="196841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ABD3083-930A-0F46-2C74-64F7CBDD17C3}"/>
              </a:ext>
            </a:extLst>
          </p:cNvPr>
          <p:cNvCxnSpPr>
            <a:cxnSpLocks/>
          </p:cNvCxnSpPr>
          <p:nvPr/>
        </p:nvCxnSpPr>
        <p:spPr>
          <a:xfrm flipH="1">
            <a:off x="998037" y="4723267"/>
            <a:ext cx="135319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D45BBB12-685A-BFC8-BE41-597212170570}"/>
              </a:ext>
            </a:extLst>
          </p:cNvPr>
          <p:cNvCxnSpPr>
            <a:cxnSpLocks/>
          </p:cNvCxnSpPr>
          <p:nvPr/>
        </p:nvCxnSpPr>
        <p:spPr>
          <a:xfrm flipH="1" flipV="1">
            <a:off x="988671" y="5544602"/>
            <a:ext cx="141455" cy="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345F7B5C-8BEA-5C3E-3510-86B6F9A1DAF5}"/>
              </a:ext>
            </a:extLst>
          </p:cNvPr>
          <p:cNvCxnSpPr>
            <a:cxnSpLocks/>
          </p:cNvCxnSpPr>
          <p:nvPr/>
        </p:nvCxnSpPr>
        <p:spPr>
          <a:xfrm flipH="1" flipV="1">
            <a:off x="979295" y="5140690"/>
            <a:ext cx="161420" cy="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66CB987C-7621-5840-E56C-DA5A3C0D9B5E}"/>
              </a:ext>
            </a:extLst>
          </p:cNvPr>
          <p:cNvCxnSpPr>
            <a:cxnSpLocks/>
          </p:cNvCxnSpPr>
          <p:nvPr/>
        </p:nvCxnSpPr>
        <p:spPr>
          <a:xfrm flipH="1">
            <a:off x="988059" y="4401688"/>
            <a:ext cx="9978" cy="1142914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0FD9CCE-3A05-7377-B923-F7EAB224D8C9}"/>
              </a:ext>
            </a:extLst>
          </p:cNvPr>
          <p:cNvSpPr/>
          <p:nvPr/>
        </p:nvSpPr>
        <p:spPr>
          <a:xfrm>
            <a:off x="1141738" y="4567440"/>
            <a:ext cx="311654" cy="3116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DCC100-AEBB-10D4-FBB9-6126639E6481}"/>
              </a:ext>
            </a:extLst>
          </p:cNvPr>
          <p:cNvSpPr/>
          <p:nvPr/>
        </p:nvSpPr>
        <p:spPr>
          <a:xfrm>
            <a:off x="1140715" y="4984865"/>
            <a:ext cx="311654" cy="3116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148E159-F70C-A3F5-C1FE-2E412483776D}"/>
              </a:ext>
            </a:extLst>
          </p:cNvPr>
          <p:cNvSpPr/>
          <p:nvPr/>
        </p:nvSpPr>
        <p:spPr>
          <a:xfrm>
            <a:off x="1140715" y="5402290"/>
            <a:ext cx="311654" cy="3116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B41C6494-EBFC-5B88-76D2-1630C4A96D8A}"/>
              </a:ext>
            </a:extLst>
          </p:cNvPr>
          <p:cNvGrpSpPr/>
          <p:nvPr/>
        </p:nvGrpSpPr>
        <p:grpSpPr>
          <a:xfrm>
            <a:off x="257503" y="5813184"/>
            <a:ext cx="7810500" cy="470420"/>
            <a:chOff x="257503" y="1787640"/>
            <a:chExt cx="7810500" cy="470420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E358DDEF-8A51-2437-A487-362AC6BBA0DB}"/>
                </a:ext>
              </a:extLst>
            </p:cNvPr>
            <p:cNvGrpSpPr/>
            <p:nvPr/>
          </p:nvGrpSpPr>
          <p:grpSpPr>
            <a:xfrm>
              <a:off x="257503" y="1787640"/>
              <a:ext cx="7810500" cy="470420"/>
              <a:chOff x="2336800" y="1698740"/>
              <a:chExt cx="7810500" cy="470420"/>
            </a:xfrm>
          </p:grpSpPr>
          <p:sp>
            <p:nvSpPr>
              <p:cNvPr id="53" name="Abgerundetes Rechteck 52">
                <a:extLst>
                  <a:ext uri="{FF2B5EF4-FFF2-40B4-BE49-F238E27FC236}">
                    <a16:creationId xmlns:a16="http://schemas.microsoft.com/office/drawing/2014/main" id="{AF6D84EA-9E5B-37FC-9ACB-3E04C70525AA}"/>
                  </a:ext>
                </a:extLst>
              </p:cNvPr>
              <p:cNvSpPr/>
              <p:nvPr/>
            </p:nvSpPr>
            <p:spPr>
              <a:xfrm>
                <a:off x="2336800" y="1698740"/>
                <a:ext cx="7810500" cy="470420"/>
              </a:xfrm>
              <a:prstGeom prst="roundRect">
                <a:avLst>
                  <a:gd name="adj" fmla="val 50000"/>
                </a:avLst>
              </a:prstGeom>
              <a:pattFill prst="dkUpDiag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4000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Sorting</a:t>
                </a:r>
                <a:r>
                  <a:rPr kumimoji="0" lang="de-D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de-DE" sz="1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Algorithm</a:t>
                </a:r>
                <a:endPara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" name="Abgerundetes Rechteck 53">
                <a:extLst>
                  <a:ext uri="{FF2B5EF4-FFF2-40B4-BE49-F238E27FC236}">
                    <a16:creationId xmlns:a16="http://schemas.microsoft.com/office/drawing/2014/main" id="{95CFC05C-7CFA-0385-9F7E-78909FF45BD1}"/>
                  </a:ext>
                </a:extLst>
              </p:cNvPr>
              <p:cNvSpPr/>
              <p:nvPr/>
            </p:nvSpPr>
            <p:spPr>
              <a:xfrm>
                <a:off x="2413846" y="1751070"/>
                <a:ext cx="365760" cy="3657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52" name="Grafik 51" descr="Häkchen mit einfarbiger Füllung">
              <a:extLst>
                <a:ext uri="{FF2B5EF4-FFF2-40B4-BE49-F238E27FC236}">
                  <a16:creationId xmlns:a16="http://schemas.microsoft.com/office/drawing/2014/main" id="{7B9D9DBA-15B4-825D-94A4-261EDCAE4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6810" y="1904005"/>
              <a:ext cx="252389" cy="252389"/>
            </a:xfrm>
            <a:prstGeom prst="rect">
              <a:avLst/>
            </a:prstGeom>
          </p:spPr>
        </p:pic>
      </p:grpSp>
      <p:sp>
        <p:nvSpPr>
          <p:cNvPr id="55" name="Textfeld 54">
            <a:extLst>
              <a:ext uri="{FF2B5EF4-FFF2-40B4-BE49-F238E27FC236}">
                <a16:creationId xmlns:a16="http://schemas.microsoft.com/office/drawing/2014/main" id="{832006A6-C6C5-5917-8C29-40DF5FEC5B54}"/>
              </a:ext>
            </a:extLst>
          </p:cNvPr>
          <p:cNvSpPr txBox="1"/>
          <p:nvPr/>
        </p:nvSpPr>
        <p:spPr>
          <a:xfrm>
            <a:off x="1534438" y="4599757"/>
            <a:ext cx="3181611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 </a:t>
            </a:r>
            <a:r>
              <a:rPr kumimoji="0" lang="de-DE" sz="14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history</a:t>
            </a: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employees</a:t>
            </a:r>
            <a:endParaRPr kumimoji="0" lang="de-DE" sz="1400" b="1" i="0" u="none" strike="noStrike" kern="1200" cap="none" spc="0" normalizeH="0" baseline="0" noProof="0">
              <a:ln>
                <a:noFill/>
              </a:ln>
              <a:solidFill>
                <a:srgbClr val="00529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B9FC6B2-A759-934F-DD5E-338EE8653DBA}"/>
              </a:ext>
            </a:extLst>
          </p:cNvPr>
          <p:cNvSpPr txBox="1"/>
          <p:nvPr/>
        </p:nvSpPr>
        <p:spPr>
          <a:xfrm>
            <a:off x="1534437" y="4990767"/>
            <a:ext cx="3181611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TargetEmployeeProfile</a:t>
            </a:r>
            <a:endParaRPr kumimoji="0" lang="de-DE" sz="1400" b="1" i="0" u="none" strike="noStrike" kern="1200" cap="none" spc="0" normalizeH="0" baseline="0" noProof="0">
              <a:ln>
                <a:noFill/>
              </a:ln>
              <a:solidFill>
                <a:srgbClr val="00529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69D42E6E-81D2-CF84-D230-8066067F8C67}"/>
              </a:ext>
            </a:extLst>
          </p:cNvPr>
          <p:cNvSpPr txBox="1"/>
          <p:nvPr/>
        </p:nvSpPr>
        <p:spPr>
          <a:xfrm>
            <a:off x="1534437" y="5398142"/>
            <a:ext cx="3181611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SkillCategory</a:t>
            </a:r>
            <a:endParaRPr kumimoji="0" lang="de-DE" sz="1400" b="1" i="0" u="none" strike="noStrike" kern="1200" cap="none" spc="0" normalizeH="0" baseline="0" noProof="0">
              <a:ln>
                <a:noFill/>
              </a:ln>
              <a:solidFill>
                <a:srgbClr val="00529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9" name="Grafik 58" descr="Sortieren mit einfarbiger Füllung">
            <a:extLst>
              <a:ext uri="{FF2B5EF4-FFF2-40B4-BE49-F238E27FC236}">
                <a16:creationId xmlns:a16="http://schemas.microsoft.com/office/drawing/2014/main" id="{C05E7D90-6F8D-1A5A-2E17-27F5C4297C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39096" y="5891424"/>
            <a:ext cx="335210" cy="33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244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65359EEB-BF9D-27A6-1A59-7BE3AA989E6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5359EEB-BF9D-27A6-1A59-7BE3AA989E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B5781F7-0671-74F2-8FCD-23EAA8E2AA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Technical List</a:t>
            </a:r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A0F10F-C1AB-AFF8-E082-4061DAED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de-DE"/>
              <a:t>Next </a:t>
            </a:r>
            <a:r>
              <a:rPr lang="de-DE" err="1"/>
              <a:t>steps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next</a:t>
            </a:r>
            <a:r>
              <a:rPr lang="de-DE"/>
              <a:t> </a:t>
            </a:r>
            <a:r>
              <a:rPr lang="de-DE" err="1"/>
              <a:t>iteration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GreatStaff</a:t>
            </a:r>
            <a:r>
              <a:rPr lang="de-DE"/>
              <a:t> App</a:t>
            </a:r>
            <a:endParaRPr lang="en-US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890A1D3A-8264-3EE3-BA09-7C0DE02ED282}"/>
              </a:ext>
            </a:extLst>
          </p:cNvPr>
          <p:cNvCxnSpPr>
            <a:cxnSpLocks/>
          </p:cNvCxnSpPr>
          <p:nvPr/>
        </p:nvCxnSpPr>
        <p:spPr>
          <a:xfrm>
            <a:off x="334549" y="1521370"/>
            <a:ext cx="1121272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0C686D1E-089B-7769-082F-35454F4A7B81}"/>
              </a:ext>
            </a:extLst>
          </p:cNvPr>
          <p:cNvSpPr txBox="1"/>
          <p:nvPr/>
        </p:nvSpPr>
        <p:spPr>
          <a:xfrm>
            <a:off x="398049" y="1253242"/>
            <a:ext cx="6105197" cy="209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from</a:t>
            </a:r>
            <a:r>
              <a:rPr kumimoji="0" lang="de-DE" sz="13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3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now</a:t>
            </a:r>
            <a:r>
              <a:rPr kumimoji="0" lang="de-DE" sz="13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39BD611-3E74-323D-4670-63345214D628}"/>
              </a:ext>
            </a:extLst>
          </p:cNvPr>
          <p:cNvGrpSpPr/>
          <p:nvPr/>
        </p:nvGrpSpPr>
        <p:grpSpPr>
          <a:xfrm>
            <a:off x="257503" y="1708810"/>
            <a:ext cx="7810500" cy="470420"/>
            <a:chOff x="2336800" y="1698740"/>
            <a:chExt cx="7810500" cy="470420"/>
          </a:xfrm>
        </p:grpSpPr>
        <p:sp>
          <p:nvSpPr>
            <p:cNvPr id="14" name="Abgerundetes Rechteck 13">
              <a:extLst>
                <a:ext uri="{FF2B5EF4-FFF2-40B4-BE49-F238E27FC236}">
                  <a16:creationId xmlns:a16="http://schemas.microsoft.com/office/drawing/2014/main" id="{B376FF9E-C937-EA90-A7FA-91FD03A13C14}"/>
                </a:ext>
              </a:extLst>
            </p:cNvPr>
            <p:cNvSpPr/>
            <p:nvPr/>
          </p:nvSpPr>
          <p:spPr>
            <a:xfrm>
              <a:off x="2336800" y="1698740"/>
              <a:ext cx="7810500" cy="47042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Set-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up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automated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tests</a:t>
              </a:r>
              <a:endParaRPr kumimoji="0" lang="de-DE" sz="14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Abgerundetes Rechteck 14">
              <a:extLst>
                <a:ext uri="{FF2B5EF4-FFF2-40B4-BE49-F238E27FC236}">
                  <a16:creationId xmlns:a16="http://schemas.microsoft.com/office/drawing/2014/main" id="{95741960-4DE4-69B1-116B-A0A175E586E9}"/>
                </a:ext>
              </a:extLst>
            </p:cNvPr>
            <p:cNvSpPr/>
            <p:nvPr/>
          </p:nvSpPr>
          <p:spPr>
            <a:xfrm>
              <a:off x="2413846" y="1751070"/>
              <a:ext cx="365760" cy="3657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87C1DCC5-C10A-8581-38A9-74B7D592D5B4}"/>
              </a:ext>
            </a:extLst>
          </p:cNvPr>
          <p:cNvGrpSpPr/>
          <p:nvPr/>
        </p:nvGrpSpPr>
        <p:grpSpPr>
          <a:xfrm>
            <a:off x="257503" y="2266835"/>
            <a:ext cx="7810500" cy="470420"/>
            <a:chOff x="2336800" y="1698740"/>
            <a:chExt cx="7810500" cy="470420"/>
          </a:xfrm>
        </p:grpSpPr>
        <p:sp>
          <p:nvSpPr>
            <p:cNvPr id="57" name="Abgerundetes Rechteck 56">
              <a:extLst>
                <a:ext uri="{FF2B5EF4-FFF2-40B4-BE49-F238E27FC236}">
                  <a16:creationId xmlns:a16="http://schemas.microsoft.com/office/drawing/2014/main" id="{92B1A815-1239-82E5-456B-3FF579B89974}"/>
                </a:ext>
              </a:extLst>
            </p:cNvPr>
            <p:cNvSpPr/>
            <p:nvPr/>
          </p:nvSpPr>
          <p:spPr>
            <a:xfrm>
              <a:off x="2336800" y="1698740"/>
              <a:ext cx="7810500" cy="47042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Extend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CI/CD 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pipeline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to 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continuous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delivery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incl. GitHub Actions</a:t>
              </a:r>
            </a:p>
          </p:txBody>
        </p:sp>
        <p:sp>
          <p:nvSpPr>
            <p:cNvPr id="58" name="Abgerundetes Rechteck 57">
              <a:extLst>
                <a:ext uri="{FF2B5EF4-FFF2-40B4-BE49-F238E27FC236}">
                  <a16:creationId xmlns:a16="http://schemas.microsoft.com/office/drawing/2014/main" id="{DD8C733E-6D38-F96D-3F45-CF334268BCE4}"/>
                </a:ext>
              </a:extLst>
            </p:cNvPr>
            <p:cNvSpPr/>
            <p:nvPr/>
          </p:nvSpPr>
          <p:spPr>
            <a:xfrm>
              <a:off x="2413846" y="1751070"/>
              <a:ext cx="365760" cy="3657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8029CA89-971A-4FF1-7E95-F41A21957E04}"/>
              </a:ext>
            </a:extLst>
          </p:cNvPr>
          <p:cNvCxnSpPr>
            <a:cxnSpLocks/>
          </p:cNvCxnSpPr>
          <p:nvPr/>
        </p:nvCxnSpPr>
        <p:spPr>
          <a:xfrm>
            <a:off x="334549" y="2900227"/>
            <a:ext cx="7649724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EAC9CD7D-88CB-584F-6A11-352B2B873FC9}"/>
              </a:ext>
            </a:extLst>
          </p:cNvPr>
          <p:cNvGrpSpPr/>
          <p:nvPr/>
        </p:nvGrpSpPr>
        <p:grpSpPr>
          <a:xfrm>
            <a:off x="257503" y="3063200"/>
            <a:ext cx="7810500" cy="470420"/>
            <a:chOff x="2336800" y="1698740"/>
            <a:chExt cx="7810500" cy="470420"/>
          </a:xfrm>
        </p:grpSpPr>
        <p:sp>
          <p:nvSpPr>
            <p:cNvPr id="62" name="Abgerundetes Rechteck 61">
              <a:extLst>
                <a:ext uri="{FF2B5EF4-FFF2-40B4-BE49-F238E27FC236}">
                  <a16:creationId xmlns:a16="http://schemas.microsoft.com/office/drawing/2014/main" id="{42A5112A-288C-5023-0E36-82B445AC73CA}"/>
                </a:ext>
              </a:extLst>
            </p:cNvPr>
            <p:cNvSpPr/>
            <p:nvPr/>
          </p:nvSpPr>
          <p:spPr>
            <a:xfrm>
              <a:off x="2336800" y="1698740"/>
              <a:ext cx="7810500" cy="47042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Implement 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project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history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from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employee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perspective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(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display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past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projects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63" name="Abgerundetes Rechteck 62">
              <a:extLst>
                <a:ext uri="{FF2B5EF4-FFF2-40B4-BE49-F238E27FC236}">
                  <a16:creationId xmlns:a16="http://schemas.microsoft.com/office/drawing/2014/main" id="{10C714F1-7F80-3B5D-85B8-F8A4DA7B9127}"/>
                </a:ext>
              </a:extLst>
            </p:cNvPr>
            <p:cNvSpPr/>
            <p:nvPr/>
          </p:nvSpPr>
          <p:spPr>
            <a:xfrm>
              <a:off x="2413846" y="1751070"/>
              <a:ext cx="365760" cy="3657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771B3865-3D36-3496-4B69-EF9C721E8482}"/>
              </a:ext>
            </a:extLst>
          </p:cNvPr>
          <p:cNvGrpSpPr/>
          <p:nvPr/>
        </p:nvGrpSpPr>
        <p:grpSpPr>
          <a:xfrm>
            <a:off x="254161" y="3624355"/>
            <a:ext cx="7810500" cy="470420"/>
            <a:chOff x="2336800" y="1698740"/>
            <a:chExt cx="7810500" cy="470420"/>
          </a:xfrm>
        </p:grpSpPr>
        <p:sp>
          <p:nvSpPr>
            <p:cNvPr id="65" name="Abgerundetes Rechteck 64">
              <a:extLst>
                <a:ext uri="{FF2B5EF4-FFF2-40B4-BE49-F238E27FC236}">
                  <a16:creationId xmlns:a16="http://schemas.microsoft.com/office/drawing/2014/main" id="{89476B05-7F1A-E22A-F0DE-B57372E49FB1}"/>
                </a:ext>
              </a:extLst>
            </p:cNvPr>
            <p:cNvSpPr/>
            <p:nvPr/>
          </p:nvSpPr>
          <p:spPr>
            <a:xfrm>
              <a:off x="2336800" y="1698740"/>
              <a:ext cx="7810500" cy="47042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Implement 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TargetEmployeeProfiles</a:t>
              </a:r>
              <a:endParaRPr kumimoji="0" lang="de-DE" sz="14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Abgerundetes Rechteck 65">
              <a:extLst>
                <a:ext uri="{FF2B5EF4-FFF2-40B4-BE49-F238E27FC236}">
                  <a16:creationId xmlns:a16="http://schemas.microsoft.com/office/drawing/2014/main" id="{672EBDFE-FC3B-A7CF-8167-1607105972E2}"/>
                </a:ext>
              </a:extLst>
            </p:cNvPr>
            <p:cNvSpPr/>
            <p:nvPr/>
          </p:nvSpPr>
          <p:spPr>
            <a:xfrm>
              <a:off x="2413846" y="1751070"/>
              <a:ext cx="365760" cy="3657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94FDF237-94C5-0FC0-A5E3-499AF257B867}"/>
              </a:ext>
            </a:extLst>
          </p:cNvPr>
          <p:cNvGrpSpPr/>
          <p:nvPr/>
        </p:nvGrpSpPr>
        <p:grpSpPr>
          <a:xfrm>
            <a:off x="254161" y="4913980"/>
            <a:ext cx="7810500" cy="470420"/>
            <a:chOff x="2181058" y="2668991"/>
            <a:chExt cx="7810500" cy="470420"/>
          </a:xfrm>
        </p:grpSpPr>
        <p:sp>
          <p:nvSpPr>
            <p:cNvPr id="68" name="Abgerundetes Rechteck 67">
              <a:extLst>
                <a:ext uri="{FF2B5EF4-FFF2-40B4-BE49-F238E27FC236}">
                  <a16:creationId xmlns:a16="http://schemas.microsoft.com/office/drawing/2014/main" id="{71635825-832C-C112-78A8-5B24923B08CA}"/>
                </a:ext>
              </a:extLst>
            </p:cNvPr>
            <p:cNvSpPr/>
            <p:nvPr/>
          </p:nvSpPr>
          <p:spPr>
            <a:xfrm>
              <a:off x="2181058" y="2668991"/>
              <a:ext cx="7810500" cy="47042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Improve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skillCategories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functionality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(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add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new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ones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, update 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current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ones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, …)</a:t>
              </a:r>
            </a:p>
          </p:txBody>
        </p:sp>
        <p:sp>
          <p:nvSpPr>
            <p:cNvPr id="69" name="Abgerundetes Rechteck 68">
              <a:extLst>
                <a:ext uri="{FF2B5EF4-FFF2-40B4-BE49-F238E27FC236}">
                  <a16:creationId xmlns:a16="http://schemas.microsoft.com/office/drawing/2014/main" id="{D8A93989-E1D9-7EA2-242A-887BCF2C68AD}"/>
                </a:ext>
              </a:extLst>
            </p:cNvPr>
            <p:cNvSpPr/>
            <p:nvPr/>
          </p:nvSpPr>
          <p:spPr>
            <a:xfrm>
              <a:off x="2258104" y="2721321"/>
              <a:ext cx="365760" cy="3657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A913E85E-47AC-E7C3-190E-5EDBC77134F4}"/>
              </a:ext>
            </a:extLst>
          </p:cNvPr>
          <p:cNvSpPr txBox="1"/>
          <p:nvPr/>
        </p:nvSpPr>
        <p:spPr>
          <a:xfrm>
            <a:off x="1109553" y="4280348"/>
            <a:ext cx="69551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</a:t>
            </a: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1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arrows</a:t>
            </a: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on </a:t>
            </a:r>
            <a:r>
              <a:rPr kumimoji="0" lang="de-DE" sz="11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frontend</a:t>
            </a: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1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</a:t>
            </a: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1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employee</a:t>
            </a: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1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currently</a:t>
            </a: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1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lacks</a:t>
            </a: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 </a:t>
            </a:r>
            <a:r>
              <a:rPr kumimoji="0" lang="de-DE" sz="11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required</a:t>
            </a: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1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skill</a:t>
            </a: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1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</a:t>
            </a: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1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</a:t>
            </a: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1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projectDemandProfile</a:t>
            </a: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but </a:t>
            </a:r>
            <a:r>
              <a:rPr kumimoji="0" lang="de-DE" sz="11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wishes</a:t>
            </a: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 </a:t>
            </a:r>
            <a:r>
              <a:rPr kumimoji="0" lang="de-DE" sz="11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improve</a:t>
            </a: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on </a:t>
            </a:r>
            <a:r>
              <a:rPr kumimoji="0" lang="de-DE" sz="11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that</a:t>
            </a: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1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skill</a:t>
            </a: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(↔ </a:t>
            </a:r>
            <a:r>
              <a:rPr kumimoji="0" lang="de-DE" sz="11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based</a:t>
            </a: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on </a:t>
            </a:r>
            <a:r>
              <a:rPr kumimoji="0" lang="de-DE" sz="11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his</a:t>
            </a: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100" b="1" i="0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TargetEmployeeProfiles</a:t>
            </a: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AF01A109-0583-3770-7EFC-F60EDDB0C343}"/>
              </a:ext>
            </a:extLst>
          </p:cNvPr>
          <p:cNvCxnSpPr>
            <a:cxnSpLocks/>
          </p:cNvCxnSpPr>
          <p:nvPr/>
        </p:nvCxnSpPr>
        <p:spPr>
          <a:xfrm>
            <a:off x="998037" y="4094775"/>
            <a:ext cx="0" cy="401016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89C602AF-3AE2-0C16-8A45-AF32F441EFEF}"/>
              </a:ext>
            </a:extLst>
          </p:cNvPr>
          <p:cNvCxnSpPr>
            <a:cxnSpLocks/>
          </p:cNvCxnSpPr>
          <p:nvPr/>
        </p:nvCxnSpPr>
        <p:spPr>
          <a:xfrm flipH="1">
            <a:off x="998037" y="4495791"/>
            <a:ext cx="135319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6F00A752-59C1-8B7D-F3FA-81D8262799CB}"/>
              </a:ext>
            </a:extLst>
          </p:cNvPr>
          <p:cNvGrpSpPr/>
          <p:nvPr/>
        </p:nvGrpSpPr>
        <p:grpSpPr>
          <a:xfrm>
            <a:off x="254161" y="5480192"/>
            <a:ext cx="7810500" cy="470420"/>
            <a:chOff x="2181058" y="2668991"/>
            <a:chExt cx="7810500" cy="470420"/>
          </a:xfrm>
        </p:grpSpPr>
        <p:sp>
          <p:nvSpPr>
            <p:cNvPr id="76" name="Abgerundetes Rechteck 75">
              <a:extLst>
                <a:ext uri="{FF2B5EF4-FFF2-40B4-BE49-F238E27FC236}">
                  <a16:creationId xmlns:a16="http://schemas.microsoft.com/office/drawing/2014/main" id="{5E3A2604-CC16-12D2-C105-594C77FCF94A}"/>
                </a:ext>
              </a:extLst>
            </p:cNvPr>
            <p:cNvSpPr/>
            <p:nvPr/>
          </p:nvSpPr>
          <p:spPr>
            <a:xfrm>
              <a:off x="2181058" y="2668991"/>
              <a:ext cx="7810500" cy="47042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Switch to 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postgreSQL</a:t>
              </a: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database</a:t>
              </a:r>
              <a:endParaRPr kumimoji="0" lang="de-DE" sz="14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Abgerundetes Rechteck 76">
              <a:extLst>
                <a:ext uri="{FF2B5EF4-FFF2-40B4-BE49-F238E27FC236}">
                  <a16:creationId xmlns:a16="http://schemas.microsoft.com/office/drawing/2014/main" id="{94221488-532C-58AC-BF75-929F4BFF2D5A}"/>
                </a:ext>
              </a:extLst>
            </p:cNvPr>
            <p:cNvSpPr/>
            <p:nvPr/>
          </p:nvSpPr>
          <p:spPr>
            <a:xfrm>
              <a:off x="2258104" y="2721321"/>
              <a:ext cx="365760" cy="3657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8" name="Abgerundetes Rechteck 77">
            <a:extLst>
              <a:ext uri="{FF2B5EF4-FFF2-40B4-BE49-F238E27FC236}">
                <a16:creationId xmlns:a16="http://schemas.microsoft.com/office/drawing/2014/main" id="{2CC55AC7-5CE2-7934-A881-89CA81D79E74}"/>
              </a:ext>
            </a:extLst>
          </p:cNvPr>
          <p:cNvSpPr/>
          <p:nvPr/>
        </p:nvSpPr>
        <p:spPr>
          <a:xfrm>
            <a:off x="8323807" y="5480192"/>
            <a:ext cx="1536885" cy="4180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76200" dist="25400" dir="5400000" algn="ctr" rotWithShape="0">
              <a:srgbClr val="000000">
                <a:alpha val="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medium </a:t>
            </a:r>
            <a:r>
              <a:rPr kumimoji="0" lang="de-DE" sz="1400" b="1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effort</a:t>
            </a:r>
            <a:endParaRPr kumimoji="0" lang="de-DE" sz="14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0" name="Abgerundetes Rechteck 79">
            <a:extLst>
              <a:ext uri="{FF2B5EF4-FFF2-40B4-BE49-F238E27FC236}">
                <a16:creationId xmlns:a16="http://schemas.microsoft.com/office/drawing/2014/main" id="{BC0A7417-0403-7EA5-39E7-EDBA34DCE43D}"/>
              </a:ext>
            </a:extLst>
          </p:cNvPr>
          <p:cNvSpPr/>
          <p:nvPr/>
        </p:nvSpPr>
        <p:spPr>
          <a:xfrm>
            <a:off x="8323806" y="3637526"/>
            <a:ext cx="1536885" cy="4180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76200" dist="25400" dir="5400000" algn="ctr" rotWithShape="0">
              <a:srgbClr val="000000">
                <a:alpha val="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medium </a:t>
            </a:r>
            <a:r>
              <a:rPr kumimoji="0" lang="de-DE" sz="1400" b="1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effort</a:t>
            </a:r>
            <a:endParaRPr kumimoji="0" lang="de-DE" sz="14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57F60D46-C5B1-5FF5-0271-0FFB9191947F}"/>
              </a:ext>
            </a:extLst>
          </p:cNvPr>
          <p:cNvSpPr/>
          <p:nvPr/>
        </p:nvSpPr>
        <p:spPr>
          <a:xfrm>
            <a:off x="8323806" y="3115530"/>
            <a:ext cx="1536885" cy="4180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76200" dist="25400" dir="5400000" algn="ctr" rotWithShape="0">
              <a:srgbClr val="000000">
                <a:alpha val="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low</a:t>
            </a: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1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effort</a:t>
            </a:r>
            <a:endParaRPr kumimoji="0" lang="de-DE" sz="14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2" name="Abgerundetes Rechteck 81">
            <a:extLst>
              <a:ext uri="{FF2B5EF4-FFF2-40B4-BE49-F238E27FC236}">
                <a16:creationId xmlns:a16="http://schemas.microsoft.com/office/drawing/2014/main" id="{84754AD6-A84E-1402-4675-3507D1673562}"/>
              </a:ext>
            </a:extLst>
          </p:cNvPr>
          <p:cNvSpPr/>
          <p:nvPr/>
        </p:nvSpPr>
        <p:spPr>
          <a:xfrm>
            <a:off x="8323806" y="4913980"/>
            <a:ext cx="1536885" cy="4180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76200" dist="25400" dir="5400000" algn="ctr" rotWithShape="0">
              <a:srgbClr val="000000">
                <a:alpha val="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medium </a:t>
            </a:r>
            <a:r>
              <a:rPr kumimoji="0" lang="de-DE" sz="1400" b="1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effort</a:t>
            </a:r>
            <a:endParaRPr kumimoji="0" lang="de-DE" sz="14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5" name="Abgerundetes Rechteck 84">
            <a:extLst>
              <a:ext uri="{FF2B5EF4-FFF2-40B4-BE49-F238E27FC236}">
                <a16:creationId xmlns:a16="http://schemas.microsoft.com/office/drawing/2014/main" id="{00D1126E-8C52-1A0B-70E1-354D8540A136}"/>
              </a:ext>
            </a:extLst>
          </p:cNvPr>
          <p:cNvSpPr/>
          <p:nvPr/>
        </p:nvSpPr>
        <p:spPr>
          <a:xfrm>
            <a:off x="8323806" y="4286746"/>
            <a:ext cx="1536885" cy="4180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76200" dist="25400" dir="5400000" algn="ctr" rotWithShape="0">
              <a:srgbClr val="000000">
                <a:alpha val="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medium </a:t>
            </a:r>
            <a:r>
              <a:rPr kumimoji="0" lang="de-DE" sz="1400" b="1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effort</a:t>
            </a:r>
            <a:endParaRPr kumimoji="0" lang="de-DE" sz="14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962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EE02D003-F6D8-9FC3-90F8-FE6CCA0C75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E02D003-F6D8-9FC3-90F8-FE6CCA0C7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26936A7-7D48-359A-453E-EEF491EC2B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latin typeface="Arial"/>
                <a:ea typeface="Verdana"/>
                <a:cs typeface="Arial"/>
              </a:rPr>
              <a:t>UI &amp; UX Drafts: Project history</a:t>
            </a:r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5A93057-8EB1-A870-DC82-57E8D731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/>
              <a:t>Figma drafts for the new ideas</a:t>
            </a:r>
          </a:p>
        </p:txBody>
      </p:sp>
      <p:pic>
        <p:nvPicPr>
          <p:cNvPr id="13" name="Grafik 12" descr="Ein Bild, das Screenshot, Software, Computersymbol, Multimedia-Software enthält.&#10;&#10;Automatisch generierte Beschreibung">
            <a:extLst>
              <a:ext uri="{FF2B5EF4-FFF2-40B4-BE49-F238E27FC236}">
                <a16:creationId xmlns:a16="http://schemas.microsoft.com/office/drawing/2014/main" id="{8EC0D6B9-6127-E20B-2BB6-66F565783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30" y="1232805"/>
            <a:ext cx="8041493" cy="4751362"/>
          </a:xfrm>
          <a:prstGeom prst="roundRect">
            <a:avLst>
              <a:gd name="adj" fmla="val 3767"/>
            </a:avLst>
          </a:prstGeom>
          <a:ln w="19050">
            <a:solidFill>
              <a:schemeClr val="bg1">
                <a:lumMod val="85000"/>
                <a:alpha val="96000"/>
              </a:schemeClr>
            </a:solidFill>
          </a:ln>
          <a:effectLst>
            <a:outerShdw blurRad="307631" dist="25489" dir="5400000" algn="ctr" rotWithShape="0">
              <a:srgbClr val="000000">
                <a:alpha val="9028"/>
              </a:srgbClr>
            </a:outerShdw>
          </a:effectLst>
        </p:spPr>
      </p:pic>
      <p:sp>
        <p:nvSpPr>
          <p:cNvPr id="23" name="Legende mit Linie (2) (ohne Rahmen) 22">
            <a:extLst>
              <a:ext uri="{FF2B5EF4-FFF2-40B4-BE49-F238E27FC236}">
                <a16:creationId xmlns:a16="http://schemas.microsoft.com/office/drawing/2014/main" id="{6A6CCED1-7AA1-7CC5-874D-B11D0DDB303B}"/>
              </a:ext>
            </a:extLst>
          </p:cNvPr>
          <p:cNvSpPr/>
          <p:nvPr/>
        </p:nvSpPr>
        <p:spPr>
          <a:xfrm>
            <a:off x="9308928" y="2401429"/>
            <a:ext cx="1782542" cy="1027571"/>
          </a:xfrm>
          <a:prstGeom prst="callout2">
            <a:avLst>
              <a:gd name="adj1" fmla="val 46776"/>
              <a:gd name="adj2" fmla="val -5407"/>
              <a:gd name="adj3" fmla="val 46776"/>
              <a:gd name="adj4" fmla="val -73432"/>
              <a:gd name="adj5" fmla="val 109677"/>
              <a:gd name="adj6" fmla="val -264580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history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from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employee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perspective</a:t>
            </a:r>
            <a:endParaRPr kumimoji="0" lang="de-DE" sz="14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62A6888B-E752-C77B-3A5B-C1CD8360DAB4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500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EE02D003-F6D8-9FC3-90F8-FE6CCA0C75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E02D003-F6D8-9FC3-90F8-FE6CCA0C7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26936A7-7D48-359A-453E-EEF491EC2B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latin typeface="Arial"/>
                <a:ea typeface="Verdana"/>
                <a:cs typeface="Arial"/>
              </a:rPr>
              <a:t>UI &amp; UX Drafts: Project Page</a:t>
            </a:r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5A93057-8EB1-A870-DC82-57E8D731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/>
              <a:t>Figma drafts for the new ideas</a:t>
            </a:r>
          </a:p>
        </p:txBody>
      </p:sp>
      <p:pic>
        <p:nvPicPr>
          <p:cNvPr id="16" name="Inhaltsplatzhalter 15" descr="Ein Bild, das Screenshot, Text, Software, Design enthält.&#10;&#10;Automatisch generierte Beschreibung">
            <a:extLst>
              <a:ext uri="{FF2B5EF4-FFF2-40B4-BE49-F238E27FC236}">
                <a16:creationId xmlns:a16="http://schemas.microsoft.com/office/drawing/2014/main" id="{B2534F36-2B75-9DA8-C721-C33445991A51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30" y="1232805"/>
            <a:ext cx="8041493" cy="4736310"/>
          </a:xfrm>
          <a:prstGeom prst="roundRect">
            <a:avLst>
              <a:gd name="adj" fmla="val 3767"/>
            </a:avLst>
          </a:prstGeom>
          <a:ln w="19050">
            <a:solidFill>
              <a:schemeClr val="bg1">
                <a:lumMod val="85000"/>
                <a:alpha val="96000"/>
              </a:schemeClr>
            </a:solidFill>
          </a:ln>
          <a:effectLst>
            <a:outerShdw blurRad="307631" dist="25489" dir="5400000" algn="ctr" rotWithShape="0">
              <a:srgbClr val="000000">
                <a:alpha val="9028"/>
              </a:srgbClr>
            </a:outerShdw>
          </a:effectLst>
        </p:spPr>
      </p:pic>
      <p:sp>
        <p:nvSpPr>
          <p:cNvPr id="23" name="Legende mit Linie (2) (ohne Rahmen) 22">
            <a:extLst>
              <a:ext uri="{FF2B5EF4-FFF2-40B4-BE49-F238E27FC236}">
                <a16:creationId xmlns:a16="http://schemas.microsoft.com/office/drawing/2014/main" id="{6A6CCED1-7AA1-7CC5-874D-B11D0DDB303B}"/>
              </a:ext>
            </a:extLst>
          </p:cNvPr>
          <p:cNvSpPr/>
          <p:nvPr/>
        </p:nvSpPr>
        <p:spPr>
          <a:xfrm>
            <a:off x="9308928" y="2401429"/>
            <a:ext cx="1782542" cy="1027571"/>
          </a:xfrm>
          <a:prstGeom prst="callout2">
            <a:avLst>
              <a:gd name="adj1" fmla="val 46776"/>
              <a:gd name="adj2" fmla="val -5407"/>
              <a:gd name="adj3" fmla="val 46776"/>
              <a:gd name="adj4" fmla="val -73432"/>
              <a:gd name="adj5" fmla="val 202353"/>
              <a:gd name="adj6" fmla="val -149617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Updated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skill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category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functionality</a:t>
            </a:r>
            <a:endParaRPr kumimoji="0" lang="de-DE" sz="14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298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EE02D003-F6D8-9FC3-90F8-FE6CCA0C75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E02D003-F6D8-9FC3-90F8-FE6CCA0C7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26936A7-7D48-359A-453E-EEF491EC2B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latin typeface="Arial"/>
                <a:ea typeface="Verdana"/>
                <a:cs typeface="Arial"/>
              </a:rPr>
              <a:t>UI &amp; UX Drafts: Project Page</a:t>
            </a:r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5A93057-8EB1-A870-DC82-57E8D731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/>
              <a:t>Figma drafts for the new ideas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CB3C927-8768-911F-3C6A-F3DB257BBCC6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30" y="1232805"/>
            <a:ext cx="8041493" cy="4960184"/>
          </a:xfrm>
          <a:prstGeom prst="roundRect">
            <a:avLst>
              <a:gd name="adj" fmla="val 3767"/>
            </a:avLst>
          </a:prstGeom>
          <a:ln w="19050">
            <a:solidFill>
              <a:schemeClr val="bg1">
                <a:lumMod val="85000"/>
                <a:alpha val="96000"/>
              </a:schemeClr>
            </a:solidFill>
          </a:ln>
          <a:effectLst>
            <a:outerShdw blurRad="307631" dist="25489" dir="5400000" algn="ctr" rotWithShape="0">
              <a:srgbClr val="000000">
                <a:alpha val="9028"/>
              </a:srgbClr>
            </a:outerShdw>
          </a:effectLst>
        </p:spPr>
      </p:pic>
      <p:sp>
        <p:nvSpPr>
          <p:cNvPr id="23" name="Legende mit Linie (2) (ohne Rahmen) 22">
            <a:extLst>
              <a:ext uri="{FF2B5EF4-FFF2-40B4-BE49-F238E27FC236}">
                <a16:creationId xmlns:a16="http://schemas.microsoft.com/office/drawing/2014/main" id="{6A6CCED1-7AA1-7CC5-874D-B11D0DDB303B}"/>
              </a:ext>
            </a:extLst>
          </p:cNvPr>
          <p:cNvSpPr/>
          <p:nvPr/>
        </p:nvSpPr>
        <p:spPr>
          <a:xfrm>
            <a:off x="9308928" y="2401429"/>
            <a:ext cx="1782542" cy="1027571"/>
          </a:xfrm>
          <a:prstGeom prst="callout2">
            <a:avLst>
              <a:gd name="adj1" fmla="val 46776"/>
              <a:gd name="adj2" fmla="val -5407"/>
              <a:gd name="adj3" fmla="val 46776"/>
              <a:gd name="adj4" fmla="val -73432"/>
              <a:gd name="adj5" fmla="val 323033"/>
              <a:gd name="adj6" fmla="val -179131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Scrollability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b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2658595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EE02D003-F6D8-9FC3-90F8-FE6CCA0C75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E02D003-F6D8-9FC3-90F8-FE6CCA0C7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26936A7-7D48-359A-453E-EEF491EC2B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latin typeface="Arial"/>
                <a:ea typeface="Verdana"/>
                <a:cs typeface="Arial"/>
              </a:rPr>
              <a:t>UI &amp; UX Drafts: Profiles &amp; Staffing Interface</a:t>
            </a:r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5A93057-8EB1-A870-DC82-57E8D731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de-DE"/>
              <a:t>Outlook: The optimal </a:t>
            </a:r>
            <a:r>
              <a:rPr lang="de-DE" err="1"/>
              <a:t>situation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next</a:t>
            </a:r>
            <a:r>
              <a:rPr lang="de-DE"/>
              <a:t> </a:t>
            </a:r>
            <a:r>
              <a:rPr lang="de-DE" err="1"/>
              <a:t>iteration</a:t>
            </a:r>
            <a:endParaRPr lang="en-US"/>
          </a:p>
        </p:txBody>
      </p:sp>
      <p:pic>
        <p:nvPicPr>
          <p:cNvPr id="19" name="Inhaltsplatzhalter 18" descr="Ein Bild, das Screenshot, Software, Computersymbol, Design enthält.&#10;&#10;Automatisch generierte Beschreibung">
            <a:extLst>
              <a:ext uri="{FF2B5EF4-FFF2-40B4-BE49-F238E27FC236}">
                <a16:creationId xmlns:a16="http://schemas.microsoft.com/office/drawing/2014/main" id="{D225031D-ED55-72CE-A652-1BA2D366BBD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30" y="1232805"/>
            <a:ext cx="8041493" cy="4747049"/>
          </a:xfrm>
          <a:prstGeom prst="roundRect">
            <a:avLst>
              <a:gd name="adj" fmla="val 3767"/>
            </a:avLst>
          </a:prstGeom>
          <a:ln w="19050">
            <a:solidFill>
              <a:schemeClr val="bg1">
                <a:lumMod val="85000"/>
                <a:alpha val="96000"/>
              </a:schemeClr>
            </a:solidFill>
          </a:ln>
          <a:effectLst>
            <a:outerShdw blurRad="307631" dist="25489" dir="5400000" algn="ctr" rotWithShape="0">
              <a:srgbClr val="000000">
                <a:alpha val="9028"/>
              </a:srgbClr>
            </a:outerShdw>
          </a:effectLst>
        </p:spPr>
      </p:pic>
      <p:sp>
        <p:nvSpPr>
          <p:cNvPr id="23" name="Legende mit Linie (2) (ohne Rahmen) 22">
            <a:extLst>
              <a:ext uri="{FF2B5EF4-FFF2-40B4-BE49-F238E27FC236}">
                <a16:creationId xmlns:a16="http://schemas.microsoft.com/office/drawing/2014/main" id="{6A6CCED1-7AA1-7CC5-874D-B11D0DDB303B}"/>
              </a:ext>
            </a:extLst>
          </p:cNvPr>
          <p:cNvSpPr/>
          <p:nvPr/>
        </p:nvSpPr>
        <p:spPr>
          <a:xfrm>
            <a:off x="9308928" y="2528523"/>
            <a:ext cx="1782542" cy="601652"/>
          </a:xfrm>
          <a:prstGeom prst="callout2">
            <a:avLst>
              <a:gd name="adj1" fmla="val 46776"/>
              <a:gd name="adj2" fmla="val -5407"/>
              <a:gd name="adj3" fmla="val -36501"/>
              <a:gd name="adj4" fmla="val -43216"/>
              <a:gd name="adj5" fmla="val 28998"/>
              <a:gd name="adj6" fmla="val -59915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Editable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skill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target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level</a:t>
            </a:r>
            <a:endParaRPr kumimoji="0" lang="de-DE" sz="14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10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67216686-24CF-BB28-7FB5-588DC04A42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907644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7772400" imgH="10058400" progId="TCLayout.ActiveDocument.1">
                  <p:embed/>
                </p:oleObj>
              </mc:Choice>
              <mc:Fallback>
                <p:oleObj name="think-cell Folie" r:id="rId5" imgW="7772400" imgH="10058400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7216686-24CF-BB28-7FB5-588DC04A42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B1AC4CD-7FED-29E5-2AD0-BE15814366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Epics &amp; User Stories: </a:t>
            </a:r>
            <a:r>
              <a:rPr lang="en-US">
                <a:latin typeface="Arial"/>
                <a:cs typeface="Arial"/>
              </a:rPr>
              <a:t>Project Management Interface</a:t>
            </a:r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5F8C109-30AE-26C8-2E25-33BB012C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/>
              <a:t>Project specifications may be changed in the according interface </a:t>
            </a:r>
            <a:endParaRPr lang="de-DE"/>
          </a:p>
        </p:txBody>
      </p:sp>
      <p:grpSp>
        <p:nvGrpSpPr>
          <p:cNvPr id="45" name="Google Shape;9639;p250">
            <a:extLst>
              <a:ext uri="{FF2B5EF4-FFF2-40B4-BE49-F238E27FC236}">
                <a16:creationId xmlns:a16="http://schemas.microsoft.com/office/drawing/2014/main" id="{43BCB6F2-2E16-EB10-47E5-4431529BF966}"/>
              </a:ext>
            </a:extLst>
          </p:cNvPr>
          <p:cNvGrpSpPr>
            <a:grpSpLocks noChangeAspect="1"/>
          </p:cNvGrpSpPr>
          <p:nvPr/>
        </p:nvGrpSpPr>
        <p:grpSpPr>
          <a:xfrm>
            <a:off x="5521992" y="1556720"/>
            <a:ext cx="1148035" cy="1582831"/>
            <a:chOff x="3363913" y="2911475"/>
            <a:chExt cx="342900" cy="488951"/>
          </a:xfrm>
        </p:grpSpPr>
        <p:sp>
          <p:nvSpPr>
            <p:cNvPr id="46" name="Google Shape;9642;p250">
              <a:extLst>
                <a:ext uri="{FF2B5EF4-FFF2-40B4-BE49-F238E27FC236}">
                  <a16:creationId xmlns:a16="http://schemas.microsoft.com/office/drawing/2014/main" id="{67E03B0B-A571-ABD7-33BA-A7C40FB9C5F4}"/>
                </a:ext>
              </a:extLst>
            </p:cNvPr>
            <p:cNvSpPr/>
            <p:nvPr/>
          </p:nvSpPr>
          <p:spPr>
            <a:xfrm>
              <a:off x="3497263" y="3024188"/>
              <a:ext cx="142875" cy="166688"/>
            </a:xfrm>
            <a:custGeom>
              <a:avLst/>
              <a:gdLst/>
              <a:ahLst/>
              <a:cxnLst/>
              <a:rect l="l" t="t" r="r" b="b"/>
              <a:pathLst>
                <a:path w="34" h="40" extrusionOk="0">
                  <a:moveTo>
                    <a:pt x="30" y="16"/>
                  </a:moveTo>
                  <a:cubicBezTo>
                    <a:pt x="24" y="20"/>
                    <a:pt x="28" y="27"/>
                    <a:pt x="31" y="23"/>
                  </a:cubicBezTo>
                  <a:cubicBezTo>
                    <a:pt x="34" y="27"/>
                    <a:pt x="26" y="40"/>
                    <a:pt x="13" y="30"/>
                  </a:cubicBezTo>
                  <a:cubicBezTo>
                    <a:pt x="0" y="20"/>
                    <a:pt x="19" y="0"/>
                    <a:pt x="30" y="16"/>
                  </a:cubicBezTo>
                  <a:close/>
                </a:path>
              </a:pathLst>
            </a:custGeom>
            <a:solidFill>
              <a:srgbClr val="7D5F5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9643;p250">
              <a:extLst>
                <a:ext uri="{FF2B5EF4-FFF2-40B4-BE49-F238E27FC236}">
                  <a16:creationId xmlns:a16="http://schemas.microsoft.com/office/drawing/2014/main" id="{8DF75E53-CD9E-5E59-F5EB-24936F527E93}"/>
                </a:ext>
              </a:extLst>
            </p:cNvPr>
            <p:cNvSpPr/>
            <p:nvPr/>
          </p:nvSpPr>
          <p:spPr>
            <a:xfrm>
              <a:off x="3435350" y="3019425"/>
              <a:ext cx="138113" cy="168275"/>
            </a:xfrm>
            <a:custGeom>
              <a:avLst/>
              <a:gdLst/>
              <a:ahLst/>
              <a:cxnLst/>
              <a:rect l="l" t="t" r="r" b="b"/>
              <a:pathLst>
                <a:path w="33" h="40" extrusionOk="0">
                  <a:moveTo>
                    <a:pt x="3" y="16"/>
                  </a:moveTo>
                  <a:cubicBezTo>
                    <a:pt x="10" y="20"/>
                    <a:pt x="5" y="28"/>
                    <a:pt x="3" y="23"/>
                  </a:cubicBezTo>
                  <a:cubicBezTo>
                    <a:pt x="0" y="27"/>
                    <a:pt x="7" y="40"/>
                    <a:pt x="20" y="30"/>
                  </a:cubicBezTo>
                  <a:cubicBezTo>
                    <a:pt x="33" y="20"/>
                    <a:pt x="14" y="0"/>
                    <a:pt x="3" y="16"/>
                  </a:cubicBezTo>
                  <a:close/>
                </a:path>
              </a:pathLst>
            </a:custGeom>
            <a:solidFill>
              <a:srgbClr val="7D5F5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9644;p250">
              <a:extLst>
                <a:ext uri="{FF2B5EF4-FFF2-40B4-BE49-F238E27FC236}">
                  <a16:creationId xmlns:a16="http://schemas.microsoft.com/office/drawing/2014/main" id="{818E2DCA-CFEA-B130-7994-4739EE3E4C9C}"/>
                </a:ext>
              </a:extLst>
            </p:cNvPr>
            <p:cNvSpPr/>
            <p:nvPr/>
          </p:nvSpPr>
          <p:spPr>
            <a:xfrm>
              <a:off x="3430588" y="3070225"/>
              <a:ext cx="146050" cy="158750"/>
            </a:xfrm>
            <a:custGeom>
              <a:avLst/>
              <a:gdLst/>
              <a:ahLst/>
              <a:cxnLst/>
              <a:rect l="l" t="t" r="r" b="b"/>
              <a:pathLst>
                <a:path w="35" h="38" extrusionOk="0">
                  <a:moveTo>
                    <a:pt x="6" y="13"/>
                  </a:moveTo>
                  <a:cubicBezTo>
                    <a:pt x="12" y="19"/>
                    <a:pt x="6" y="25"/>
                    <a:pt x="4" y="20"/>
                  </a:cubicBezTo>
                  <a:cubicBezTo>
                    <a:pt x="0" y="24"/>
                    <a:pt x="5" y="38"/>
                    <a:pt x="20" y="31"/>
                  </a:cubicBezTo>
                  <a:cubicBezTo>
                    <a:pt x="35" y="24"/>
                    <a:pt x="21" y="0"/>
                    <a:pt x="6" y="13"/>
                  </a:cubicBezTo>
                  <a:close/>
                </a:path>
              </a:pathLst>
            </a:custGeom>
            <a:solidFill>
              <a:srgbClr val="7D5F5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9645;p250">
              <a:extLst>
                <a:ext uri="{FF2B5EF4-FFF2-40B4-BE49-F238E27FC236}">
                  <a16:creationId xmlns:a16="http://schemas.microsoft.com/office/drawing/2014/main" id="{490A56AD-49BD-513B-8C30-F04C5E878383}"/>
                </a:ext>
              </a:extLst>
            </p:cNvPr>
            <p:cNvSpPr/>
            <p:nvPr/>
          </p:nvSpPr>
          <p:spPr>
            <a:xfrm>
              <a:off x="3497263" y="3070225"/>
              <a:ext cx="142875" cy="158750"/>
            </a:xfrm>
            <a:custGeom>
              <a:avLst/>
              <a:gdLst/>
              <a:ahLst/>
              <a:cxnLst/>
              <a:rect l="l" t="t" r="r" b="b"/>
              <a:pathLst>
                <a:path w="34" h="38" extrusionOk="0">
                  <a:moveTo>
                    <a:pt x="28" y="13"/>
                  </a:moveTo>
                  <a:cubicBezTo>
                    <a:pt x="23" y="19"/>
                    <a:pt x="29" y="25"/>
                    <a:pt x="30" y="20"/>
                  </a:cubicBezTo>
                  <a:cubicBezTo>
                    <a:pt x="34" y="24"/>
                    <a:pt x="30" y="38"/>
                    <a:pt x="15" y="31"/>
                  </a:cubicBezTo>
                  <a:cubicBezTo>
                    <a:pt x="0" y="24"/>
                    <a:pt x="14" y="0"/>
                    <a:pt x="28" y="13"/>
                  </a:cubicBezTo>
                  <a:close/>
                </a:path>
              </a:pathLst>
            </a:custGeom>
            <a:solidFill>
              <a:srgbClr val="7D5F5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9646;p250">
              <a:extLst>
                <a:ext uri="{FF2B5EF4-FFF2-40B4-BE49-F238E27FC236}">
                  <a16:creationId xmlns:a16="http://schemas.microsoft.com/office/drawing/2014/main" id="{74A0C3ED-7E50-D61B-ED1E-F77C2DC9F804}"/>
                </a:ext>
              </a:extLst>
            </p:cNvPr>
            <p:cNvSpPr/>
            <p:nvPr/>
          </p:nvSpPr>
          <p:spPr>
            <a:xfrm>
              <a:off x="3371850" y="3208338"/>
              <a:ext cx="325438" cy="192088"/>
            </a:xfrm>
            <a:custGeom>
              <a:avLst/>
              <a:gdLst/>
              <a:ahLst/>
              <a:cxnLst/>
              <a:rect l="l" t="t" r="r" b="b"/>
              <a:pathLst>
                <a:path w="78" h="46" extrusionOk="0">
                  <a:moveTo>
                    <a:pt x="14" y="9"/>
                  </a:moveTo>
                  <a:cubicBezTo>
                    <a:pt x="7" y="13"/>
                    <a:pt x="4" y="22"/>
                    <a:pt x="0" y="34"/>
                  </a:cubicBezTo>
                  <a:cubicBezTo>
                    <a:pt x="11" y="41"/>
                    <a:pt x="25" y="46"/>
                    <a:pt x="39" y="46"/>
                  </a:cubicBezTo>
                  <a:cubicBezTo>
                    <a:pt x="54" y="46"/>
                    <a:pt x="67" y="41"/>
                    <a:pt x="78" y="34"/>
                  </a:cubicBezTo>
                  <a:cubicBezTo>
                    <a:pt x="74" y="22"/>
                    <a:pt x="71" y="13"/>
                    <a:pt x="65" y="9"/>
                  </a:cubicBezTo>
                  <a:cubicBezTo>
                    <a:pt x="53" y="1"/>
                    <a:pt x="46" y="0"/>
                    <a:pt x="39" y="0"/>
                  </a:cubicBezTo>
                  <a:cubicBezTo>
                    <a:pt x="32" y="0"/>
                    <a:pt x="25" y="1"/>
                    <a:pt x="14" y="9"/>
                  </a:cubicBezTo>
                  <a:close/>
                </a:path>
              </a:pathLst>
            </a:custGeom>
            <a:solidFill>
              <a:srgbClr val="238D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9647;p250">
              <a:extLst>
                <a:ext uri="{FF2B5EF4-FFF2-40B4-BE49-F238E27FC236}">
                  <a16:creationId xmlns:a16="http://schemas.microsoft.com/office/drawing/2014/main" id="{CE53AAD9-1BD6-290E-5E77-2DA27C5F5C03}"/>
                </a:ext>
              </a:extLst>
            </p:cNvPr>
            <p:cNvSpPr/>
            <p:nvPr/>
          </p:nvSpPr>
          <p:spPr>
            <a:xfrm>
              <a:off x="3497263" y="3098800"/>
              <a:ext cx="79375" cy="158750"/>
            </a:xfrm>
            <a:custGeom>
              <a:avLst/>
              <a:gdLst/>
              <a:ahLst/>
              <a:cxnLst/>
              <a:rect l="l" t="t" r="r" b="b"/>
              <a:pathLst>
                <a:path w="19" h="38" extrusionOk="0">
                  <a:moveTo>
                    <a:pt x="0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37"/>
                    <a:pt x="0" y="38"/>
                    <a:pt x="0" y="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9648;p250">
              <a:extLst>
                <a:ext uri="{FF2B5EF4-FFF2-40B4-BE49-F238E27FC236}">
                  <a16:creationId xmlns:a16="http://schemas.microsoft.com/office/drawing/2014/main" id="{F978B299-0271-4963-9715-6F7E2E24A292}"/>
                </a:ext>
              </a:extLst>
            </p:cNvPr>
            <p:cNvSpPr/>
            <p:nvPr/>
          </p:nvSpPr>
          <p:spPr>
            <a:xfrm>
              <a:off x="3497263" y="3157538"/>
              <a:ext cx="79375" cy="53975"/>
            </a:xfrm>
            <a:custGeom>
              <a:avLst/>
              <a:gdLst/>
              <a:ahLst/>
              <a:cxnLst/>
              <a:rect l="l" t="t" r="r" b="b"/>
              <a:pathLst>
                <a:path w="50" h="34" extrusionOk="0">
                  <a:moveTo>
                    <a:pt x="50" y="11"/>
                  </a:moveTo>
                  <a:lnTo>
                    <a:pt x="50" y="0"/>
                  </a:lnTo>
                  <a:lnTo>
                    <a:pt x="0" y="0"/>
                  </a:lnTo>
                  <a:lnTo>
                    <a:pt x="0" y="34"/>
                  </a:lnTo>
                  <a:lnTo>
                    <a:pt x="50" y="11"/>
                  </a:lnTo>
                  <a:close/>
                </a:path>
              </a:pathLst>
            </a:custGeom>
            <a:solidFill>
              <a:srgbClr val="E8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9649;p250">
              <a:extLst>
                <a:ext uri="{FF2B5EF4-FFF2-40B4-BE49-F238E27FC236}">
                  <a16:creationId xmlns:a16="http://schemas.microsoft.com/office/drawing/2014/main" id="{A08DD004-21F9-FFFB-9222-8991AFA2879E}"/>
                </a:ext>
              </a:extLst>
            </p:cNvPr>
            <p:cNvSpPr/>
            <p:nvPr/>
          </p:nvSpPr>
          <p:spPr>
            <a:xfrm>
              <a:off x="3363913" y="2952750"/>
              <a:ext cx="342900" cy="225425"/>
            </a:xfrm>
            <a:custGeom>
              <a:avLst/>
              <a:gdLst/>
              <a:ahLst/>
              <a:cxnLst/>
              <a:rect l="l" t="t" r="r" b="b"/>
              <a:pathLst>
                <a:path w="82" h="54" extrusionOk="0">
                  <a:moveTo>
                    <a:pt x="41" y="0"/>
                  </a:moveTo>
                  <a:cubicBezTo>
                    <a:pt x="82" y="0"/>
                    <a:pt x="65" y="54"/>
                    <a:pt x="41" y="54"/>
                  </a:cubicBezTo>
                  <a:cubicBezTo>
                    <a:pt x="17" y="54"/>
                    <a:pt x="0" y="0"/>
                    <a:pt x="41" y="0"/>
                  </a:cubicBez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9650;p250">
              <a:extLst>
                <a:ext uri="{FF2B5EF4-FFF2-40B4-BE49-F238E27FC236}">
                  <a16:creationId xmlns:a16="http://schemas.microsoft.com/office/drawing/2014/main" id="{65931713-3B3E-D46F-DAA4-D3062F11D0CB}"/>
                </a:ext>
              </a:extLst>
            </p:cNvPr>
            <p:cNvSpPr/>
            <p:nvPr/>
          </p:nvSpPr>
          <p:spPr>
            <a:xfrm>
              <a:off x="3497263" y="3221038"/>
              <a:ext cx="79375" cy="95250"/>
            </a:xfrm>
            <a:custGeom>
              <a:avLst/>
              <a:gdLst/>
              <a:ahLst/>
              <a:cxnLst/>
              <a:rect l="l" t="t" r="r" b="b"/>
              <a:pathLst>
                <a:path w="19" h="23" extrusionOk="0">
                  <a:moveTo>
                    <a:pt x="9" y="23"/>
                  </a:moveTo>
                  <a:cubicBezTo>
                    <a:pt x="9" y="20"/>
                    <a:pt x="0" y="7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7"/>
                    <a:pt x="9" y="20"/>
                    <a:pt x="9" y="23"/>
                  </a:cubicBez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9651;p250">
              <a:extLst>
                <a:ext uri="{FF2B5EF4-FFF2-40B4-BE49-F238E27FC236}">
                  <a16:creationId xmlns:a16="http://schemas.microsoft.com/office/drawing/2014/main" id="{8D93DE60-BDCE-3372-B541-4E905387D03E}"/>
                </a:ext>
              </a:extLst>
            </p:cNvPr>
            <p:cNvSpPr/>
            <p:nvPr/>
          </p:nvSpPr>
          <p:spPr>
            <a:xfrm>
              <a:off x="3440113" y="3187700"/>
              <a:ext cx="95250" cy="133350"/>
            </a:xfrm>
            <a:custGeom>
              <a:avLst/>
              <a:gdLst/>
              <a:ahLst/>
              <a:cxnLst/>
              <a:rect l="l" t="t" r="r" b="b"/>
              <a:pathLst>
                <a:path w="23" h="32" extrusionOk="0">
                  <a:moveTo>
                    <a:pt x="23" y="32"/>
                  </a:moveTo>
                  <a:cubicBezTo>
                    <a:pt x="17" y="23"/>
                    <a:pt x="11" y="20"/>
                    <a:pt x="7" y="20"/>
                  </a:cubicBezTo>
                  <a:cubicBezTo>
                    <a:pt x="7" y="16"/>
                    <a:pt x="10" y="12"/>
                    <a:pt x="11" y="10"/>
                  </a:cubicBezTo>
                  <a:cubicBezTo>
                    <a:pt x="5" y="10"/>
                    <a:pt x="3" y="12"/>
                    <a:pt x="0" y="14"/>
                  </a:cubicBezTo>
                  <a:cubicBezTo>
                    <a:pt x="1" y="9"/>
                    <a:pt x="8" y="2"/>
                    <a:pt x="14" y="0"/>
                  </a:cubicBezTo>
                  <a:cubicBezTo>
                    <a:pt x="14" y="4"/>
                    <a:pt x="13" y="11"/>
                    <a:pt x="17" y="16"/>
                  </a:cubicBezTo>
                  <a:cubicBezTo>
                    <a:pt x="21" y="21"/>
                    <a:pt x="23" y="25"/>
                    <a:pt x="23" y="32"/>
                  </a:cubicBezTo>
                  <a:close/>
                </a:path>
              </a:pathLst>
            </a:custGeom>
            <a:solidFill>
              <a:srgbClr val="6AC6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9652;p250">
              <a:extLst>
                <a:ext uri="{FF2B5EF4-FFF2-40B4-BE49-F238E27FC236}">
                  <a16:creationId xmlns:a16="http://schemas.microsoft.com/office/drawing/2014/main" id="{D6017843-C964-92FC-126C-7AC4C3FEFCD3}"/>
                </a:ext>
              </a:extLst>
            </p:cNvPr>
            <p:cNvSpPr/>
            <p:nvPr/>
          </p:nvSpPr>
          <p:spPr>
            <a:xfrm>
              <a:off x="3535363" y="3187700"/>
              <a:ext cx="100013" cy="133350"/>
            </a:xfrm>
            <a:custGeom>
              <a:avLst/>
              <a:gdLst/>
              <a:ahLst/>
              <a:cxnLst/>
              <a:rect l="l" t="t" r="r" b="b"/>
              <a:pathLst>
                <a:path w="24" h="32" extrusionOk="0">
                  <a:moveTo>
                    <a:pt x="0" y="32"/>
                  </a:moveTo>
                  <a:cubicBezTo>
                    <a:pt x="6" y="23"/>
                    <a:pt x="13" y="20"/>
                    <a:pt x="17" y="20"/>
                  </a:cubicBezTo>
                  <a:cubicBezTo>
                    <a:pt x="16" y="16"/>
                    <a:pt x="14" y="12"/>
                    <a:pt x="12" y="10"/>
                  </a:cubicBezTo>
                  <a:cubicBezTo>
                    <a:pt x="19" y="10"/>
                    <a:pt x="21" y="12"/>
                    <a:pt x="24" y="14"/>
                  </a:cubicBezTo>
                  <a:cubicBezTo>
                    <a:pt x="23" y="9"/>
                    <a:pt x="15" y="2"/>
                    <a:pt x="10" y="0"/>
                  </a:cubicBezTo>
                  <a:cubicBezTo>
                    <a:pt x="10" y="4"/>
                    <a:pt x="10" y="11"/>
                    <a:pt x="6" y="16"/>
                  </a:cubicBezTo>
                  <a:cubicBezTo>
                    <a:pt x="3" y="21"/>
                    <a:pt x="0" y="25"/>
                    <a:pt x="0" y="32"/>
                  </a:cubicBezTo>
                  <a:close/>
                </a:path>
              </a:pathLst>
            </a:custGeom>
            <a:solidFill>
              <a:srgbClr val="6AC6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9653;p250">
              <a:extLst>
                <a:ext uri="{FF2B5EF4-FFF2-40B4-BE49-F238E27FC236}">
                  <a16:creationId xmlns:a16="http://schemas.microsoft.com/office/drawing/2014/main" id="{EFABE527-FE4C-0808-5DE8-EC5298788153}"/>
                </a:ext>
              </a:extLst>
            </p:cNvPr>
            <p:cNvSpPr/>
            <p:nvPr/>
          </p:nvSpPr>
          <p:spPr>
            <a:xfrm>
              <a:off x="3573463" y="3157538"/>
              <a:ext cx="90488" cy="41275"/>
            </a:xfrm>
            <a:custGeom>
              <a:avLst/>
              <a:gdLst/>
              <a:ahLst/>
              <a:cxnLst/>
              <a:rect l="l" t="t" r="r" b="b"/>
              <a:pathLst>
                <a:path w="22" h="10" extrusionOk="0">
                  <a:moveTo>
                    <a:pt x="22" y="6"/>
                  </a:moveTo>
                  <a:cubicBezTo>
                    <a:pt x="20" y="9"/>
                    <a:pt x="17" y="10"/>
                    <a:pt x="11" y="9"/>
                  </a:cubicBezTo>
                  <a:cubicBezTo>
                    <a:pt x="7" y="7"/>
                    <a:pt x="3" y="9"/>
                    <a:pt x="1" y="10"/>
                  </a:cubicBezTo>
                  <a:cubicBezTo>
                    <a:pt x="1" y="10"/>
                    <a:pt x="0" y="7"/>
                    <a:pt x="0" y="7"/>
                  </a:cubicBezTo>
                  <a:cubicBezTo>
                    <a:pt x="1" y="6"/>
                    <a:pt x="5" y="3"/>
                    <a:pt x="10" y="4"/>
                  </a:cubicBezTo>
                  <a:cubicBezTo>
                    <a:pt x="16" y="5"/>
                    <a:pt x="19" y="3"/>
                    <a:pt x="21" y="0"/>
                  </a:cubicBezTo>
                  <a:cubicBezTo>
                    <a:pt x="20" y="1"/>
                    <a:pt x="21" y="5"/>
                    <a:pt x="22" y="6"/>
                  </a:cubicBezTo>
                  <a:close/>
                </a:path>
              </a:pathLst>
            </a:custGeom>
            <a:solidFill>
              <a:srgbClr val="FFAE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9654;p250">
              <a:extLst>
                <a:ext uri="{FF2B5EF4-FFF2-40B4-BE49-F238E27FC236}">
                  <a16:creationId xmlns:a16="http://schemas.microsoft.com/office/drawing/2014/main" id="{288FD3EF-9CDB-852D-744D-189E8154DCED}"/>
                </a:ext>
              </a:extLst>
            </p:cNvPr>
            <p:cNvSpPr/>
            <p:nvPr/>
          </p:nvSpPr>
          <p:spPr>
            <a:xfrm>
              <a:off x="3414713" y="2911475"/>
              <a:ext cx="241300" cy="184150"/>
            </a:xfrm>
            <a:custGeom>
              <a:avLst/>
              <a:gdLst/>
              <a:ahLst/>
              <a:cxnLst/>
              <a:rect l="l" t="t" r="r" b="b"/>
              <a:pathLst>
                <a:path w="58" h="44" extrusionOk="0">
                  <a:moveTo>
                    <a:pt x="28" y="16"/>
                  </a:moveTo>
                  <a:cubicBezTo>
                    <a:pt x="42" y="16"/>
                    <a:pt x="49" y="25"/>
                    <a:pt x="49" y="32"/>
                  </a:cubicBezTo>
                  <a:cubicBezTo>
                    <a:pt x="50" y="39"/>
                    <a:pt x="52" y="40"/>
                    <a:pt x="55" y="33"/>
                  </a:cubicBezTo>
                  <a:cubicBezTo>
                    <a:pt x="58" y="27"/>
                    <a:pt x="51" y="0"/>
                    <a:pt x="30" y="0"/>
                  </a:cubicBezTo>
                  <a:cubicBezTo>
                    <a:pt x="8" y="0"/>
                    <a:pt x="0" y="21"/>
                    <a:pt x="3" y="32"/>
                  </a:cubicBezTo>
                  <a:cubicBezTo>
                    <a:pt x="6" y="44"/>
                    <a:pt x="9" y="37"/>
                    <a:pt x="9" y="32"/>
                  </a:cubicBezTo>
                  <a:cubicBezTo>
                    <a:pt x="9" y="27"/>
                    <a:pt x="13" y="17"/>
                    <a:pt x="28" y="16"/>
                  </a:cubicBezTo>
                  <a:close/>
                </a:path>
              </a:pathLst>
            </a:custGeom>
            <a:solidFill>
              <a:srgbClr val="7D5F5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655;p250">
              <a:extLst>
                <a:ext uri="{FF2B5EF4-FFF2-40B4-BE49-F238E27FC236}">
                  <a16:creationId xmlns:a16="http://schemas.microsoft.com/office/drawing/2014/main" id="{A3ECF953-E9CE-79B7-88DF-338552B5E76A}"/>
                </a:ext>
              </a:extLst>
            </p:cNvPr>
            <p:cNvSpPr/>
            <p:nvPr/>
          </p:nvSpPr>
          <p:spPr>
            <a:xfrm>
              <a:off x="3627438" y="3028950"/>
              <a:ext cx="25400" cy="53975"/>
            </a:xfrm>
            <a:custGeom>
              <a:avLst/>
              <a:gdLst/>
              <a:ahLst/>
              <a:cxnLst/>
              <a:rect l="l" t="t" r="r" b="b"/>
              <a:pathLst>
                <a:path w="6" h="13" extrusionOk="0">
                  <a:moveTo>
                    <a:pt x="4" y="0"/>
                  </a:moveTo>
                  <a:cubicBezTo>
                    <a:pt x="6" y="1"/>
                    <a:pt x="6" y="4"/>
                    <a:pt x="6" y="7"/>
                  </a:cubicBezTo>
                  <a:cubicBezTo>
                    <a:pt x="5" y="10"/>
                    <a:pt x="3" y="13"/>
                    <a:pt x="2" y="13"/>
                  </a:cubicBezTo>
                  <a:cubicBezTo>
                    <a:pt x="0" y="12"/>
                    <a:pt x="0" y="9"/>
                    <a:pt x="0" y="6"/>
                  </a:cubicBezTo>
                  <a:cubicBezTo>
                    <a:pt x="1" y="2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656;p250">
              <a:extLst>
                <a:ext uri="{FF2B5EF4-FFF2-40B4-BE49-F238E27FC236}">
                  <a16:creationId xmlns:a16="http://schemas.microsoft.com/office/drawing/2014/main" id="{B1C93A5D-1E80-473D-087A-70C57E2DE082}"/>
                </a:ext>
              </a:extLst>
            </p:cNvPr>
            <p:cNvSpPr/>
            <p:nvPr/>
          </p:nvSpPr>
          <p:spPr>
            <a:xfrm>
              <a:off x="3417888" y="3028950"/>
              <a:ext cx="30163" cy="53975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2" y="0"/>
                  </a:moveTo>
                  <a:cubicBezTo>
                    <a:pt x="1" y="1"/>
                    <a:pt x="0" y="4"/>
                    <a:pt x="1" y="7"/>
                  </a:cubicBezTo>
                  <a:cubicBezTo>
                    <a:pt x="1" y="10"/>
                    <a:pt x="3" y="13"/>
                    <a:pt x="5" y="13"/>
                  </a:cubicBezTo>
                  <a:cubicBezTo>
                    <a:pt x="6" y="12"/>
                    <a:pt x="7" y="9"/>
                    <a:pt x="6" y="6"/>
                  </a:cubicBezTo>
                  <a:cubicBezTo>
                    <a:pt x="5" y="2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7D6B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657;p250">
              <a:extLst>
                <a:ext uri="{FF2B5EF4-FFF2-40B4-BE49-F238E27FC236}">
                  <a16:creationId xmlns:a16="http://schemas.microsoft.com/office/drawing/2014/main" id="{E8766D3D-E3CC-8445-6E51-CB6C93B28622}"/>
                </a:ext>
              </a:extLst>
            </p:cNvPr>
            <p:cNvSpPr/>
            <p:nvPr/>
          </p:nvSpPr>
          <p:spPr>
            <a:xfrm>
              <a:off x="3460750" y="2924175"/>
              <a:ext cx="141288" cy="120650"/>
            </a:xfrm>
            <a:custGeom>
              <a:avLst/>
              <a:gdLst/>
              <a:ahLst/>
              <a:cxnLst/>
              <a:rect l="l" t="t" r="r" b="b"/>
              <a:pathLst>
                <a:path w="34" h="29" extrusionOk="0">
                  <a:moveTo>
                    <a:pt x="1" y="8"/>
                  </a:moveTo>
                  <a:cubicBezTo>
                    <a:pt x="0" y="16"/>
                    <a:pt x="15" y="28"/>
                    <a:pt x="33" y="29"/>
                  </a:cubicBezTo>
                  <a:cubicBezTo>
                    <a:pt x="34" y="8"/>
                    <a:pt x="15" y="0"/>
                    <a:pt x="1" y="8"/>
                  </a:cubicBezTo>
                  <a:close/>
                </a:path>
              </a:pathLst>
            </a:custGeom>
            <a:solidFill>
              <a:srgbClr val="7D5F5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658;p250">
              <a:extLst>
                <a:ext uri="{FF2B5EF4-FFF2-40B4-BE49-F238E27FC236}">
                  <a16:creationId xmlns:a16="http://schemas.microsoft.com/office/drawing/2014/main" id="{7C57BC97-FEE0-D399-8511-4449D9A40B36}"/>
                </a:ext>
              </a:extLst>
            </p:cNvPr>
            <p:cNvSpPr/>
            <p:nvPr/>
          </p:nvSpPr>
          <p:spPr>
            <a:xfrm>
              <a:off x="3530600" y="3303588"/>
              <a:ext cx="4763" cy="96838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23"/>
                  </a:moveTo>
                  <a:cubicBezTo>
                    <a:pt x="1" y="15"/>
                    <a:pt x="1" y="6"/>
                    <a:pt x="1" y="0"/>
                  </a:cubicBezTo>
                  <a:cubicBezTo>
                    <a:pt x="0" y="6"/>
                    <a:pt x="0" y="15"/>
                    <a:pt x="0" y="23"/>
                  </a:cubicBezTo>
                  <a:cubicBezTo>
                    <a:pt x="0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6AC6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659;p250">
              <a:extLst>
                <a:ext uri="{FF2B5EF4-FFF2-40B4-BE49-F238E27FC236}">
                  <a16:creationId xmlns:a16="http://schemas.microsoft.com/office/drawing/2014/main" id="{BA4DF0C8-6699-9ABD-AAAE-A31D38D762A1}"/>
                </a:ext>
              </a:extLst>
            </p:cNvPr>
            <p:cNvSpPr/>
            <p:nvPr/>
          </p:nvSpPr>
          <p:spPr>
            <a:xfrm>
              <a:off x="3576638" y="3182938"/>
              <a:ext cx="92075" cy="53975"/>
            </a:xfrm>
            <a:custGeom>
              <a:avLst/>
              <a:gdLst/>
              <a:ahLst/>
              <a:cxnLst/>
              <a:rect l="l" t="t" r="r" b="b"/>
              <a:pathLst>
                <a:path w="22" h="13" extrusionOk="0">
                  <a:moveTo>
                    <a:pt x="20" y="11"/>
                  </a:moveTo>
                  <a:cubicBezTo>
                    <a:pt x="16" y="13"/>
                    <a:pt x="13" y="12"/>
                    <a:pt x="9" y="8"/>
                  </a:cubicBezTo>
                  <a:cubicBezTo>
                    <a:pt x="6" y="5"/>
                    <a:pt x="3" y="5"/>
                    <a:pt x="1" y="6"/>
                  </a:cubicBezTo>
                  <a:cubicBezTo>
                    <a:pt x="1" y="6"/>
                    <a:pt x="0" y="2"/>
                    <a:pt x="0" y="2"/>
                  </a:cubicBezTo>
                  <a:cubicBezTo>
                    <a:pt x="1" y="1"/>
                    <a:pt x="6" y="0"/>
                    <a:pt x="10" y="3"/>
                  </a:cubicBezTo>
                  <a:cubicBezTo>
                    <a:pt x="15" y="6"/>
                    <a:pt x="18" y="7"/>
                    <a:pt x="22" y="5"/>
                  </a:cubicBezTo>
                  <a:cubicBezTo>
                    <a:pt x="20" y="5"/>
                    <a:pt x="19" y="9"/>
                    <a:pt x="20" y="11"/>
                  </a:cubicBezTo>
                  <a:close/>
                </a:path>
              </a:pathLst>
            </a:custGeom>
            <a:solidFill>
              <a:srgbClr val="E6615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660;p250">
              <a:extLst>
                <a:ext uri="{FF2B5EF4-FFF2-40B4-BE49-F238E27FC236}">
                  <a16:creationId xmlns:a16="http://schemas.microsoft.com/office/drawing/2014/main" id="{37AC6528-2557-83D3-0080-C0DB409DE528}"/>
                </a:ext>
              </a:extLst>
            </p:cNvPr>
            <p:cNvSpPr/>
            <p:nvPr/>
          </p:nvSpPr>
          <p:spPr>
            <a:xfrm>
              <a:off x="3489325" y="3182938"/>
              <a:ext cx="92075" cy="38100"/>
            </a:xfrm>
            <a:custGeom>
              <a:avLst/>
              <a:gdLst/>
              <a:ahLst/>
              <a:cxnLst/>
              <a:rect l="l" t="t" r="r" b="b"/>
              <a:pathLst>
                <a:path w="22" h="9" extrusionOk="0">
                  <a:moveTo>
                    <a:pt x="0" y="0"/>
                  </a:moveTo>
                  <a:cubicBezTo>
                    <a:pt x="8" y="2"/>
                    <a:pt x="15" y="2"/>
                    <a:pt x="22" y="0"/>
                  </a:cubicBezTo>
                  <a:cubicBezTo>
                    <a:pt x="22" y="2"/>
                    <a:pt x="22" y="4"/>
                    <a:pt x="22" y="6"/>
                  </a:cubicBezTo>
                  <a:cubicBezTo>
                    <a:pt x="15" y="9"/>
                    <a:pt x="8" y="9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E6615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TextBox 24">
            <a:extLst>
              <a:ext uri="{FF2B5EF4-FFF2-40B4-BE49-F238E27FC236}">
                <a16:creationId xmlns:a16="http://schemas.microsoft.com/office/drawing/2014/main" id="{A454CB3D-5510-185E-AC96-FDD78881585E}"/>
              </a:ext>
            </a:extLst>
          </p:cNvPr>
          <p:cNvSpPr txBox="1"/>
          <p:nvPr/>
        </p:nvSpPr>
        <p:spPr>
          <a:xfrm>
            <a:off x="4339425" y="3430509"/>
            <a:ext cx="3513150" cy="1741005"/>
          </a:xfrm>
          <a:prstGeom prst="rect">
            <a:avLst/>
          </a:prstGeom>
          <a:noFill/>
        </p:spPr>
        <p:txBody>
          <a:bodyPr wrap="square" lIns="45720" tIns="22860" rIns="45720" bIns="22860" rtlCol="0" anchor="t">
            <a:no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ea typeface="Montserrat Light" charset="0"/>
                <a:cs typeface="Montserrat Light" charset="0"/>
              </a:rPr>
              <a:t>User Story 2: Regional Head</a:t>
            </a:r>
          </a:p>
          <a:p>
            <a:pPr algn="ctr"/>
            <a:r>
              <a:rPr lang="en-US" sz="1400" i="1">
                <a:solidFill>
                  <a:schemeClr val="tx1">
                    <a:lumMod val="50000"/>
                    <a:lumOff val="50000"/>
                  </a:schemeClr>
                </a:solidFill>
                <a:ea typeface="Montserrat Light" charset="0"/>
                <a:cs typeface="Montserrat Light" charset="0"/>
              </a:rPr>
              <a:t>“</a:t>
            </a:r>
            <a:r>
              <a:rPr lang="en-US" sz="1400" i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As a Regional Head/ Project Manager, I want to edit a project so that I am able to react to changes in required skill set/priority/…</a:t>
            </a:r>
            <a:r>
              <a:rPr lang="en-US" sz="1400" i="1">
                <a:solidFill>
                  <a:schemeClr val="tx1">
                    <a:lumMod val="50000"/>
                    <a:lumOff val="50000"/>
                  </a:schemeClr>
                </a:solidFill>
                <a:ea typeface="Montserrat Light" charset="0"/>
                <a:cs typeface="Montserrat Light" charset="0"/>
              </a:rPr>
              <a:t>.”</a:t>
            </a:r>
          </a:p>
          <a:p>
            <a:pPr algn="ctr"/>
            <a:endParaRPr lang="en-US" sz="1400" i="1">
              <a:ea typeface="Montserrat Light" charset="0"/>
              <a:cs typeface="Montserrat Light" charset="0"/>
            </a:endParaRPr>
          </a:p>
          <a:p>
            <a:pPr marL="179705" indent="-179705"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400">
                <a:cs typeface="Montserrat Light" charset="0"/>
              </a:rPr>
              <a:t>Project manager/regional head can </a:t>
            </a:r>
            <a:r>
              <a:rPr lang="en-US" sz="1400" b="1">
                <a:cs typeface="Montserrat Light" charset="0"/>
              </a:rPr>
              <a:t>edit project specifications</a:t>
            </a:r>
          </a:p>
          <a:p>
            <a:pPr marL="179705" indent="-179705"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400">
                <a:cs typeface="Montserrat Light" charset="0"/>
              </a:rPr>
              <a:t>Project managers/ regional heads/ admins/ employees can</a:t>
            </a:r>
            <a:r>
              <a:rPr lang="en-US" sz="1400" b="1">
                <a:cs typeface="Montserrat Light" charset="0"/>
              </a:rPr>
              <a:t> see changes</a:t>
            </a:r>
            <a:endParaRPr lang="en-US" sz="1400">
              <a:cs typeface="Montserrat Light" charset="0"/>
            </a:endParaRPr>
          </a:p>
          <a:p>
            <a:pPr marL="179705" indent="-179705"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400">
                <a:cs typeface="Montserrat Light" charset="0"/>
              </a:rPr>
              <a:t>Changes are </a:t>
            </a:r>
            <a:r>
              <a:rPr lang="en-US" sz="1400" b="1">
                <a:cs typeface="Montserrat Light" charset="0"/>
              </a:rPr>
              <a:t>updated in the database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8B0E2587-8C82-C75B-6E98-20AFA2B15A88}"/>
              </a:ext>
            </a:extLst>
          </p:cNvPr>
          <p:cNvSpPr txBox="1"/>
          <p:nvPr/>
        </p:nvSpPr>
        <p:spPr>
          <a:xfrm>
            <a:off x="446722" y="3430509"/>
            <a:ext cx="3513150" cy="2139064"/>
          </a:xfrm>
          <a:prstGeom prst="rect">
            <a:avLst/>
          </a:prstGeom>
          <a:noFill/>
        </p:spPr>
        <p:txBody>
          <a:bodyPr wrap="square" lIns="45720" tIns="22860" rIns="45720" bIns="2286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2"/>
                </a:solidFill>
                <a:ea typeface="Montserrat Light" charset="0"/>
                <a:cs typeface="Montserrat Light" charset="0"/>
              </a:rPr>
              <a:t>User Story 1: Regional Head</a:t>
            </a:r>
          </a:p>
          <a:p>
            <a:pPr algn="ctr"/>
            <a:r>
              <a:rPr lang="en-US" sz="1400" i="1">
                <a:solidFill>
                  <a:schemeClr val="tx1">
                    <a:lumMod val="50000"/>
                    <a:lumOff val="50000"/>
                  </a:schemeClr>
                </a:solidFill>
                <a:ea typeface="Montserrat Light" charset="0"/>
                <a:cs typeface="Montserrat Light" charset="0"/>
              </a:rPr>
              <a:t>“</a:t>
            </a:r>
            <a:r>
              <a:rPr lang="en-US" sz="1400" i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As a Regional Head, I want to create projects by defining skill requirements and priorities to align project setup and strategic goals.</a:t>
            </a:r>
            <a:r>
              <a:rPr lang="en-US" sz="1400" i="1">
                <a:solidFill>
                  <a:schemeClr val="tx1">
                    <a:lumMod val="50000"/>
                    <a:lumOff val="50000"/>
                  </a:schemeClr>
                </a:solidFill>
                <a:ea typeface="Montserrat Light" charset="0"/>
                <a:cs typeface="Montserrat Light" charset="0"/>
              </a:rPr>
              <a:t>”</a:t>
            </a:r>
          </a:p>
          <a:p>
            <a:pPr algn="ctr"/>
            <a:endParaRPr lang="en-US" sz="1400" i="1">
              <a:ea typeface="Montserrat Light" charset="0"/>
              <a:cs typeface="Montserrat Light" charset="0"/>
            </a:endParaRPr>
          </a:p>
          <a:p>
            <a:pPr marL="179705" indent="-179705"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400">
                <a:ea typeface="+mn-lt"/>
                <a:cs typeface="+mn-lt"/>
              </a:rPr>
              <a:t>Interface allows </a:t>
            </a:r>
            <a:r>
              <a:rPr lang="en-US" sz="1400" b="1">
                <a:ea typeface="+mn-lt"/>
                <a:cs typeface="+mn-lt"/>
              </a:rPr>
              <a:t>input of project details </a:t>
            </a:r>
            <a:r>
              <a:rPr lang="en-US" sz="1400">
                <a:ea typeface="+mn-lt"/>
                <a:cs typeface="+mn-lt"/>
              </a:rPr>
              <a:t>such as kickoff date, deadline, required skills, and priority</a:t>
            </a:r>
          </a:p>
          <a:p>
            <a:pPr marL="179705" indent="-179705">
              <a:buClr>
                <a:srgbClr val="0065BD"/>
              </a:buClr>
              <a:buFont typeface="Wingdings" pitchFamily="2" charset="2"/>
              <a:buChar char="§"/>
            </a:pPr>
            <a:r>
              <a:rPr lang="en-US" sz="1400">
                <a:ea typeface="+mn-lt"/>
                <a:cs typeface="+mn-lt"/>
              </a:rPr>
              <a:t>The system validates input data and </a:t>
            </a:r>
            <a:r>
              <a:rPr lang="en-US" sz="1400" b="1">
                <a:ea typeface="+mn-lt"/>
                <a:cs typeface="+mn-lt"/>
              </a:rPr>
              <a:t>saves the new project</a:t>
            </a:r>
            <a:r>
              <a:rPr lang="en-US" sz="1400">
                <a:ea typeface="+mn-lt"/>
                <a:cs typeface="+mn-lt"/>
              </a:rPr>
              <a:t> in the database</a:t>
            </a:r>
            <a:endParaRPr lang="en-US"/>
          </a:p>
          <a:p>
            <a:pPr marL="179705" indent="-179705">
              <a:buClr>
                <a:srgbClr val="0065BD"/>
              </a:buClr>
              <a:buFont typeface="Wingdings" pitchFamily="2" charset="2"/>
              <a:buChar char="§"/>
            </a:pPr>
            <a:endParaRPr lang="en-US" sz="1400">
              <a:cs typeface="Arial"/>
            </a:endParaRPr>
          </a:p>
          <a:p>
            <a:pPr marL="179705" indent="-179705">
              <a:buClr>
                <a:srgbClr val="0065BD"/>
              </a:buClr>
              <a:buFont typeface="Wingdings" pitchFamily="2" charset="2"/>
              <a:buChar char="§"/>
            </a:pPr>
            <a:endParaRPr lang="en-US" sz="1400">
              <a:cs typeface="Arial"/>
            </a:endParaRPr>
          </a:p>
          <a:p>
            <a:pPr marL="179705" indent="-179705">
              <a:buClr>
                <a:srgbClr val="0065BD"/>
              </a:buClr>
              <a:buFont typeface="Wingdings" pitchFamily="2" charset="2"/>
              <a:buChar char="§"/>
            </a:pPr>
            <a:endParaRPr lang="en-US" sz="1400">
              <a:solidFill>
                <a:srgbClr val="000000"/>
              </a:solidFill>
              <a:cs typeface="Montserrat Light" charset="0"/>
            </a:endParaRPr>
          </a:p>
          <a:p>
            <a:pPr algn="ctr"/>
            <a:endParaRPr lang="en-US" sz="1600">
              <a:solidFill>
                <a:srgbClr val="003359"/>
              </a:solidFill>
              <a:cs typeface="Montserrat Light" charset="0"/>
            </a:endParaRP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2C8DE6E0-EAAC-86FE-C4AA-7D1BD7D3546F}"/>
              </a:ext>
            </a:extLst>
          </p:cNvPr>
          <p:cNvSpPr txBox="1"/>
          <p:nvPr/>
        </p:nvSpPr>
        <p:spPr>
          <a:xfrm>
            <a:off x="8232128" y="3430509"/>
            <a:ext cx="3513150" cy="1741005"/>
          </a:xfrm>
          <a:prstGeom prst="rect">
            <a:avLst/>
          </a:prstGeom>
          <a:noFill/>
        </p:spPr>
        <p:txBody>
          <a:bodyPr wrap="square" lIns="45720" tIns="22860" rIns="45720" bIns="22860" rtlCol="0" anchor="t">
            <a:no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ea typeface="Montserrat Light" charset="0"/>
                <a:cs typeface="Montserrat Light" charset="0"/>
              </a:rPr>
              <a:t>User Story 3: Admin</a:t>
            </a:r>
          </a:p>
          <a:p>
            <a:pPr algn="ctr"/>
            <a:r>
              <a:rPr lang="en-US" sz="1400" i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“As an Admin, I want to view all projects I am managing with their current staffing status to effectively oversee project progress.”</a:t>
            </a:r>
            <a:endParaRPr lang="en-US" sz="1400" i="1">
              <a:solidFill>
                <a:schemeClr val="tx1">
                  <a:lumMod val="50000"/>
                  <a:lumOff val="50000"/>
                </a:schemeClr>
              </a:solidFill>
              <a:ea typeface="Montserrat Light" charset="0"/>
              <a:cs typeface="Montserrat Light" charset="0"/>
            </a:endParaRPr>
          </a:p>
          <a:p>
            <a:pPr algn="ctr"/>
            <a:endParaRPr lang="en-US" sz="1400" i="1">
              <a:ea typeface="+mn-lt"/>
              <a:cs typeface="+mn-lt"/>
            </a:endParaRPr>
          </a:p>
          <a:p>
            <a:pPr marL="179705" indent="-179705"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400">
                <a:ea typeface="+mn-lt"/>
                <a:cs typeface="+mn-lt"/>
              </a:rPr>
              <a:t>Project dashboard </a:t>
            </a:r>
            <a:r>
              <a:rPr lang="en-US" sz="1400" b="1">
                <a:ea typeface="+mn-lt"/>
                <a:cs typeface="+mn-lt"/>
              </a:rPr>
              <a:t>displays all managed projects with key details</a:t>
            </a:r>
            <a:endParaRPr lang="en-US"/>
          </a:p>
          <a:p>
            <a:pPr marL="179705" indent="-179705">
              <a:buClr>
                <a:srgbClr val="0065BD"/>
              </a:buClr>
              <a:buFont typeface="Wingdings" pitchFamily="2" charset="2"/>
              <a:buChar char="§"/>
            </a:pPr>
            <a:r>
              <a:rPr lang="en-US" sz="1400">
                <a:ea typeface="+mn-lt"/>
                <a:cs typeface="+mn-lt"/>
              </a:rPr>
              <a:t>The system updates real-time availability and staffing levels</a:t>
            </a:r>
            <a:endParaRPr lang="en-US"/>
          </a:p>
          <a:p>
            <a:pPr marL="179705" indent="-179705">
              <a:buClr>
                <a:srgbClr val="0065BD"/>
              </a:buClr>
              <a:buFont typeface="Wingdings" pitchFamily="2" charset="2"/>
              <a:buChar char="§"/>
            </a:pPr>
            <a:r>
              <a:rPr lang="en-US" sz="1400">
                <a:ea typeface="+mn-lt"/>
                <a:cs typeface="+mn-lt"/>
              </a:rPr>
              <a:t>Filters allow </a:t>
            </a:r>
            <a:r>
              <a:rPr lang="en-US" sz="1400" b="1">
                <a:ea typeface="+mn-lt"/>
                <a:cs typeface="+mn-lt"/>
              </a:rPr>
              <a:t>sorting </a:t>
            </a:r>
            <a:r>
              <a:rPr lang="en-US" sz="1400">
                <a:ea typeface="+mn-lt"/>
                <a:cs typeface="+mn-lt"/>
              </a:rPr>
              <a:t>by deadline, priority, and staffing needs.</a:t>
            </a:r>
            <a:endParaRPr lang="en-US"/>
          </a:p>
          <a:p>
            <a:pPr marL="179705" indent="-179705">
              <a:buClr>
                <a:srgbClr val="0065BD"/>
              </a:buClr>
              <a:buFont typeface="Wingdings" pitchFamily="2" charset="2"/>
              <a:buChar char="§"/>
            </a:pPr>
            <a:endParaRPr lang="en-US" sz="1400"/>
          </a:p>
          <a:p>
            <a:pPr algn="ctr"/>
            <a:endParaRPr lang="en-US" sz="1400">
              <a:ea typeface="Montserrat Light" charset="0"/>
              <a:cs typeface="Montserrat Light" charset="0"/>
            </a:endParaRPr>
          </a:p>
        </p:txBody>
      </p:sp>
      <p:grpSp>
        <p:nvGrpSpPr>
          <p:cNvPr id="31" name="Google Shape;9598;p250">
            <a:extLst>
              <a:ext uri="{FF2B5EF4-FFF2-40B4-BE49-F238E27FC236}">
                <a16:creationId xmlns:a16="http://schemas.microsoft.com/office/drawing/2014/main" id="{3A8BEA15-9139-2C42-EDEE-BE62B2AC6D30}"/>
              </a:ext>
            </a:extLst>
          </p:cNvPr>
          <p:cNvGrpSpPr/>
          <p:nvPr/>
        </p:nvGrpSpPr>
        <p:grpSpPr>
          <a:xfrm>
            <a:off x="1629279" y="1511183"/>
            <a:ext cx="1148035" cy="1582831"/>
            <a:chOff x="5249863" y="2222500"/>
            <a:chExt cx="204788" cy="292101"/>
          </a:xfrm>
        </p:grpSpPr>
        <p:sp>
          <p:nvSpPr>
            <p:cNvPr id="32" name="Google Shape;9601;p250">
              <a:extLst>
                <a:ext uri="{FF2B5EF4-FFF2-40B4-BE49-F238E27FC236}">
                  <a16:creationId xmlns:a16="http://schemas.microsoft.com/office/drawing/2014/main" id="{F3CE191E-FB91-01AB-C7DC-4E2ECF42F219}"/>
                </a:ext>
              </a:extLst>
            </p:cNvPr>
            <p:cNvSpPr/>
            <p:nvPr/>
          </p:nvSpPr>
          <p:spPr>
            <a:xfrm>
              <a:off x="5254625" y="2401888"/>
              <a:ext cx="195263" cy="112713"/>
            </a:xfrm>
            <a:custGeom>
              <a:avLst/>
              <a:gdLst/>
              <a:ahLst/>
              <a:cxnLst/>
              <a:rect l="l" t="t" r="r" b="b"/>
              <a:pathLst>
                <a:path w="47" h="27" extrusionOk="0">
                  <a:moveTo>
                    <a:pt x="8" y="5"/>
                  </a:moveTo>
                  <a:cubicBezTo>
                    <a:pt x="4" y="8"/>
                    <a:pt x="3" y="13"/>
                    <a:pt x="0" y="20"/>
                  </a:cubicBezTo>
                  <a:cubicBezTo>
                    <a:pt x="7" y="24"/>
                    <a:pt x="15" y="27"/>
                    <a:pt x="24" y="27"/>
                  </a:cubicBezTo>
                  <a:cubicBezTo>
                    <a:pt x="32" y="27"/>
                    <a:pt x="40" y="24"/>
                    <a:pt x="47" y="20"/>
                  </a:cubicBezTo>
                  <a:cubicBezTo>
                    <a:pt x="44" y="13"/>
                    <a:pt x="43" y="8"/>
                    <a:pt x="39" y="5"/>
                  </a:cubicBezTo>
                  <a:cubicBezTo>
                    <a:pt x="32" y="1"/>
                    <a:pt x="27" y="0"/>
                    <a:pt x="23" y="0"/>
                  </a:cubicBezTo>
                  <a:cubicBezTo>
                    <a:pt x="19" y="0"/>
                    <a:pt x="15" y="1"/>
                    <a:pt x="8" y="5"/>
                  </a:cubicBezTo>
                  <a:close/>
                </a:path>
              </a:pathLst>
            </a:custGeom>
            <a:solidFill>
              <a:srgbClr val="E6615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9602;p250">
              <a:extLst>
                <a:ext uri="{FF2B5EF4-FFF2-40B4-BE49-F238E27FC236}">
                  <a16:creationId xmlns:a16="http://schemas.microsoft.com/office/drawing/2014/main" id="{127FD3DB-B3AC-8737-5B0D-100F4CB324CD}"/>
                </a:ext>
              </a:extLst>
            </p:cNvPr>
            <p:cNvSpPr/>
            <p:nvPr/>
          </p:nvSpPr>
          <p:spPr>
            <a:xfrm>
              <a:off x="5329238" y="2339975"/>
              <a:ext cx="46038" cy="117475"/>
            </a:xfrm>
            <a:custGeom>
              <a:avLst/>
              <a:gdLst/>
              <a:ahLst/>
              <a:cxnLst/>
              <a:rect l="l" t="t" r="r" b="b"/>
              <a:pathLst>
                <a:path w="11" h="28" extrusionOk="0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9"/>
                    <a:pt x="8" y="28"/>
                    <a:pt x="5" y="28"/>
                  </a:cubicBezTo>
                  <a:cubicBezTo>
                    <a:pt x="2" y="28"/>
                    <a:pt x="0" y="19"/>
                    <a:pt x="0" y="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9603;p250">
              <a:extLst>
                <a:ext uri="{FF2B5EF4-FFF2-40B4-BE49-F238E27FC236}">
                  <a16:creationId xmlns:a16="http://schemas.microsoft.com/office/drawing/2014/main" id="{479C868D-6BC5-4190-7B1E-28F9CBBE5951}"/>
                </a:ext>
              </a:extLst>
            </p:cNvPr>
            <p:cNvSpPr/>
            <p:nvPr/>
          </p:nvSpPr>
          <p:spPr>
            <a:xfrm>
              <a:off x="5329238" y="2373313"/>
              <a:ext cx="46038" cy="33338"/>
            </a:xfrm>
            <a:custGeom>
              <a:avLst/>
              <a:gdLst/>
              <a:ahLst/>
              <a:cxnLst/>
              <a:rect l="l" t="t" r="r" b="b"/>
              <a:pathLst>
                <a:path w="29" h="21" extrusionOk="0">
                  <a:moveTo>
                    <a:pt x="29" y="5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29" y="5"/>
                  </a:lnTo>
                  <a:close/>
                </a:path>
              </a:pathLst>
            </a:custGeom>
            <a:solidFill>
              <a:srgbClr val="E8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9604;p250">
              <a:extLst>
                <a:ext uri="{FF2B5EF4-FFF2-40B4-BE49-F238E27FC236}">
                  <a16:creationId xmlns:a16="http://schemas.microsoft.com/office/drawing/2014/main" id="{FE946746-A671-425A-F86C-1D1BD35F438A}"/>
                </a:ext>
              </a:extLst>
            </p:cNvPr>
            <p:cNvSpPr/>
            <p:nvPr/>
          </p:nvSpPr>
          <p:spPr>
            <a:xfrm>
              <a:off x="5249863" y="2247900"/>
              <a:ext cx="204788" cy="133350"/>
            </a:xfrm>
            <a:custGeom>
              <a:avLst/>
              <a:gdLst/>
              <a:ahLst/>
              <a:cxnLst/>
              <a:rect l="l" t="t" r="r" b="b"/>
              <a:pathLst>
                <a:path w="49" h="32" extrusionOk="0">
                  <a:moveTo>
                    <a:pt x="24" y="0"/>
                  </a:moveTo>
                  <a:cubicBezTo>
                    <a:pt x="49" y="0"/>
                    <a:pt x="39" y="32"/>
                    <a:pt x="24" y="32"/>
                  </a:cubicBezTo>
                  <a:cubicBezTo>
                    <a:pt x="10" y="32"/>
                    <a:pt x="0" y="0"/>
                    <a:pt x="24" y="0"/>
                  </a:cubicBez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9605;p250">
              <a:extLst>
                <a:ext uri="{FF2B5EF4-FFF2-40B4-BE49-F238E27FC236}">
                  <a16:creationId xmlns:a16="http://schemas.microsoft.com/office/drawing/2014/main" id="{7C772A26-5E3A-9D19-BE97-A41D38353C9F}"/>
                </a:ext>
              </a:extLst>
            </p:cNvPr>
            <p:cNvSpPr/>
            <p:nvPr/>
          </p:nvSpPr>
          <p:spPr>
            <a:xfrm>
              <a:off x="5278438" y="2222500"/>
              <a:ext cx="146050" cy="109538"/>
            </a:xfrm>
            <a:custGeom>
              <a:avLst/>
              <a:gdLst/>
              <a:ahLst/>
              <a:cxnLst/>
              <a:rect l="l" t="t" r="r" b="b"/>
              <a:pathLst>
                <a:path w="35" h="26" extrusionOk="0">
                  <a:moveTo>
                    <a:pt x="24" y="9"/>
                  </a:moveTo>
                  <a:cubicBezTo>
                    <a:pt x="28" y="11"/>
                    <a:pt x="30" y="16"/>
                    <a:pt x="31" y="19"/>
                  </a:cubicBezTo>
                  <a:cubicBezTo>
                    <a:pt x="32" y="24"/>
                    <a:pt x="31" y="24"/>
                    <a:pt x="33" y="20"/>
                  </a:cubicBezTo>
                  <a:cubicBezTo>
                    <a:pt x="35" y="16"/>
                    <a:pt x="31" y="0"/>
                    <a:pt x="18" y="0"/>
                  </a:cubicBezTo>
                  <a:cubicBezTo>
                    <a:pt x="6" y="0"/>
                    <a:pt x="0" y="12"/>
                    <a:pt x="2" y="19"/>
                  </a:cubicBezTo>
                  <a:cubicBezTo>
                    <a:pt x="4" y="26"/>
                    <a:pt x="4" y="24"/>
                    <a:pt x="5" y="19"/>
                  </a:cubicBezTo>
                  <a:cubicBezTo>
                    <a:pt x="8" y="6"/>
                    <a:pt x="18" y="12"/>
                    <a:pt x="24" y="9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9606;p250">
              <a:extLst>
                <a:ext uri="{FF2B5EF4-FFF2-40B4-BE49-F238E27FC236}">
                  <a16:creationId xmlns:a16="http://schemas.microsoft.com/office/drawing/2014/main" id="{75467304-14BE-68C2-5ECB-E7E543F3BCB7}"/>
                </a:ext>
              </a:extLst>
            </p:cNvPr>
            <p:cNvSpPr/>
            <p:nvPr/>
          </p:nvSpPr>
          <p:spPr>
            <a:xfrm>
              <a:off x="5287963" y="2257425"/>
              <a:ext cx="128588" cy="61913"/>
            </a:xfrm>
            <a:custGeom>
              <a:avLst/>
              <a:gdLst/>
              <a:ahLst/>
              <a:cxnLst/>
              <a:rect l="l" t="t" r="r" b="b"/>
              <a:pathLst>
                <a:path w="31" h="15" extrusionOk="0">
                  <a:moveTo>
                    <a:pt x="23" y="4"/>
                  </a:moveTo>
                  <a:cubicBezTo>
                    <a:pt x="21" y="5"/>
                    <a:pt x="14" y="10"/>
                    <a:pt x="10" y="10"/>
                  </a:cubicBezTo>
                  <a:cubicBezTo>
                    <a:pt x="7" y="10"/>
                    <a:pt x="11" y="9"/>
                    <a:pt x="12" y="8"/>
                  </a:cubicBezTo>
                  <a:cubicBezTo>
                    <a:pt x="13" y="7"/>
                    <a:pt x="6" y="10"/>
                    <a:pt x="4" y="10"/>
                  </a:cubicBezTo>
                  <a:cubicBezTo>
                    <a:pt x="3" y="10"/>
                    <a:pt x="4" y="10"/>
                    <a:pt x="5" y="9"/>
                  </a:cubicBezTo>
                  <a:cubicBezTo>
                    <a:pt x="6" y="8"/>
                    <a:pt x="2" y="10"/>
                    <a:pt x="3" y="13"/>
                  </a:cubicBezTo>
                  <a:cubicBezTo>
                    <a:pt x="3" y="15"/>
                    <a:pt x="1" y="14"/>
                    <a:pt x="0" y="12"/>
                  </a:cubicBezTo>
                  <a:cubicBezTo>
                    <a:pt x="0" y="9"/>
                    <a:pt x="0" y="9"/>
                    <a:pt x="1" y="6"/>
                  </a:cubicBezTo>
                  <a:cubicBezTo>
                    <a:pt x="3" y="4"/>
                    <a:pt x="16" y="0"/>
                    <a:pt x="21" y="0"/>
                  </a:cubicBezTo>
                  <a:cubicBezTo>
                    <a:pt x="25" y="0"/>
                    <a:pt x="29" y="5"/>
                    <a:pt x="30" y="6"/>
                  </a:cubicBezTo>
                  <a:cubicBezTo>
                    <a:pt x="31" y="8"/>
                    <a:pt x="31" y="10"/>
                    <a:pt x="30" y="12"/>
                  </a:cubicBezTo>
                  <a:cubicBezTo>
                    <a:pt x="30" y="14"/>
                    <a:pt x="28" y="15"/>
                    <a:pt x="28" y="12"/>
                  </a:cubicBezTo>
                  <a:cubicBezTo>
                    <a:pt x="28" y="10"/>
                    <a:pt x="25" y="8"/>
                    <a:pt x="23" y="4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9607;p250">
              <a:extLst>
                <a:ext uri="{FF2B5EF4-FFF2-40B4-BE49-F238E27FC236}">
                  <a16:creationId xmlns:a16="http://schemas.microsoft.com/office/drawing/2014/main" id="{44D7A0BF-225A-B627-DA31-8F837B96F3FC}"/>
                </a:ext>
              </a:extLst>
            </p:cNvPr>
            <p:cNvSpPr/>
            <p:nvPr/>
          </p:nvSpPr>
          <p:spPr>
            <a:xfrm>
              <a:off x="5403850" y="2293938"/>
              <a:ext cx="17463" cy="33338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3" y="0"/>
                  </a:moveTo>
                  <a:cubicBezTo>
                    <a:pt x="4" y="1"/>
                    <a:pt x="4" y="2"/>
                    <a:pt x="4" y="5"/>
                  </a:cubicBezTo>
                  <a:cubicBezTo>
                    <a:pt x="3" y="7"/>
                    <a:pt x="2" y="8"/>
                    <a:pt x="1" y="8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2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9608;p250">
              <a:extLst>
                <a:ext uri="{FF2B5EF4-FFF2-40B4-BE49-F238E27FC236}">
                  <a16:creationId xmlns:a16="http://schemas.microsoft.com/office/drawing/2014/main" id="{AA199309-CC10-79F4-C3C3-75C556E2E23A}"/>
                </a:ext>
              </a:extLst>
            </p:cNvPr>
            <p:cNvSpPr/>
            <p:nvPr/>
          </p:nvSpPr>
          <p:spPr>
            <a:xfrm>
              <a:off x="5283200" y="2293938"/>
              <a:ext cx="17463" cy="33338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1" y="0"/>
                  </a:moveTo>
                  <a:cubicBezTo>
                    <a:pt x="0" y="1"/>
                    <a:pt x="0" y="2"/>
                    <a:pt x="0" y="5"/>
                  </a:cubicBezTo>
                  <a:cubicBezTo>
                    <a:pt x="1" y="7"/>
                    <a:pt x="2" y="8"/>
                    <a:pt x="3" y="8"/>
                  </a:cubicBezTo>
                  <a:cubicBezTo>
                    <a:pt x="4" y="8"/>
                    <a:pt x="4" y="6"/>
                    <a:pt x="3" y="4"/>
                  </a:cubicBezTo>
                  <a:cubicBezTo>
                    <a:pt x="3" y="2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7D6B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9609;p250">
              <a:extLst>
                <a:ext uri="{FF2B5EF4-FFF2-40B4-BE49-F238E27FC236}">
                  <a16:creationId xmlns:a16="http://schemas.microsoft.com/office/drawing/2014/main" id="{E24EDB5E-3D20-6200-73E8-C4FFDC0B975D}"/>
                </a:ext>
              </a:extLst>
            </p:cNvPr>
            <p:cNvSpPr/>
            <p:nvPr/>
          </p:nvSpPr>
          <p:spPr>
            <a:xfrm>
              <a:off x="5254625" y="2432050"/>
              <a:ext cx="36513" cy="71438"/>
            </a:xfrm>
            <a:custGeom>
              <a:avLst/>
              <a:gdLst/>
              <a:ahLst/>
              <a:cxnLst/>
              <a:rect l="l" t="t" r="r" b="b"/>
              <a:pathLst>
                <a:path w="9" h="17" extrusionOk="0">
                  <a:moveTo>
                    <a:pt x="6" y="0"/>
                  </a:moveTo>
                  <a:cubicBezTo>
                    <a:pt x="4" y="3"/>
                    <a:pt x="2" y="8"/>
                    <a:pt x="0" y="13"/>
                  </a:cubicBezTo>
                  <a:cubicBezTo>
                    <a:pt x="3" y="15"/>
                    <a:pt x="6" y="16"/>
                    <a:pt x="9" y="17"/>
                  </a:cubicBezTo>
                  <a:cubicBezTo>
                    <a:pt x="9" y="16"/>
                    <a:pt x="9" y="14"/>
                    <a:pt x="9" y="12"/>
                  </a:cubicBezTo>
                  <a:cubicBezTo>
                    <a:pt x="9" y="7"/>
                    <a:pt x="8" y="3"/>
                    <a:pt x="6" y="0"/>
                  </a:cubicBezTo>
                  <a:close/>
                </a:path>
              </a:pathLst>
            </a:custGeom>
            <a:solidFill>
              <a:srgbClr val="FFAE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9610;p250">
              <a:extLst>
                <a:ext uri="{FF2B5EF4-FFF2-40B4-BE49-F238E27FC236}">
                  <a16:creationId xmlns:a16="http://schemas.microsoft.com/office/drawing/2014/main" id="{03A6A28D-4B0C-9727-3237-ABE30B39BAF5}"/>
                </a:ext>
              </a:extLst>
            </p:cNvPr>
            <p:cNvSpPr/>
            <p:nvPr/>
          </p:nvSpPr>
          <p:spPr>
            <a:xfrm>
              <a:off x="5408613" y="2432050"/>
              <a:ext cx="41275" cy="71438"/>
            </a:xfrm>
            <a:custGeom>
              <a:avLst/>
              <a:gdLst/>
              <a:ahLst/>
              <a:cxnLst/>
              <a:rect l="l" t="t" r="r" b="b"/>
              <a:pathLst>
                <a:path w="10" h="17" extrusionOk="0">
                  <a:moveTo>
                    <a:pt x="1" y="17"/>
                  </a:moveTo>
                  <a:cubicBezTo>
                    <a:pt x="4" y="16"/>
                    <a:pt x="7" y="15"/>
                    <a:pt x="10" y="13"/>
                  </a:cubicBezTo>
                  <a:cubicBezTo>
                    <a:pt x="8" y="8"/>
                    <a:pt x="6" y="3"/>
                    <a:pt x="4" y="0"/>
                  </a:cubicBezTo>
                  <a:cubicBezTo>
                    <a:pt x="2" y="3"/>
                    <a:pt x="0" y="7"/>
                    <a:pt x="0" y="12"/>
                  </a:cubicBezTo>
                  <a:cubicBezTo>
                    <a:pt x="0" y="14"/>
                    <a:pt x="1" y="16"/>
                    <a:pt x="1" y="17"/>
                  </a:cubicBezTo>
                  <a:close/>
                </a:path>
              </a:pathLst>
            </a:custGeom>
            <a:solidFill>
              <a:srgbClr val="FFAE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9552;p250">
            <a:extLst>
              <a:ext uri="{FF2B5EF4-FFF2-40B4-BE49-F238E27FC236}">
                <a16:creationId xmlns:a16="http://schemas.microsoft.com/office/drawing/2014/main" id="{EDD05CB8-6B21-2092-ABA9-0ECB4E469DB1}"/>
              </a:ext>
            </a:extLst>
          </p:cNvPr>
          <p:cNvGrpSpPr/>
          <p:nvPr/>
        </p:nvGrpSpPr>
        <p:grpSpPr>
          <a:xfrm>
            <a:off x="9414635" y="1511186"/>
            <a:ext cx="1148033" cy="1582832"/>
            <a:chOff x="4916488" y="1181100"/>
            <a:chExt cx="195262" cy="241300"/>
          </a:xfrm>
        </p:grpSpPr>
        <p:sp>
          <p:nvSpPr>
            <p:cNvPr id="66" name="Google Shape;9555;p250">
              <a:extLst>
                <a:ext uri="{FF2B5EF4-FFF2-40B4-BE49-F238E27FC236}">
                  <a16:creationId xmlns:a16="http://schemas.microsoft.com/office/drawing/2014/main" id="{C291C766-ED33-761F-1DD1-F17CA8D31E1A}"/>
                </a:ext>
              </a:extLst>
            </p:cNvPr>
            <p:cNvSpPr/>
            <p:nvPr/>
          </p:nvSpPr>
          <p:spPr>
            <a:xfrm>
              <a:off x="4932363" y="1209675"/>
              <a:ext cx="117475" cy="150813"/>
            </a:xfrm>
            <a:custGeom>
              <a:avLst/>
              <a:gdLst/>
              <a:ahLst/>
              <a:cxnLst/>
              <a:rect l="l" t="t" r="r" b="b"/>
              <a:pathLst>
                <a:path w="28" h="36" extrusionOk="0">
                  <a:moveTo>
                    <a:pt x="7" y="2"/>
                  </a:moveTo>
                  <a:cubicBezTo>
                    <a:pt x="4" y="5"/>
                    <a:pt x="0" y="21"/>
                    <a:pt x="6" y="31"/>
                  </a:cubicBezTo>
                  <a:cubicBezTo>
                    <a:pt x="7" y="33"/>
                    <a:pt x="9" y="34"/>
                    <a:pt x="11" y="35"/>
                  </a:cubicBezTo>
                  <a:cubicBezTo>
                    <a:pt x="14" y="36"/>
                    <a:pt x="17" y="36"/>
                    <a:pt x="20" y="36"/>
                  </a:cubicBezTo>
                  <a:cubicBezTo>
                    <a:pt x="23" y="36"/>
                    <a:pt x="25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0"/>
                    <a:pt x="11" y="0"/>
                    <a:pt x="7" y="2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556;p250">
              <a:extLst>
                <a:ext uri="{FF2B5EF4-FFF2-40B4-BE49-F238E27FC236}">
                  <a16:creationId xmlns:a16="http://schemas.microsoft.com/office/drawing/2014/main" id="{AC62373F-6B28-3EA5-1386-9EB6F6E5A86B}"/>
                </a:ext>
              </a:extLst>
            </p:cNvPr>
            <p:cNvSpPr/>
            <p:nvPr/>
          </p:nvSpPr>
          <p:spPr>
            <a:xfrm>
              <a:off x="4978400" y="1209675"/>
              <a:ext cx="117475" cy="150813"/>
            </a:xfrm>
            <a:custGeom>
              <a:avLst/>
              <a:gdLst/>
              <a:ahLst/>
              <a:cxnLst/>
              <a:rect l="l" t="t" r="r" b="b"/>
              <a:pathLst>
                <a:path w="28" h="36" extrusionOk="0">
                  <a:moveTo>
                    <a:pt x="22" y="2"/>
                  </a:moveTo>
                  <a:cubicBezTo>
                    <a:pt x="24" y="5"/>
                    <a:pt x="28" y="20"/>
                    <a:pt x="22" y="30"/>
                  </a:cubicBezTo>
                  <a:cubicBezTo>
                    <a:pt x="21" y="32"/>
                    <a:pt x="18" y="34"/>
                    <a:pt x="15" y="36"/>
                  </a:cubicBezTo>
                  <a:cubicBezTo>
                    <a:pt x="13" y="36"/>
                    <a:pt x="11" y="36"/>
                    <a:pt x="9" y="36"/>
                  </a:cubicBezTo>
                  <a:cubicBezTo>
                    <a:pt x="6" y="36"/>
                    <a:pt x="4" y="36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0"/>
                    <a:pt x="18" y="0"/>
                    <a:pt x="22" y="2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557;p250">
              <a:extLst>
                <a:ext uri="{FF2B5EF4-FFF2-40B4-BE49-F238E27FC236}">
                  <a16:creationId xmlns:a16="http://schemas.microsoft.com/office/drawing/2014/main" id="{9E36EFE7-D368-45EB-3348-9967F3E1FBB0}"/>
                </a:ext>
              </a:extLst>
            </p:cNvPr>
            <p:cNvSpPr/>
            <p:nvPr/>
          </p:nvSpPr>
          <p:spPr>
            <a:xfrm>
              <a:off x="4937125" y="1343025"/>
              <a:ext cx="161925" cy="79375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5" y="6"/>
                  </a:moveTo>
                  <a:cubicBezTo>
                    <a:pt x="2" y="7"/>
                    <a:pt x="1" y="10"/>
                    <a:pt x="0" y="14"/>
                  </a:cubicBezTo>
                  <a:cubicBezTo>
                    <a:pt x="5" y="17"/>
                    <a:pt x="12" y="19"/>
                    <a:pt x="19" y="19"/>
                  </a:cubicBezTo>
                  <a:cubicBezTo>
                    <a:pt x="26" y="19"/>
                    <a:pt x="33" y="17"/>
                    <a:pt x="39" y="14"/>
                  </a:cubicBezTo>
                  <a:cubicBezTo>
                    <a:pt x="37" y="10"/>
                    <a:pt x="36" y="7"/>
                    <a:pt x="33" y="6"/>
                  </a:cubicBezTo>
                  <a:cubicBezTo>
                    <a:pt x="27" y="1"/>
                    <a:pt x="23" y="1"/>
                    <a:pt x="19" y="0"/>
                  </a:cubicBezTo>
                  <a:cubicBezTo>
                    <a:pt x="15" y="0"/>
                    <a:pt x="11" y="1"/>
                    <a:pt x="5" y="6"/>
                  </a:cubicBezTo>
                  <a:close/>
                </a:path>
              </a:pathLst>
            </a:custGeom>
            <a:solidFill>
              <a:srgbClr val="6BB39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558;p250">
              <a:extLst>
                <a:ext uri="{FF2B5EF4-FFF2-40B4-BE49-F238E27FC236}">
                  <a16:creationId xmlns:a16="http://schemas.microsoft.com/office/drawing/2014/main" id="{D94FB0E7-E08D-D7A6-4D18-E468B13FA788}"/>
                </a:ext>
              </a:extLst>
            </p:cNvPr>
            <p:cNvSpPr/>
            <p:nvPr/>
          </p:nvSpPr>
          <p:spPr>
            <a:xfrm>
              <a:off x="4995863" y="1284288"/>
              <a:ext cx="46038" cy="92075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21"/>
                    <a:pt x="0" y="22"/>
                    <a:pt x="0" y="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559;p250">
              <a:extLst>
                <a:ext uri="{FF2B5EF4-FFF2-40B4-BE49-F238E27FC236}">
                  <a16:creationId xmlns:a16="http://schemas.microsoft.com/office/drawing/2014/main" id="{DCAABD43-D841-7512-5222-0D9531DE9F7F}"/>
                </a:ext>
              </a:extLst>
            </p:cNvPr>
            <p:cNvSpPr/>
            <p:nvPr/>
          </p:nvSpPr>
          <p:spPr>
            <a:xfrm>
              <a:off x="4995863" y="1317625"/>
              <a:ext cx="46038" cy="30163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9" y="5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29" y="5"/>
                  </a:lnTo>
                  <a:close/>
                </a:path>
              </a:pathLst>
            </a:custGeom>
            <a:solidFill>
              <a:srgbClr val="E8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560;p250">
              <a:extLst>
                <a:ext uri="{FF2B5EF4-FFF2-40B4-BE49-F238E27FC236}">
                  <a16:creationId xmlns:a16="http://schemas.microsoft.com/office/drawing/2014/main" id="{D240756B-943E-87DE-4EA2-30768FA31550}"/>
                </a:ext>
              </a:extLst>
            </p:cNvPr>
            <p:cNvSpPr/>
            <p:nvPr/>
          </p:nvSpPr>
          <p:spPr>
            <a:xfrm>
              <a:off x="4924425" y="1204913"/>
              <a:ext cx="187325" cy="125413"/>
            </a:xfrm>
            <a:custGeom>
              <a:avLst/>
              <a:gdLst/>
              <a:ahLst/>
              <a:cxnLst/>
              <a:rect l="l" t="t" r="r" b="b"/>
              <a:pathLst>
                <a:path w="45" h="30" extrusionOk="0">
                  <a:moveTo>
                    <a:pt x="22" y="0"/>
                  </a:moveTo>
                  <a:cubicBezTo>
                    <a:pt x="45" y="0"/>
                    <a:pt x="36" y="30"/>
                    <a:pt x="22" y="30"/>
                  </a:cubicBezTo>
                  <a:cubicBezTo>
                    <a:pt x="9" y="30"/>
                    <a:pt x="0" y="0"/>
                    <a:pt x="22" y="0"/>
                  </a:cubicBez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561;p250">
              <a:extLst>
                <a:ext uri="{FF2B5EF4-FFF2-40B4-BE49-F238E27FC236}">
                  <a16:creationId xmlns:a16="http://schemas.microsoft.com/office/drawing/2014/main" id="{0F5DD5A9-EEEA-16F1-E261-9E1086BAC91A}"/>
                </a:ext>
              </a:extLst>
            </p:cNvPr>
            <p:cNvSpPr/>
            <p:nvPr/>
          </p:nvSpPr>
          <p:spPr>
            <a:xfrm>
              <a:off x="4949825" y="1181100"/>
              <a:ext cx="133350" cy="100013"/>
            </a:xfrm>
            <a:custGeom>
              <a:avLst/>
              <a:gdLst/>
              <a:ahLst/>
              <a:cxnLst/>
              <a:rect l="l" t="t" r="r" b="b"/>
              <a:pathLst>
                <a:path w="32" h="24" extrusionOk="0">
                  <a:moveTo>
                    <a:pt x="21" y="8"/>
                  </a:moveTo>
                  <a:cubicBezTo>
                    <a:pt x="25" y="10"/>
                    <a:pt x="28" y="15"/>
                    <a:pt x="28" y="19"/>
                  </a:cubicBezTo>
                  <a:cubicBezTo>
                    <a:pt x="29" y="24"/>
                    <a:pt x="29" y="22"/>
                    <a:pt x="31" y="19"/>
                  </a:cubicBezTo>
                  <a:cubicBezTo>
                    <a:pt x="32" y="15"/>
                    <a:pt x="28" y="0"/>
                    <a:pt x="17" y="0"/>
                  </a:cubicBezTo>
                  <a:cubicBezTo>
                    <a:pt x="5" y="0"/>
                    <a:pt x="0" y="12"/>
                    <a:pt x="2" y="18"/>
                  </a:cubicBezTo>
                  <a:cubicBezTo>
                    <a:pt x="3" y="24"/>
                    <a:pt x="4" y="23"/>
                    <a:pt x="5" y="18"/>
                  </a:cubicBezTo>
                  <a:cubicBezTo>
                    <a:pt x="6" y="13"/>
                    <a:pt x="11" y="7"/>
                    <a:pt x="21" y="8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562;p250">
              <a:extLst>
                <a:ext uri="{FF2B5EF4-FFF2-40B4-BE49-F238E27FC236}">
                  <a16:creationId xmlns:a16="http://schemas.microsoft.com/office/drawing/2014/main" id="{664B5227-7107-A208-1316-A48B6F2646E7}"/>
                </a:ext>
              </a:extLst>
            </p:cNvPr>
            <p:cNvSpPr/>
            <p:nvPr/>
          </p:nvSpPr>
          <p:spPr>
            <a:xfrm>
              <a:off x="5037138" y="1214438"/>
              <a:ext cx="61913" cy="111125"/>
            </a:xfrm>
            <a:custGeom>
              <a:avLst/>
              <a:gdLst/>
              <a:ahLst/>
              <a:cxnLst/>
              <a:rect l="l" t="t" r="r" b="b"/>
              <a:pathLst>
                <a:path w="15" h="27" extrusionOk="0">
                  <a:moveTo>
                    <a:pt x="6" y="27"/>
                  </a:moveTo>
                  <a:cubicBezTo>
                    <a:pt x="12" y="11"/>
                    <a:pt x="2" y="1"/>
                    <a:pt x="0" y="1"/>
                  </a:cubicBezTo>
                  <a:cubicBezTo>
                    <a:pt x="4" y="0"/>
                    <a:pt x="15" y="10"/>
                    <a:pt x="6" y="27"/>
                  </a:cubicBezTo>
                  <a:close/>
                </a:path>
              </a:pathLst>
            </a:custGeom>
            <a:solidFill>
              <a:srgbClr val="DE990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9563;p250">
              <a:extLst>
                <a:ext uri="{FF2B5EF4-FFF2-40B4-BE49-F238E27FC236}">
                  <a16:creationId xmlns:a16="http://schemas.microsoft.com/office/drawing/2014/main" id="{E1A7F5B7-FFD2-A516-2D5A-2DCA61BD1272}"/>
                </a:ext>
              </a:extLst>
            </p:cNvPr>
            <p:cNvSpPr/>
            <p:nvPr/>
          </p:nvSpPr>
          <p:spPr>
            <a:xfrm>
              <a:off x="4995863" y="1347788"/>
              <a:ext cx="46038" cy="4921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0"/>
                  </a:moveTo>
                  <a:cubicBezTo>
                    <a:pt x="10" y="5"/>
                    <a:pt x="6" y="8"/>
                    <a:pt x="5" y="12"/>
                  </a:cubicBezTo>
                  <a:cubicBezTo>
                    <a:pt x="4" y="8"/>
                    <a:pt x="0" y="5"/>
                    <a:pt x="0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9564;p250">
              <a:extLst>
                <a:ext uri="{FF2B5EF4-FFF2-40B4-BE49-F238E27FC236}">
                  <a16:creationId xmlns:a16="http://schemas.microsoft.com/office/drawing/2014/main" id="{8B08BD97-9609-1119-AACB-DFF37ED3456A}"/>
                </a:ext>
              </a:extLst>
            </p:cNvPr>
            <p:cNvSpPr/>
            <p:nvPr/>
          </p:nvSpPr>
          <p:spPr>
            <a:xfrm>
              <a:off x="5016500" y="1338263"/>
              <a:ext cx="53975" cy="58738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4"/>
                  </a:moveTo>
                  <a:cubicBezTo>
                    <a:pt x="3" y="10"/>
                    <a:pt x="5" y="8"/>
                    <a:pt x="8" y="8"/>
                  </a:cubicBezTo>
                  <a:cubicBezTo>
                    <a:pt x="9" y="7"/>
                    <a:pt x="12" y="7"/>
                    <a:pt x="13" y="7"/>
                  </a:cubicBezTo>
                  <a:cubicBezTo>
                    <a:pt x="11" y="4"/>
                    <a:pt x="8" y="3"/>
                    <a:pt x="6" y="0"/>
                  </a:cubicBezTo>
                  <a:cubicBezTo>
                    <a:pt x="6" y="8"/>
                    <a:pt x="0" y="9"/>
                    <a:pt x="0" y="14"/>
                  </a:cubicBezTo>
                  <a:close/>
                </a:path>
              </a:pathLst>
            </a:custGeom>
            <a:solidFill>
              <a:srgbClr val="478C7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9565;p250">
              <a:extLst>
                <a:ext uri="{FF2B5EF4-FFF2-40B4-BE49-F238E27FC236}">
                  <a16:creationId xmlns:a16="http://schemas.microsoft.com/office/drawing/2014/main" id="{8ABD3FFC-C87C-5533-417E-7055C1CA5DFB}"/>
                </a:ext>
              </a:extLst>
            </p:cNvPr>
            <p:cNvSpPr/>
            <p:nvPr/>
          </p:nvSpPr>
          <p:spPr>
            <a:xfrm>
              <a:off x="5016500" y="1338263"/>
              <a:ext cx="49213" cy="58738"/>
            </a:xfrm>
            <a:custGeom>
              <a:avLst/>
              <a:gdLst/>
              <a:ahLst/>
              <a:cxnLst/>
              <a:rect l="l" t="t" r="r" b="b"/>
              <a:pathLst>
                <a:path w="12" h="14" extrusionOk="0">
                  <a:moveTo>
                    <a:pt x="0" y="14"/>
                  </a:moveTo>
                  <a:cubicBezTo>
                    <a:pt x="2" y="10"/>
                    <a:pt x="5" y="7"/>
                    <a:pt x="8" y="6"/>
                  </a:cubicBezTo>
                  <a:cubicBezTo>
                    <a:pt x="9" y="6"/>
                    <a:pt x="10" y="6"/>
                    <a:pt x="12" y="7"/>
                  </a:cubicBezTo>
                  <a:cubicBezTo>
                    <a:pt x="9" y="4"/>
                    <a:pt x="8" y="2"/>
                    <a:pt x="6" y="0"/>
                  </a:cubicBezTo>
                  <a:cubicBezTo>
                    <a:pt x="6" y="8"/>
                    <a:pt x="0" y="9"/>
                    <a:pt x="0" y="14"/>
                  </a:cubicBezTo>
                  <a:close/>
                </a:path>
              </a:pathLst>
            </a:custGeom>
            <a:solidFill>
              <a:srgbClr val="6BB39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9566;p250">
              <a:extLst>
                <a:ext uri="{FF2B5EF4-FFF2-40B4-BE49-F238E27FC236}">
                  <a16:creationId xmlns:a16="http://schemas.microsoft.com/office/drawing/2014/main" id="{96F916BC-2767-4F52-E436-EE92D4343493}"/>
                </a:ext>
              </a:extLst>
            </p:cNvPr>
            <p:cNvSpPr/>
            <p:nvPr/>
          </p:nvSpPr>
          <p:spPr>
            <a:xfrm>
              <a:off x="4962525" y="1338263"/>
              <a:ext cx="53975" cy="58738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4"/>
                  </a:moveTo>
                  <a:cubicBezTo>
                    <a:pt x="11" y="10"/>
                    <a:pt x="8" y="8"/>
                    <a:pt x="6" y="8"/>
                  </a:cubicBezTo>
                  <a:cubicBezTo>
                    <a:pt x="4" y="7"/>
                    <a:pt x="2" y="7"/>
                    <a:pt x="0" y="7"/>
                  </a:cubicBezTo>
                  <a:cubicBezTo>
                    <a:pt x="3" y="4"/>
                    <a:pt x="5" y="3"/>
                    <a:pt x="8" y="0"/>
                  </a:cubicBezTo>
                  <a:cubicBezTo>
                    <a:pt x="8" y="8"/>
                    <a:pt x="13" y="9"/>
                    <a:pt x="13" y="14"/>
                  </a:cubicBezTo>
                  <a:close/>
                </a:path>
              </a:pathLst>
            </a:custGeom>
            <a:solidFill>
              <a:srgbClr val="478C7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9567;p250">
              <a:extLst>
                <a:ext uri="{FF2B5EF4-FFF2-40B4-BE49-F238E27FC236}">
                  <a16:creationId xmlns:a16="http://schemas.microsoft.com/office/drawing/2014/main" id="{00830F5E-C5AB-5A0F-2AF9-F58EE571D727}"/>
                </a:ext>
              </a:extLst>
            </p:cNvPr>
            <p:cNvSpPr/>
            <p:nvPr/>
          </p:nvSpPr>
          <p:spPr>
            <a:xfrm>
              <a:off x="4970463" y="1338263"/>
              <a:ext cx="46038" cy="58738"/>
            </a:xfrm>
            <a:custGeom>
              <a:avLst/>
              <a:gdLst/>
              <a:ahLst/>
              <a:cxnLst/>
              <a:rect l="l" t="t" r="r" b="b"/>
              <a:pathLst>
                <a:path w="11" h="14" extrusionOk="0">
                  <a:moveTo>
                    <a:pt x="11" y="14"/>
                  </a:moveTo>
                  <a:cubicBezTo>
                    <a:pt x="10" y="10"/>
                    <a:pt x="7" y="7"/>
                    <a:pt x="4" y="6"/>
                  </a:cubicBezTo>
                  <a:cubicBezTo>
                    <a:pt x="2" y="6"/>
                    <a:pt x="1" y="6"/>
                    <a:pt x="0" y="7"/>
                  </a:cubicBezTo>
                  <a:cubicBezTo>
                    <a:pt x="2" y="4"/>
                    <a:pt x="3" y="2"/>
                    <a:pt x="6" y="0"/>
                  </a:cubicBezTo>
                  <a:cubicBezTo>
                    <a:pt x="6" y="8"/>
                    <a:pt x="11" y="9"/>
                    <a:pt x="11" y="14"/>
                  </a:cubicBezTo>
                  <a:close/>
                </a:path>
              </a:pathLst>
            </a:custGeom>
            <a:solidFill>
              <a:srgbClr val="6BB39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9568;p250">
              <a:extLst>
                <a:ext uri="{FF2B5EF4-FFF2-40B4-BE49-F238E27FC236}">
                  <a16:creationId xmlns:a16="http://schemas.microsoft.com/office/drawing/2014/main" id="{8C47752C-D044-768B-9DB2-88CE090F1E90}"/>
                </a:ext>
              </a:extLst>
            </p:cNvPr>
            <p:cNvSpPr/>
            <p:nvPr/>
          </p:nvSpPr>
          <p:spPr>
            <a:xfrm>
              <a:off x="4916488" y="1201738"/>
              <a:ext cx="120650" cy="136525"/>
            </a:xfrm>
            <a:custGeom>
              <a:avLst/>
              <a:gdLst/>
              <a:ahLst/>
              <a:cxnLst/>
              <a:rect l="l" t="t" r="r" b="b"/>
              <a:pathLst>
                <a:path w="29" h="33" extrusionOk="0">
                  <a:moveTo>
                    <a:pt x="14" y="33"/>
                  </a:moveTo>
                  <a:cubicBezTo>
                    <a:pt x="7" y="0"/>
                    <a:pt x="25" y="4"/>
                    <a:pt x="29" y="4"/>
                  </a:cubicBezTo>
                  <a:cubicBezTo>
                    <a:pt x="24" y="0"/>
                    <a:pt x="0" y="0"/>
                    <a:pt x="14" y="33"/>
                  </a:cubicBezTo>
                  <a:close/>
                </a:path>
              </a:pathLst>
            </a:custGeom>
            <a:solidFill>
              <a:srgbClr val="DE990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4428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977255FE-4B04-5B5A-E848-A5AF5186E3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77255FE-4B04-5B5A-E848-A5AF5186E3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959FADC9-DF09-4F4D-3639-481104D4DF47}"/>
              </a:ext>
            </a:extLst>
          </p:cNvPr>
          <p:cNvSpPr/>
          <p:nvPr/>
        </p:nvSpPr>
        <p:spPr>
          <a:xfrm>
            <a:off x="3033132" y="2810107"/>
            <a:ext cx="6200078" cy="11940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F1C6B5-3D25-CA56-8E23-1D60077048BD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7E34D1-992B-3FD0-EDCB-6A07C2B6FF5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/>
              <a:t>Live Environment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5A139CA-9935-9DFE-9924-1D0A6C61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err="1"/>
              <a:t>Our</a:t>
            </a:r>
            <a:r>
              <a:rPr lang="de-DE"/>
              <a:t> Live App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D65BBD0-1BE2-79E5-5DA4-F8D9902FF6E5}"/>
              </a:ext>
            </a:extLst>
          </p:cNvPr>
          <p:cNvSpPr txBox="1"/>
          <p:nvPr/>
        </p:nvSpPr>
        <p:spPr>
          <a:xfrm>
            <a:off x="0" y="3066070"/>
            <a:ext cx="12192000" cy="6430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http://13.53.145.15/</a:t>
            </a:r>
            <a:endParaRPr kumimoji="0" lang="de-DE" sz="4000" b="1" i="0" u="none" strike="noStrike" kern="1200" cap="none" spc="0" normalizeH="0" baseline="0" noProof="0">
              <a:ln>
                <a:noFill/>
              </a:ln>
              <a:solidFill>
                <a:srgbClr val="00529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657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83918263-CCB9-1CC9-D6F3-BBF4E0D8A1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83918263-CCB9-1CC9-D6F3-BBF4E0D8A1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feld 4">
            <a:extLst>
              <a:ext uri="{FF2B5EF4-FFF2-40B4-BE49-F238E27FC236}">
                <a16:creationId xmlns:a16="http://schemas.microsoft.com/office/drawing/2014/main" id="{3F62AEC0-CA85-5518-97B6-5C05F7889966}"/>
              </a:ext>
            </a:extLst>
          </p:cNvPr>
          <p:cNvSpPr txBox="1"/>
          <p:nvPr/>
        </p:nvSpPr>
        <p:spPr>
          <a:xfrm>
            <a:off x="448752" y="785150"/>
            <a:ext cx="10660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B14EC05-9FDC-EE71-A54A-3F875AD71D65}"/>
              </a:ext>
            </a:extLst>
          </p:cNvPr>
          <p:cNvSpPr/>
          <p:nvPr/>
        </p:nvSpPr>
        <p:spPr>
          <a:xfrm>
            <a:off x="12952" y="342900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9CAD0DF-B29A-C768-1E17-514C022D544C}"/>
              </a:ext>
            </a:extLst>
          </p:cNvPr>
          <p:cNvSpPr txBox="1"/>
          <p:nvPr/>
        </p:nvSpPr>
        <p:spPr>
          <a:xfrm>
            <a:off x="596163" y="2416561"/>
            <a:ext cx="5890267" cy="3858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are happy to answer your questions.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8FFAE11-C3E5-03B5-3CAA-7D14C32300B0}"/>
              </a:ext>
            </a:extLst>
          </p:cNvPr>
          <p:cNvGrpSpPr/>
          <p:nvPr/>
        </p:nvGrpSpPr>
        <p:grpSpPr>
          <a:xfrm>
            <a:off x="2460745" y="4007721"/>
            <a:ext cx="2470594" cy="2271558"/>
            <a:chOff x="2460746" y="4007721"/>
            <a:chExt cx="2470594" cy="2271558"/>
          </a:xfrm>
        </p:grpSpPr>
        <p:sp>
          <p:nvSpPr>
            <p:cNvPr id="22" name="Rechteck 23">
              <a:extLst>
                <a:ext uri="{FF2B5EF4-FFF2-40B4-BE49-F238E27FC236}">
                  <a16:creationId xmlns:a16="http://schemas.microsoft.com/office/drawing/2014/main" id="{7CE027FE-D66F-46E6-6026-512A0931DA9B}"/>
                </a:ext>
              </a:extLst>
            </p:cNvPr>
            <p:cNvSpPr/>
            <p:nvPr/>
          </p:nvSpPr>
          <p:spPr>
            <a:xfrm>
              <a:off x="2460746" y="5412294"/>
              <a:ext cx="2470594" cy="86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Hande Yilmaz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M.Sc. Informatics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4</a:t>
              </a:r>
              <a:r>
                <a:rPr kumimoji="0" lang="en-US" sz="800" b="0" i="0" u="none" strike="noStrike" kern="1200" cap="none" spc="0" normalizeH="0" baseline="30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 semester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81C6378-EF8D-98C7-66D6-09F8CBEBA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5865" b="15865"/>
            <a:stretch/>
          </p:blipFill>
          <p:spPr>
            <a:xfrm>
              <a:off x="3028325" y="4007721"/>
              <a:ext cx="1335436" cy="1337857"/>
            </a:xfrm>
            <a:custGeom>
              <a:avLst/>
              <a:gdLst>
                <a:gd name="connsiteX0" fmla="*/ 968444 w 1936888"/>
                <a:gd name="connsiteY0" fmla="*/ 0 h 1940400"/>
                <a:gd name="connsiteX1" fmla="*/ 1936888 w 1936888"/>
                <a:gd name="connsiteY1" fmla="*/ 970200 h 1940400"/>
                <a:gd name="connsiteX2" fmla="*/ 968444 w 1936888"/>
                <a:gd name="connsiteY2" fmla="*/ 1940400 h 1940400"/>
                <a:gd name="connsiteX3" fmla="*/ 0 w 1936888"/>
                <a:gd name="connsiteY3" fmla="*/ 970200 h 1940400"/>
                <a:gd name="connsiteX4" fmla="*/ 968444 w 1936888"/>
                <a:gd name="connsiteY4" fmla="*/ 0 h 19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888" h="1940400">
                  <a:moveTo>
                    <a:pt x="968444" y="0"/>
                  </a:moveTo>
                  <a:cubicBezTo>
                    <a:pt x="1503301" y="0"/>
                    <a:pt x="1936888" y="434373"/>
                    <a:pt x="1936888" y="970200"/>
                  </a:cubicBezTo>
                  <a:cubicBezTo>
                    <a:pt x="1936888" y="1506027"/>
                    <a:pt x="1503301" y="1940400"/>
                    <a:pt x="968444" y="1940400"/>
                  </a:cubicBezTo>
                  <a:cubicBezTo>
                    <a:pt x="433587" y="1940400"/>
                    <a:pt x="0" y="1506027"/>
                    <a:pt x="0" y="970200"/>
                  </a:cubicBezTo>
                  <a:cubicBezTo>
                    <a:pt x="0" y="434373"/>
                    <a:pt x="433587" y="0"/>
                    <a:pt x="968444" y="0"/>
                  </a:cubicBez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FC34226-3A2C-5558-A798-8AC0DEAB5A9B}"/>
              </a:ext>
            </a:extLst>
          </p:cNvPr>
          <p:cNvGrpSpPr/>
          <p:nvPr/>
        </p:nvGrpSpPr>
        <p:grpSpPr>
          <a:xfrm>
            <a:off x="60788" y="4007721"/>
            <a:ext cx="2470594" cy="2271558"/>
            <a:chOff x="60788" y="4007721"/>
            <a:chExt cx="2470594" cy="227155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2C99E1AD-E9A2-29A8-21E6-9515904E33CD}"/>
                </a:ext>
              </a:extLst>
            </p:cNvPr>
            <p:cNvGrpSpPr/>
            <p:nvPr/>
          </p:nvGrpSpPr>
          <p:grpSpPr>
            <a:xfrm>
              <a:off x="60788" y="4007721"/>
              <a:ext cx="2470594" cy="2271558"/>
              <a:chOff x="60788" y="4007721"/>
              <a:chExt cx="2470594" cy="2271558"/>
            </a:xfrm>
          </p:grpSpPr>
          <p:sp>
            <p:nvSpPr>
              <p:cNvPr id="25" name="Rechteck 23">
                <a:extLst>
                  <a:ext uri="{FF2B5EF4-FFF2-40B4-BE49-F238E27FC236}">
                    <a16:creationId xmlns:a16="http://schemas.microsoft.com/office/drawing/2014/main" id="{98F74A38-CFDF-8302-E388-75C793A5538D}"/>
                  </a:ext>
                </a:extLst>
              </p:cNvPr>
              <p:cNvSpPr/>
              <p:nvPr/>
            </p:nvSpPr>
            <p:spPr>
              <a:xfrm>
                <a:off x="60788" y="5412294"/>
                <a:ext cx="2470594" cy="8669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Laura Leschke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13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M.Sc. Informatics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13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</a:b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2</a:t>
                </a:r>
                <a:r>
                  <a:rPr kumimoji="0" lang="en-US" sz="1200" b="0" i="0" u="none" strike="noStrike" kern="1200" cap="none" spc="0" normalizeH="0" baseline="3000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nd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semester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26" name="Grafik 22">
                <a:extLst>
                  <a:ext uri="{FF2B5EF4-FFF2-40B4-BE49-F238E27FC236}">
                    <a16:creationId xmlns:a16="http://schemas.microsoft.com/office/drawing/2014/main" id="{61E01E22-D652-F3ED-9677-BD9FDE317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" r="90"/>
              <a:stretch/>
            </p:blipFill>
            <p:spPr>
              <a:xfrm>
                <a:off x="628367" y="4007721"/>
                <a:ext cx="1335436" cy="1337857"/>
              </a:xfrm>
              <a:custGeom>
                <a:avLst/>
                <a:gdLst>
                  <a:gd name="connsiteX0" fmla="*/ 968444 w 1936888"/>
                  <a:gd name="connsiteY0" fmla="*/ 0 h 1940400"/>
                  <a:gd name="connsiteX1" fmla="*/ 1936888 w 1936888"/>
                  <a:gd name="connsiteY1" fmla="*/ 970200 h 1940400"/>
                  <a:gd name="connsiteX2" fmla="*/ 968444 w 1936888"/>
                  <a:gd name="connsiteY2" fmla="*/ 1940400 h 1940400"/>
                  <a:gd name="connsiteX3" fmla="*/ 0 w 1936888"/>
                  <a:gd name="connsiteY3" fmla="*/ 970200 h 1940400"/>
                  <a:gd name="connsiteX4" fmla="*/ 968444 w 1936888"/>
                  <a:gd name="connsiteY4" fmla="*/ 0 h 194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6888" h="1940400">
                    <a:moveTo>
                      <a:pt x="968444" y="0"/>
                    </a:moveTo>
                    <a:cubicBezTo>
                      <a:pt x="1503301" y="0"/>
                      <a:pt x="1936888" y="434373"/>
                      <a:pt x="1936888" y="970200"/>
                    </a:cubicBezTo>
                    <a:cubicBezTo>
                      <a:pt x="1936888" y="1506027"/>
                      <a:pt x="1503301" y="1940400"/>
                      <a:pt x="968444" y="1940400"/>
                    </a:cubicBezTo>
                    <a:cubicBezTo>
                      <a:pt x="433587" y="1940400"/>
                      <a:pt x="0" y="1506027"/>
                      <a:pt x="0" y="970200"/>
                    </a:cubicBezTo>
                    <a:cubicBezTo>
                      <a:pt x="0" y="434373"/>
                      <a:pt x="433587" y="0"/>
                      <a:pt x="968444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</p:pic>
        </p:grpSp>
        <p:pic>
          <p:nvPicPr>
            <p:cNvPr id="24" name="Grafik 22" descr="Ein Bild, das Menschliches Gesicht, Modeaccessoire, Person, Halskette enthält.&#10;&#10;Beschreibung automatisch generiert.">
              <a:extLst>
                <a:ext uri="{FF2B5EF4-FFF2-40B4-BE49-F238E27FC236}">
                  <a16:creationId xmlns:a16="http://schemas.microsoft.com/office/drawing/2014/main" id="{ECEF11C4-2F7E-7DC6-D2CC-A2587B74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2175" r="2175"/>
            <a:stretch/>
          </p:blipFill>
          <p:spPr>
            <a:xfrm>
              <a:off x="628367" y="4007721"/>
              <a:ext cx="1335436" cy="1337857"/>
            </a:xfrm>
            <a:custGeom>
              <a:avLst/>
              <a:gdLst>
                <a:gd name="connsiteX0" fmla="*/ 968444 w 1936888"/>
                <a:gd name="connsiteY0" fmla="*/ 0 h 1940400"/>
                <a:gd name="connsiteX1" fmla="*/ 1936888 w 1936888"/>
                <a:gd name="connsiteY1" fmla="*/ 970200 h 1940400"/>
                <a:gd name="connsiteX2" fmla="*/ 968444 w 1936888"/>
                <a:gd name="connsiteY2" fmla="*/ 1940400 h 1940400"/>
                <a:gd name="connsiteX3" fmla="*/ 0 w 1936888"/>
                <a:gd name="connsiteY3" fmla="*/ 970200 h 1940400"/>
                <a:gd name="connsiteX4" fmla="*/ 968444 w 1936888"/>
                <a:gd name="connsiteY4" fmla="*/ 0 h 19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888" h="1940400">
                  <a:moveTo>
                    <a:pt x="968444" y="0"/>
                  </a:moveTo>
                  <a:cubicBezTo>
                    <a:pt x="1503301" y="0"/>
                    <a:pt x="1936888" y="434373"/>
                    <a:pt x="1936888" y="970200"/>
                  </a:cubicBezTo>
                  <a:cubicBezTo>
                    <a:pt x="1936888" y="1506027"/>
                    <a:pt x="1503301" y="1940400"/>
                    <a:pt x="968444" y="1940400"/>
                  </a:cubicBezTo>
                  <a:cubicBezTo>
                    <a:pt x="433587" y="1940400"/>
                    <a:pt x="0" y="1506027"/>
                    <a:pt x="0" y="970200"/>
                  </a:cubicBezTo>
                  <a:cubicBezTo>
                    <a:pt x="0" y="434373"/>
                    <a:pt x="433587" y="0"/>
                    <a:pt x="968444" y="0"/>
                  </a:cubicBez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D9DB758-F288-98A2-15F1-C01A8AC8B6B0}"/>
              </a:ext>
            </a:extLst>
          </p:cNvPr>
          <p:cNvGrpSpPr/>
          <p:nvPr/>
        </p:nvGrpSpPr>
        <p:grpSpPr>
          <a:xfrm>
            <a:off x="4860702" y="4007721"/>
            <a:ext cx="2470594" cy="2271558"/>
            <a:chOff x="982283" y="4297035"/>
            <a:chExt cx="2470594" cy="2271558"/>
          </a:xfrm>
        </p:grpSpPr>
        <p:sp>
          <p:nvSpPr>
            <p:cNvPr id="20" name="Rechteck 23">
              <a:extLst>
                <a:ext uri="{FF2B5EF4-FFF2-40B4-BE49-F238E27FC236}">
                  <a16:creationId xmlns:a16="http://schemas.microsoft.com/office/drawing/2014/main" id="{11F470C6-568C-C32F-A33C-592E727AD2DF}"/>
                </a:ext>
              </a:extLst>
            </p:cNvPr>
            <p:cNvSpPr/>
            <p:nvPr/>
          </p:nvSpPr>
          <p:spPr>
            <a:xfrm>
              <a:off x="982283" y="5701608"/>
              <a:ext cx="2470594" cy="86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Luca Fober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M.Sc. Management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&amp; Technology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4</a:t>
              </a:r>
              <a:r>
                <a:rPr kumimoji="0" lang="en-US" sz="1200" b="0" i="0" u="none" strike="noStrike" kern="1200" cap="none" spc="0" normalizeH="0" baseline="30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semester</a:t>
              </a:r>
            </a:p>
          </p:txBody>
        </p:sp>
        <p:pic>
          <p:nvPicPr>
            <p:cNvPr id="21" name="Grafik 22">
              <a:extLst>
                <a:ext uri="{FF2B5EF4-FFF2-40B4-BE49-F238E27FC236}">
                  <a16:creationId xmlns:a16="http://schemas.microsoft.com/office/drawing/2014/main" id="{C6043666-2677-A05C-3710-079B20D5D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8" r="14378"/>
            <a:stretch/>
          </p:blipFill>
          <p:spPr>
            <a:xfrm>
              <a:off x="1549862" y="4297035"/>
              <a:ext cx="1335436" cy="1337857"/>
            </a:xfrm>
            <a:custGeom>
              <a:avLst/>
              <a:gdLst>
                <a:gd name="connsiteX0" fmla="*/ 968444 w 1936888"/>
                <a:gd name="connsiteY0" fmla="*/ 0 h 1940400"/>
                <a:gd name="connsiteX1" fmla="*/ 1936888 w 1936888"/>
                <a:gd name="connsiteY1" fmla="*/ 970200 h 1940400"/>
                <a:gd name="connsiteX2" fmla="*/ 968444 w 1936888"/>
                <a:gd name="connsiteY2" fmla="*/ 1940400 h 1940400"/>
                <a:gd name="connsiteX3" fmla="*/ 0 w 1936888"/>
                <a:gd name="connsiteY3" fmla="*/ 970200 h 1940400"/>
                <a:gd name="connsiteX4" fmla="*/ 968444 w 1936888"/>
                <a:gd name="connsiteY4" fmla="*/ 0 h 19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888" h="1940400">
                  <a:moveTo>
                    <a:pt x="968444" y="0"/>
                  </a:moveTo>
                  <a:cubicBezTo>
                    <a:pt x="1503301" y="0"/>
                    <a:pt x="1936888" y="434373"/>
                    <a:pt x="1936888" y="970200"/>
                  </a:cubicBezTo>
                  <a:cubicBezTo>
                    <a:pt x="1936888" y="1506027"/>
                    <a:pt x="1503301" y="1940400"/>
                    <a:pt x="968444" y="1940400"/>
                  </a:cubicBezTo>
                  <a:cubicBezTo>
                    <a:pt x="433587" y="1940400"/>
                    <a:pt x="0" y="1506027"/>
                    <a:pt x="0" y="970200"/>
                  </a:cubicBezTo>
                  <a:cubicBezTo>
                    <a:pt x="0" y="434373"/>
                    <a:pt x="433587" y="0"/>
                    <a:pt x="968444" y="0"/>
                  </a:cubicBez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</p:pic>
      </p:grpSp>
      <p:sp>
        <p:nvSpPr>
          <p:cNvPr id="18" name="Rechteck 23">
            <a:extLst>
              <a:ext uri="{FF2B5EF4-FFF2-40B4-BE49-F238E27FC236}">
                <a16:creationId xmlns:a16="http://schemas.microsoft.com/office/drawing/2014/main" id="{55E3005F-7776-6B3E-8194-677870A3423B}"/>
              </a:ext>
            </a:extLst>
          </p:cNvPr>
          <p:cNvSpPr/>
          <p:nvPr/>
        </p:nvSpPr>
        <p:spPr>
          <a:xfrm>
            <a:off x="7260659" y="5412294"/>
            <a:ext cx="2470594" cy="86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Martin Stierlen</a:t>
            </a:r>
          </a:p>
          <a:p>
            <a:pPr marL="0" marR="0" lvl="0" indent="0" algn="ctr" defTabSz="914400" rtl="0" eaLnBrk="1" fontAlgn="auto" latinLnBrk="0" hangingPunct="1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M.Sc. Information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Systems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3</a:t>
            </a:r>
            <a:r>
              <a:rPr kumimoji="0" lang="en-US" sz="12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rd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 semester</a:t>
            </a:r>
          </a:p>
          <a:p>
            <a:pPr marL="0" marR="0" lvl="0" indent="0" algn="ctr" defTabSz="914400" rtl="0" eaLnBrk="1" fontAlgn="auto" latinLnBrk="0" hangingPunct="1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9" name="Grafik 22" descr="Ein Bild, das Menschliches Gesicht, Person, Lächeln, Porträt enthält.&#10;&#10;Beschreibung automatisch generiert.">
            <a:extLst>
              <a:ext uri="{FF2B5EF4-FFF2-40B4-BE49-F238E27FC236}">
                <a16:creationId xmlns:a16="http://schemas.microsoft.com/office/drawing/2014/main" id="{1D2448AA-A91C-7FBA-351C-FFE30EC99C8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4049" b="4049"/>
          <a:stretch/>
        </p:blipFill>
        <p:spPr>
          <a:xfrm>
            <a:off x="7828238" y="4007721"/>
            <a:ext cx="1335436" cy="1337857"/>
          </a:xfrm>
          <a:custGeom>
            <a:avLst/>
            <a:gdLst>
              <a:gd name="connsiteX0" fmla="*/ 968444 w 1936888"/>
              <a:gd name="connsiteY0" fmla="*/ 0 h 1940400"/>
              <a:gd name="connsiteX1" fmla="*/ 1936888 w 1936888"/>
              <a:gd name="connsiteY1" fmla="*/ 970200 h 1940400"/>
              <a:gd name="connsiteX2" fmla="*/ 968444 w 1936888"/>
              <a:gd name="connsiteY2" fmla="*/ 1940400 h 1940400"/>
              <a:gd name="connsiteX3" fmla="*/ 0 w 1936888"/>
              <a:gd name="connsiteY3" fmla="*/ 970200 h 1940400"/>
              <a:gd name="connsiteX4" fmla="*/ 968444 w 1936888"/>
              <a:gd name="connsiteY4" fmla="*/ 0 h 194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888" h="1940400">
                <a:moveTo>
                  <a:pt x="968444" y="0"/>
                </a:moveTo>
                <a:cubicBezTo>
                  <a:pt x="1503301" y="0"/>
                  <a:pt x="1936888" y="434373"/>
                  <a:pt x="1936888" y="970200"/>
                </a:cubicBezTo>
                <a:cubicBezTo>
                  <a:pt x="1936888" y="1506027"/>
                  <a:pt x="1503301" y="1940400"/>
                  <a:pt x="968444" y="1940400"/>
                </a:cubicBezTo>
                <a:cubicBezTo>
                  <a:pt x="433587" y="1940400"/>
                  <a:pt x="0" y="1506027"/>
                  <a:pt x="0" y="970200"/>
                </a:cubicBezTo>
                <a:cubicBezTo>
                  <a:pt x="0" y="434373"/>
                  <a:pt x="433587" y="0"/>
                  <a:pt x="968444" y="0"/>
                </a:cubicBezTo>
                <a:close/>
              </a:path>
            </a:pathLst>
          </a:custGeom>
          <a:ln w="19050">
            <a:solidFill>
              <a:schemeClr val="bg1"/>
            </a:solidFill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917EEEB-7EB3-5CA2-BB39-EA5E410A0F15}"/>
              </a:ext>
            </a:extLst>
          </p:cNvPr>
          <p:cNvGrpSpPr/>
          <p:nvPr/>
        </p:nvGrpSpPr>
        <p:grpSpPr>
          <a:xfrm>
            <a:off x="9660618" y="4007721"/>
            <a:ext cx="2470594" cy="2271558"/>
            <a:chOff x="982283" y="4297035"/>
            <a:chExt cx="2470594" cy="2271558"/>
          </a:xfrm>
        </p:grpSpPr>
        <p:sp>
          <p:nvSpPr>
            <p:cNvPr id="15" name="Rechteck 23">
              <a:extLst>
                <a:ext uri="{FF2B5EF4-FFF2-40B4-BE49-F238E27FC236}">
                  <a16:creationId xmlns:a16="http://schemas.microsoft.com/office/drawing/2014/main" id="{9D720062-5B16-D9F1-6B46-DF20FAE92231}"/>
                </a:ext>
              </a:extLst>
            </p:cNvPr>
            <p:cNvSpPr/>
            <p:nvPr/>
          </p:nvSpPr>
          <p:spPr>
            <a:xfrm>
              <a:off x="982283" y="5701608"/>
              <a:ext cx="2470594" cy="86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Selin </a:t>
              </a:r>
              <a:r>
                <a:rPr kumimoji="0" lang="en-US" sz="1200" b="1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Yildiz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M.Sc. Management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&amp; Technology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</a:t>
              </a:r>
              <a:r>
                <a:rPr kumimoji="0" lang="en-US" sz="1200" b="0" i="0" u="none" strike="noStrike" kern="1200" cap="none" spc="0" normalizeH="0" baseline="30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rd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semester</a:t>
              </a:r>
            </a:p>
          </p:txBody>
        </p:sp>
        <p:pic>
          <p:nvPicPr>
            <p:cNvPr id="16" name="Grafik 22">
              <a:extLst>
                <a:ext uri="{FF2B5EF4-FFF2-40B4-BE49-F238E27FC236}">
                  <a16:creationId xmlns:a16="http://schemas.microsoft.com/office/drawing/2014/main" id="{DFC54C5B-770E-67FB-C8D2-8A35851DB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" r="24"/>
            <a:stretch/>
          </p:blipFill>
          <p:spPr>
            <a:xfrm>
              <a:off x="1549862" y="4297035"/>
              <a:ext cx="1335436" cy="1337857"/>
            </a:xfrm>
            <a:custGeom>
              <a:avLst/>
              <a:gdLst>
                <a:gd name="connsiteX0" fmla="*/ 968444 w 1936888"/>
                <a:gd name="connsiteY0" fmla="*/ 0 h 1940400"/>
                <a:gd name="connsiteX1" fmla="*/ 1936888 w 1936888"/>
                <a:gd name="connsiteY1" fmla="*/ 970200 h 1940400"/>
                <a:gd name="connsiteX2" fmla="*/ 968444 w 1936888"/>
                <a:gd name="connsiteY2" fmla="*/ 1940400 h 1940400"/>
                <a:gd name="connsiteX3" fmla="*/ 0 w 1936888"/>
                <a:gd name="connsiteY3" fmla="*/ 970200 h 1940400"/>
                <a:gd name="connsiteX4" fmla="*/ 968444 w 1936888"/>
                <a:gd name="connsiteY4" fmla="*/ 0 h 19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888" h="1940400">
                  <a:moveTo>
                    <a:pt x="968444" y="0"/>
                  </a:moveTo>
                  <a:cubicBezTo>
                    <a:pt x="1503301" y="0"/>
                    <a:pt x="1936888" y="434373"/>
                    <a:pt x="1936888" y="970200"/>
                  </a:cubicBezTo>
                  <a:cubicBezTo>
                    <a:pt x="1936888" y="1506027"/>
                    <a:pt x="1503301" y="1940400"/>
                    <a:pt x="968444" y="1940400"/>
                  </a:cubicBezTo>
                  <a:cubicBezTo>
                    <a:pt x="433587" y="1940400"/>
                    <a:pt x="0" y="1506027"/>
                    <a:pt x="0" y="970200"/>
                  </a:cubicBezTo>
                  <a:cubicBezTo>
                    <a:pt x="0" y="434373"/>
                    <a:pt x="433587" y="0"/>
                    <a:pt x="968444" y="0"/>
                  </a:cubicBez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F64AB95-0884-27B9-6699-463F3F31A2CA}"/>
              </a:ext>
            </a:extLst>
          </p:cNvPr>
          <p:cNvGrpSpPr/>
          <p:nvPr/>
        </p:nvGrpSpPr>
        <p:grpSpPr>
          <a:xfrm>
            <a:off x="448752" y="337588"/>
            <a:ext cx="2239034" cy="482265"/>
            <a:chOff x="5092262" y="3139647"/>
            <a:chExt cx="2239034" cy="482265"/>
          </a:xfrm>
        </p:grpSpPr>
        <p:sp>
          <p:nvSpPr>
            <p:cNvPr id="12" name="Abgerundetes Rechteck 11">
              <a:extLst>
                <a:ext uri="{FF2B5EF4-FFF2-40B4-BE49-F238E27FC236}">
                  <a16:creationId xmlns:a16="http://schemas.microsoft.com/office/drawing/2014/main" id="{A4273541-BCB5-CB2E-956E-8415F7C4ECBC}"/>
                </a:ext>
              </a:extLst>
            </p:cNvPr>
            <p:cNvSpPr/>
            <p:nvPr/>
          </p:nvSpPr>
          <p:spPr>
            <a:xfrm>
              <a:off x="5092262" y="3139647"/>
              <a:ext cx="1964526" cy="48226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1" name="Grafik 10" descr="Ein Bild, das Schrift, Grafiken, Screenshot, Schwarz enthält.&#10;&#10;Automatisch generierte Beschreibung">
              <a:extLst>
                <a:ext uri="{FF2B5EF4-FFF2-40B4-BE49-F238E27FC236}">
                  <a16:creationId xmlns:a16="http://schemas.microsoft.com/office/drawing/2014/main" id="{0AE94957-A95E-A6A0-4BC6-54F9AB8CF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0" y="3264233"/>
              <a:ext cx="1964526" cy="329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3916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BDF1D13-F402-8450-A569-802531FAC55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BDF1D13-F402-8450-A569-802531FAC5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E845DE4E-C73A-E792-E84E-2C331624E496}"/>
              </a:ext>
            </a:extLst>
          </p:cNvPr>
          <p:cNvSpPr>
            <a:spLocks/>
          </p:cNvSpPr>
          <p:nvPr/>
        </p:nvSpPr>
        <p:spPr>
          <a:xfrm rot="801773">
            <a:off x="-801074" y="-1031769"/>
            <a:ext cx="7928977" cy="85461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32" y="2411896"/>
            <a:ext cx="4302642" cy="3755406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8526" y="1290245"/>
            <a:ext cx="6450361" cy="1247028"/>
          </a:xfrm>
          <a:noFill/>
        </p:spPr>
        <p:txBody>
          <a:bodyPr vert="horz">
            <a:noAutofit/>
          </a:bodyPr>
          <a:lstStyle/>
          <a:p>
            <a:r>
              <a:rPr lang="de-DE" sz="3200" err="1">
                <a:solidFill>
                  <a:schemeClr val="bg1"/>
                </a:solidFill>
                <a:latin typeface="Helvetica" pitchFamily="2" charset="0"/>
                <a:cs typeface="Arial"/>
              </a:rPr>
              <a:t>Staffing</a:t>
            </a:r>
            <a:r>
              <a:rPr lang="de-DE" sz="3200">
                <a:solidFill>
                  <a:schemeClr val="bg1"/>
                </a:solidFill>
                <a:latin typeface="Helvetica" pitchFamily="2" charset="0"/>
                <a:cs typeface="Arial"/>
              </a:rPr>
              <a:t> </a:t>
            </a:r>
            <a:r>
              <a:rPr lang="de-DE" sz="3200" err="1">
                <a:solidFill>
                  <a:schemeClr val="bg1"/>
                </a:solidFill>
                <a:latin typeface="Helvetica" pitchFamily="2" charset="0"/>
                <a:cs typeface="Arial"/>
              </a:rPr>
              <a:t>of</a:t>
            </a:r>
            <a:r>
              <a:rPr lang="de-DE" sz="3200">
                <a:solidFill>
                  <a:schemeClr val="bg1"/>
                </a:solidFill>
                <a:latin typeface="Helvetica" pitchFamily="2" charset="0"/>
                <a:cs typeface="Arial"/>
              </a:rPr>
              <a:t> Multiple Projects </a:t>
            </a:r>
            <a:br>
              <a:rPr lang="de-DE" sz="3200">
                <a:solidFill>
                  <a:schemeClr val="bg1"/>
                </a:solidFill>
                <a:latin typeface="Helvetica" pitchFamily="2" charset="0"/>
                <a:cs typeface="Arial"/>
              </a:rPr>
            </a:br>
            <a:r>
              <a:rPr lang="de-DE" sz="3200" err="1">
                <a:solidFill>
                  <a:schemeClr val="bg1"/>
                </a:solidFill>
                <a:latin typeface="Helvetica" pitchFamily="2" charset="0"/>
                <a:cs typeface="Arial"/>
              </a:rPr>
              <a:t>Across</a:t>
            </a:r>
            <a:r>
              <a:rPr lang="de-DE" sz="3200">
                <a:solidFill>
                  <a:schemeClr val="bg1"/>
                </a:solidFill>
                <a:latin typeface="Helvetica" pitchFamily="2" charset="0"/>
                <a:cs typeface="Arial"/>
              </a:rPr>
              <a:t> Different Locations </a:t>
            </a:r>
            <a:br>
              <a:rPr lang="de-DE" sz="3200">
                <a:solidFill>
                  <a:schemeClr val="bg1"/>
                </a:solidFill>
                <a:latin typeface="Helvetica" pitchFamily="2" charset="0"/>
                <a:cs typeface="Arial"/>
              </a:rPr>
            </a:br>
            <a:endParaRPr lang="en-US" sz="3200">
              <a:solidFill>
                <a:schemeClr val="bg1"/>
              </a:solidFill>
              <a:latin typeface="Helvetica" pitchFamily="2" charset="0"/>
              <a:cs typeface="Arial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41777" y="2937801"/>
            <a:ext cx="6314345" cy="553998"/>
          </a:xfrm>
        </p:spPr>
        <p:txBody>
          <a:bodyPr/>
          <a:lstStyle/>
          <a:p>
            <a:pPr marL="0" indent="0" eaLnBrk="1" hangingPunct="1">
              <a:lnSpc>
                <a:spcPct val="100000"/>
              </a:lnSpc>
              <a:buNone/>
            </a:pPr>
            <a:r>
              <a:rPr lang="en-US" sz="1800">
                <a:solidFill>
                  <a:schemeClr val="bg1"/>
                </a:solidFill>
                <a:latin typeface="ArialMT"/>
              </a:rPr>
              <a:t>Practical Course</a:t>
            </a:r>
            <a:br>
              <a:rPr lang="en-US" sz="1800">
                <a:solidFill>
                  <a:schemeClr val="bg1"/>
                </a:solidFill>
                <a:latin typeface="ArialMT"/>
              </a:rPr>
            </a:br>
            <a:r>
              <a:rPr lang="de-DE" sz="1800" b="1">
                <a:solidFill>
                  <a:schemeClr val="bg1"/>
                </a:solidFill>
                <a:latin typeface="ArialMT"/>
              </a:rPr>
              <a:t>Digital </a:t>
            </a:r>
            <a:r>
              <a:rPr lang="de-DE" sz="1800" b="1" err="1">
                <a:solidFill>
                  <a:schemeClr val="bg1"/>
                </a:solidFill>
                <a:latin typeface="ArialMT"/>
              </a:rPr>
              <a:t>Product</a:t>
            </a:r>
            <a:r>
              <a:rPr lang="de-DE" sz="1800" b="1">
                <a:solidFill>
                  <a:schemeClr val="bg1"/>
                </a:solidFill>
                <a:latin typeface="ArialMT"/>
              </a:rPr>
              <a:t> Innovation and Development</a:t>
            </a:r>
            <a:endParaRPr lang="en-US" sz="1800" b="1">
              <a:solidFill>
                <a:schemeClr val="bg1"/>
              </a:solidFill>
              <a:latin typeface="ArialMT"/>
            </a:endParaRPr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7112F0EB-5E7A-42E7-08AB-CBF904E39EDB}"/>
              </a:ext>
            </a:extLst>
          </p:cNvPr>
          <p:cNvSpPr txBox="1">
            <a:spLocks/>
          </p:cNvSpPr>
          <p:nvPr/>
        </p:nvSpPr>
        <p:spPr>
          <a:xfrm>
            <a:off x="2495500" y="392612"/>
            <a:ext cx="6450361" cy="124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ts val="4267"/>
              </a:lnSpc>
              <a:spcBef>
                <a:spcPct val="0"/>
              </a:spcBef>
              <a:spcAft>
                <a:spcPct val="0"/>
              </a:spcAft>
              <a:defRPr lang="de-DE" sz="3333" b="1" kern="1200" noProof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4267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j-ea"/>
                <a:cs typeface="Arial"/>
              </a:rPr>
              <a:t>FINAL PRESENTATION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D16922E5-BC11-83C6-B668-368EA066A636}"/>
              </a:ext>
            </a:extLst>
          </p:cNvPr>
          <p:cNvCxnSpPr>
            <a:cxnSpLocks/>
          </p:cNvCxnSpPr>
          <p:nvPr/>
        </p:nvCxnSpPr>
        <p:spPr>
          <a:xfrm>
            <a:off x="428526" y="2636890"/>
            <a:ext cx="611804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ADE0116F-E941-73AE-0AE4-D9DDF875F683}"/>
              </a:ext>
            </a:extLst>
          </p:cNvPr>
          <p:cNvSpPr txBox="1">
            <a:spLocks/>
          </p:cNvSpPr>
          <p:nvPr/>
        </p:nvSpPr>
        <p:spPr>
          <a:xfrm>
            <a:off x="441777" y="4700281"/>
            <a:ext cx="631434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85750" indent="-2857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lang="de-DE" sz="1867" b="0" i="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2133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Fortiss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 labs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Munich, 14th August 2024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3F00A9F-D495-959D-74D4-185AE3D02C3F}"/>
              </a:ext>
            </a:extLst>
          </p:cNvPr>
          <p:cNvSpPr txBox="1">
            <a:spLocks/>
          </p:cNvSpPr>
          <p:nvPr/>
        </p:nvSpPr>
        <p:spPr>
          <a:xfrm>
            <a:off x="441777" y="6389660"/>
            <a:ext cx="631434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85750" indent="-2857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lang="de-DE" sz="1867" b="0" i="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2133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5293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Selin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5293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Yildiz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5293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, Laura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5293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Leschke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5293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5293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Hande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5293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 Yilmaz, Martin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5293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Stierlen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5293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, Luca Fober</a:t>
            </a:r>
          </a:p>
        </p:txBody>
      </p:sp>
      <p:pic>
        <p:nvPicPr>
          <p:cNvPr id="10" name="Grafik 9" descr="Ein Bild, das Schrift, Text, Screenshot, Grafiken enthält.&#10;&#10;Automatisch generierte Beschreibung">
            <a:extLst>
              <a:ext uri="{FF2B5EF4-FFF2-40B4-BE49-F238E27FC236}">
                <a16:creationId xmlns:a16="http://schemas.microsoft.com/office/drawing/2014/main" id="{F325A6BF-8BE5-8603-82F5-A79199B079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00" y="466382"/>
            <a:ext cx="1972571" cy="514039"/>
          </a:xfrm>
          <a:prstGeom prst="rect">
            <a:avLst/>
          </a:prstGeom>
          <a:effectLst>
            <a:outerShdw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252282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32ABE36C-3C3F-E863-AF0B-2A0BE1544B9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ABE36C-3C3F-E863-AF0B-2A0BE1544B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79645AD5-D7C4-32F8-A257-A7EEB2E7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de-DE" noProof="1">
                <a:latin typeface="Arial"/>
                <a:cs typeface="Arial"/>
              </a:rPr>
              <a:t>Recap and Reminder from the Last Presentation: Developing a Team Staffing App –</a:t>
            </a:r>
            <a:br>
              <a:rPr lang="de-DE" noProof="1">
                <a:latin typeface="Arial"/>
                <a:cs typeface="Arial"/>
              </a:rPr>
            </a:br>
            <a:r>
              <a:rPr lang="de-DE" noProof="1">
                <a:latin typeface="Arial"/>
                <a:cs typeface="Arial"/>
              </a:rPr>
              <a:t>Key Factors for excellent Team Management and Employee Allocation at itestra</a:t>
            </a:r>
            <a:endParaRPr lang="de-DE" noProof="1"/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74564DE0-2ABE-7167-6E82-A5CE67DE79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7503" y="912764"/>
            <a:ext cx="10564825" cy="288000"/>
          </a:xfrm>
        </p:spPr>
        <p:txBody>
          <a:bodyPr lIns="0"/>
          <a:lstStyle/>
          <a:p>
            <a:pPr marL="12700" marR="5080" indent="67945">
              <a:lnSpc>
                <a:spcPct val="101400"/>
              </a:lnSpc>
              <a:spcBef>
                <a:spcPts val="75"/>
              </a:spcBef>
            </a:pPr>
            <a:r>
              <a:rPr lang="en-US" sz="1400" spc="-5" dirty="0">
                <a:latin typeface="+mj-lt"/>
                <a:cs typeface="Verdana"/>
              </a:rPr>
              <a:t>Recap &amp; Key Factors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65ADADCA-CF53-8AC2-8105-4CA125EE7892}"/>
              </a:ext>
            </a:extLst>
          </p:cNvPr>
          <p:cNvSpPr/>
          <p:nvPr/>
        </p:nvSpPr>
        <p:spPr>
          <a:xfrm>
            <a:off x="5885053" y="2368545"/>
            <a:ext cx="5830310" cy="104483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4000" tIns="144000" rIns="216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A0E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Goal:</a:t>
            </a:r>
            <a:b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A0E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Create a HR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Team Staffing &amp; Employee Allocation App</a:t>
            </a: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for the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entire workforce of itestra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15FD840-B64B-36CD-8F2D-60236FF22033}"/>
              </a:ext>
            </a:extLst>
          </p:cNvPr>
          <p:cNvSpPr/>
          <p:nvPr/>
        </p:nvSpPr>
        <p:spPr>
          <a:xfrm>
            <a:off x="257503" y="2279376"/>
            <a:ext cx="1831070" cy="115356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3" name="Inhaltsplatzhalter 20" descr="Ein Bild, das Schrift, Grafiken, Text, Grafikdesign enthält.&#10;&#10;Automatisch generierte Beschreibung">
            <a:extLst>
              <a:ext uri="{FF2B5EF4-FFF2-40B4-BE49-F238E27FC236}">
                <a16:creationId xmlns:a16="http://schemas.microsoft.com/office/drawing/2014/main" id="{42534716-0B98-57F0-A236-FD9144C3A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7" y="2664340"/>
            <a:ext cx="1474402" cy="556379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8424A7BB-2ABD-1BDB-FA1D-E7462B1747BC}"/>
              </a:ext>
            </a:extLst>
          </p:cNvPr>
          <p:cNvSpPr/>
          <p:nvPr/>
        </p:nvSpPr>
        <p:spPr>
          <a:xfrm>
            <a:off x="2253448" y="2338970"/>
            <a:ext cx="3332368" cy="5278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1999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A0E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150 employees | 13 locations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D2ECF0D5-E302-225B-3C2F-239C6D3F0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503" y="1917864"/>
            <a:ext cx="11676994" cy="215444"/>
          </a:xfrm>
        </p:spPr>
        <p:txBody>
          <a:bodyPr/>
          <a:lstStyle/>
          <a:p>
            <a:pPr marL="0" indent="0" algn="ctr">
              <a:buNone/>
            </a:pPr>
            <a:r>
              <a:rPr lang="de-DE" b="1" noProof="1">
                <a:solidFill>
                  <a:schemeClr val="bg2"/>
                </a:solidFill>
                <a:latin typeface="+mn-lt"/>
              </a:rPr>
              <a:t>RECAP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FAC78E04-578D-D75C-EAEB-F61A9EFA3258}"/>
              </a:ext>
            </a:extLst>
          </p:cNvPr>
          <p:cNvCxnSpPr>
            <a:cxnSpLocks/>
          </p:cNvCxnSpPr>
          <p:nvPr/>
        </p:nvCxnSpPr>
        <p:spPr>
          <a:xfrm>
            <a:off x="257503" y="2162066"/>
            <a:ext cx="11457860" cy="0"/>
          </a:xfrm>
          <a:prstGeom prst="line">
            <a:avLst/>
          </a:prstGeom>
          <a:ln w="15875">
            <a:solidFill>
              <a:srgbClr val="006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0A041488-8B75-F380-16B2-1AE7E9A346FA}"/>
              </a:ext>
            </a:extLst>
          </p:cNvPr>
          <p:cNvSpPr/>
          <p:nvPr/>
        </p:nvSpPr>
        <p:spPr>
          <a:xfrm>
            <a:off x="2312488" y="2392531"/>
            <a:ext cx="407518" cy="424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1">
              <a:ln>
                <a:noFill/>
              </a:ln>
              <a:solidFill>
                <a:srgbClr val="00A0E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Grafik 18" descr="Büromitarbeiterin mit einfarbiger Füllung">
            <a:extLst>
              <a:ext uri="{FF2B5EF4-FFF2-40B4-BE49-F238E27FC236}">
                <a16:creationId xmlns:a16="http://schemas.microsoft.com/office/drawing/2014/main" id="{1D0191D6-FF81-150B-3844-4EB2FF6DDF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65106" y="2442558"/>
            <a:ext cx="305957" cy="30595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CCAF193-7C27-493B-C00C-8582B29C5C90}"/>
              </a:ext>
            </a:extLst>
          </p:cNvPr>
          <p:cNvSpPr/>
          <p:nvPr/>
        </p:nvSpPr>
        <p:spPr>
          <a:xfrm>
            <a:off x="5987755" y="2455612"/>
            <a:ext cx="875181" cy="8723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1">
              <a:ln>
                <a:noFill/>
              </a:ln>
              <a:solidFill>
                <a:srgbClr val="00A0E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2C77DA14-FA03-90ED-0FF3-36F4D9FF6110}"/>
              </a:ext>
            </a:extLst>
          </p:cNvPr>
          <p:cNvSpPr/>
          <p:nvPr/>
        </p:nvSpPr>
        <p:spPr>
          <a:xfrm>
            <a:off x="2264698" y="2968458"/>
            <a:ext cx="3321117" cy="5278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1999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A0E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Fast Growing IT Company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A9BFC9-9EAA-376C-C33B-D2CBFE69279F}"/>
              </a:ext>
            </a:extLst>
          </p:cNvPr>
          <p:cNvSpPr/>
          <p:nvPr/>
        </p:nvSpPr>
        <p:spPr>
          <a:xfrm>
            <a:off x="2323738" y="3022019"/>
            <a:ext cx="407518" cy="424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1">
              <a:ln>
                <a:noFill/>
              </a:ln>
              <a:solidFill>
                <a:srgbClr val="00A0E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6" name="Grafik 25" descr="Karte mit Ortsmarkierung mit einfarbiger Füllung">
            <a:extLst>
              <a:ext uri="{FF2B5EF4-FFF2-40B4-BE49-F238E27FC236}">
                <a16:creationId xmlns:a16="http://schemas.microsoft.com/office/drawing/2014/main" id="{65551962-8BA4-BF8C-4B1F-3B6ADEF0C8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60043" y="3058043"/>
            <a:ext cx="325308" cy="325308"/>
          </a:xfrm>
          <a:prstGeom prst="rect">
            <a:avLst/>
          </a:prstGeom>
        </p:spPr>
      </p:pic>
      <p:pic>
        <p:nvPicPr>
          <p:cNvPr id="38" name="Inhaltsplatzhalter 37" descr="Volltreffer mit einfarbiger Füllung">
            <a:extLst>
              <a:ext uri="{FF2B5EF4-FFF2-40B4-BE49-F238E27FC236}">
                <a16:creationId xmlns:a16="http://schemas.microsoft.com/office/drawing/2014/main" id="{2D7E6276-17C6-FF97-193C-14122D4B2E56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54628" y="2507955"/>
            <a:ext cx="741434" cy="741434"/>
          </a:xfrm>
        </p:spPr>
      </p:pic>
      <p:sp>
        <p:nvSpPr>
          <p:cNvPr id="99" name="Textplatzhalter 5">
            <a:extLst>
              <a:ext uri="{FF2B5EF4-FFF2-40B4-BE49-F238E27FC236}">
                <a16:creationId xmlns:a16="http://schemas.microsoft.com/office/drawing/2014/main" id="{D64A50A3-CF0A-7D20-3FD4-B412B3D44C78}"/>
              </a:ext>
            </a:extLst>
          </p:cNvPr>
          <p:cNvSpPr txBox="1">
            <a:spLocks/>
          </p:cNvSpPr>
          <p:nvPr/>
        </p:nvSpPr>
        <p:spPr>
          <a:xfrm>
            <a:off x="257503" y="6858000"/>
            <a:ext cx="11676994" cy="215444"/>
          </a:xfrm>
          <a:prstGeom prst="rect">
            <a:avLst/>
          </a:prstGeom>
        </p:spPr>
        <p:txBody>
          <a:bodyPr wrap="square" lIns="90000" tIns="0" rIns="90000" bIns="0">
            <a:spAutoFit/>
          </a:bodyPr>
          <a:lstStyle>
            <a:lvl1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STAFFING APP – KEY FACTORS</a:t>
            </a:r>
          </a:p>
        </p:txBody>
      </p: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4E7EB49A-A0FA-20AF-0F81-8B9454F330F6}"/>
              </a:ext>
            </a:extLst>
          </p:cNvPr>
          <p:cNvCxnSpPr>
            <a:cxnSpLocks/>
          </p:cNvCxnSpPr>
          <p:nvPr/>
        </p:nvCxnSpPr>
        <p:spPr>
          <a:xfrm>
            <a:off x="257503" y="7102202"/>
            <a:ext cx="11457860" cy="0"/>
          </a:xfrm>
          <a:prstGeom prst="line">
            <a:avLst/>
          </a:prstGeom>
          <a:ln w="15875">
            <a:solidFill>
              <a:srgbClr val="006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bgerundetes Rechteck 100">
            <a:extLst>
              <a:ext uri="{FF2B5EF4-FFF2-40B4-BE49-F238E27FC236}">
                <a16:creationId xmlns:a16="http://schemas.microsoft.com/office/drawing/2014/main" id="{9484F362-C7DB-4EF3-78CA-D09AD404A8C9}"/>
              </a:ext>
            </a:extLst>
          </p:cNvPr>
          <p:cNvSpPr>
            <a:spLocks noChangeAspect="1"/>
          </p:cNvSpPr>
          <p:nvPr/>
        </p:nvSpPr>
        <p:spPr>
          <a:xfrm>
            <a:off x="272718" y="7403191"/>
            <a:ext cx="3758955" cy="58454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5080" lvl="0" indent="0" algn="ctr" defTabSz="914423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5BD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Importance of Teamwork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3ED70BE-7205-16DC-85F2-AB1C733480CF}"/>
              </a:ext>
            </a:extLst>
          </p:cNvPr>
          <p:cNvSpPr>
            <a:spLocks noChangeAspect="1"/>
          </p:cNvSpPr>
          <p:nvPr/>
        </p:nvSpPr>
        <p:spPr>
          <a:xfrm>
            <a:off x="334055" y="7449453"/>
            <a:ext cx="495958" cy="495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3" name="Abgerundetes Rechteck 102">
            <a:extLst>
              <a:ext uri="{FF2B5EF4-FFF2-40B4-BE49-F238E27FC236}">
                <a16:creationId xmlns:a16="http://schemas.microsoft.com/office/drawing/2014/main" id="{D6EDD9D8-6E30-165E-D162-7EF79F1014F1}"/>
              </a:ext>
            </a:extLst>
          </p:cNvPr>
          <p:cNvSpPr>
            <a:spLocks noChangeAspect="1"/>
          </p:cNvSpPr>
          <p:nvPr/>
        </p:nvSpPr>
        <p:spPr>
          <a:xfrm>
            <a:off x="4216523" y="7403191"/>
            <a:ext cx="3555038" cy="58454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5080" lvl="0" indent="0" algn="ctr" defTabSz="914423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5BD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Keep the Human Aspect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079717F-CEC6-3DCA-FA38-1CADE873DC05}"/>
              </a:ext>
            </a:extLst>
          </p:cNvPr>
          <p:cNvSpPr>
            <a:spLocks noChangeAspect="1"/>
          </p:cNvSpPr>
          <p:nvPr/>
        </p:nvSpPr>
        <p:spPr>
          <a:xfrm>
            <a:off x="4277859" y="7449453"/>
            <a:ext cx="495958" cy="495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3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5" name="Abgerundetes Rechteck 104">
            <a:extLst>
              <a:ext uri="{FF2B5EF4-FFF2-40B4-BE49-F238E27FC236}">
                <a16:creationId xmlns:a16="http://schemas.microsoft.com/office/drawing/2014/main" id="{1C6572D9-8CAB-404E-651A-97B5C268E07D}"/>
              </a:ext>
            </a:extLst>
          </p:cNvPr>
          <p:cNvSpPr>
            <a:spLocks noChangeAspect="1"/>
          </p:cNvSpPr>
          <p:nvPr/>
        </p:nvSpPr>
        <p:spPr>
          <a:xfrm>
            <a:off x="7956411" y="7403191"/>
            <a:ext cx="3758952" cy="58454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5080" lvl="0" indent="0" algn="ctr" defTabSz="914423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5BD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Consider Personal Development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97AD9BA1-C7CA-76B8-C9AA-85431D2639F3}"/>
              </a:ext>
            </a:extLst>
          </p:cNvPr>
          <p:cNvSpPr>
            <a:spLocks noChangeAspect="1"/>
          </p:cNvSpPr>
          <p:nvPr/>
        </p:nvSpPr>
        <p:spPr>
          <a:xfrm>
            <a:off x="8017748" y="7449453"/>
            <a:ext cx="498572" cy="498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3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7" name="Grafik 106" descr="Gruppenbrainstorming mit einfarbiger Füllung">
            <a:extLst>
              <a:ext uri="{FF2B5EF4-FFF2-40B4-BE49-F238E27FC236}">
                <a16:creationId xmlns:a16="http://schemas.microsoft.com/office/drawing/2014/main" id="{8DF0327A-3FDB-9B63-2659-B874AB3626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934" y="7468569"/>
            <a:ext cx="432200" cy="432200"/>
          </a:xfrm>
          <a:prstGeom prst="rect">
            <a:avLst/>
          </a:prstGeom>
        </p:spPr>
      </p:pic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EBEF8B16-3C4B-73C4-CEA7-6B0F643B74C1}"/>
              </a:ext>
            </a:extLst>
          </p:cNvPr>
          <p:cNvCxnSpPr>
            <a:cxnSpLocks/>
          </p:cNvCxnSpPr>
          <p:nvPr/>
        </p:nvCxnSpPr>
        <p:spPr>
          <a:xfrm flipV="1">
            <a:off x="534818" y="7987732"/>
            <a:ext cx="0" cy="127422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Abgerundetes Rechteck 108">
            <a:extLst>
              <a:ext uri="{FF2B5EF4-FFF2-40B4-BE49-F238E27FC236}">
                <a16:creationId xmlns:a16="http://schemas.microsoft.com/office/drawing/2014/main" id="{13394D2E-973F-8FD3-51A2-1BDD79F63A78}"/>
              </a:ext>
            </a:extLst>
          </p:cNvPr>
          <p:cNvSpPr/>
          <p:nvPr/>
        </p:nvSpPr>
        <p:spPr>
          <a:xfrm>
            <a:off x="737924" y="8501221"/>
            <a:ext cx="2977484" cy="4031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00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Comprehensive Team Overview</a:t>
            </a:r>
          </a:p>
        </p:txBody>
      </p:sp>
      <p:sp>
        <p:nvSpPr>
          <p:cNvPr id="110" name="Abgerundetes Rechteck 109">
            <a:extLst>
              <a:ext uri="{FF2B5EF4-FFF2-40B4-BE49-F238E27FC236}">
                <a16:creationId xmlns:a16="http://schemas.microsoft.com/office/drawing/2014/main" id="{EB638414-C88A-677E-9CD5-1B9644B59758}"/>
              </a:ext>
            </a:extLst>
          </p:cNvPr>
          <p:cNvSpPr/>
          <p:nvPr/>
        </p:nvSpPr>
        <p:spPr>
          <a:xfrm>
            <a:off x="737923" y="9060397"/>
            <a:ext cx="2977475" cy="4031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00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Ability to Assign Great Teams</a:t>
            </a:r>
          </a:p>
        </p:txBody>
      </p: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0EC83033-209F-27CB-C4C6-4DBAC8E3186D}"/>
              </a:ext>
            </a:extLst>
          </p:cNvPr>
          <p:cNvCxnSpPr>
            <a:cxnSpLocks/>
          </p:cNvCxnSpPr>
          <p:nvPr/>
        </p:nvCxnSpPr>
        <p:spPr>
          <a:xfrm flipH="1" flipV="1">
            <a:off x="550505" y="8700796"/>
            <a:ext cx="16142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111">
            <a:extLst>
              <a:ext uri="{FF2B5EF4-FFF2-40B4-BE49-F238E27FC236}">
                <a16:creationId xmlns:a16="http://schemas.microsoft.com/office/drawing/2014/main" id="{4C6872F3-2751-4F99-C405-751DB4C13742}"/>
              </a:ext>
            </a:extLst>
          </p:cNvPr>
          <p:cNvCxnSpPr>
            <a:cxnSpLocks/>
          </p:cNvCxnSpPr>
          <p:nvPr/>
        </p:nvCxnSpPr>
        <p:spPr>
          <a:xfrm flipH="1" flipV="1">
            <a:off x="550505" y="9254355"/>
            <a:ext cx="16142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112">
            <a:extLst>
              <a:ext uri="{FF2B5EF4-FFF2-40B4-BE49-F238E27FC236}">
                <a16:creationId xmlns:a16="http://schemas.microsoft.com/office/drawing/2014/main" id="{3D798DAE-1179-5A16-45FC-4F6834BAABD5}"/>
              </a:ext>
            </a:extLst>
          </p:cNvPr>
          <p:cNvCxnSpPr>
            <a:cxnSpLocks/>
          </p:cNvCxnSpPr>
          <p:nvPr/>
        </p:nvCxnSpPr>
        <p:spPr>
          <a:xfrm flipV="1">
            <a:off x="4491863" y="7987732"/>
            <a:ext cx="0" cy="126005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Abgerundetes Rechteck 113">
            <a:extLst>
              <a:ext uri="{FF2B5EF4-FFF2-40B4-BE49-F238E27FC236}">
                <a16:creationId xmlns:a16="http://schemas.microsoft.com/office/drawing/2014/main" id="{D9E7BA9B-CD40-63DC-9339-C1109AF9C5A7}"/>
              </a:ext>
            </a:extLst>
          </p:cNvPr>
          <p:cNvSpPr/>
          <p:nvPr/>
        </p:nvSpPr>
        <p:spPr>
          <a:xfrm>
            <a:off x="4694969" y="8501221"/>
            <a:ext cx="3076592" cy="4031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00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Offers Freedom for Adjustments</a:t>
            </a:r>
          </a:p>
        </p:txBody>
      </p:sp>
      <p:cxnSp>
        <p:nvCxnSpPr>
          <p:cNvPr id="115" name="Gerade Verbindung 114">
            <a:extLst>
              <a:ext uri="{FF2B5EF4-FFF2-40B4-BE49-F238E27FC236}">
                <a16:creationId xmlns:a16="http://schemas.microsoft.com/office/drawing/2014/main" id="{8F9DB958-396F-37CE-B6EB-1B72E22A6480}"/>
              </a:ext>
            </a:extLst>
          </p:cNvPr>
          <p:cNvCxnSpPr>
            <a:cxnSpLocks/>
          </p:cNvCxnSpPr>
          <p:nvPr/>
        </p:nvCxnSpPr>
        <p:spPr>
          <a:xfrm flipH="1" flipV="1">
            <a:off x="4507550" y="8700796"/>
            <a:ext cx="16142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Abgerundetes Rechteck 115">
            <a:extLst>
              <a:ext uri="{FF2B5EF4-FFF2-40B4-BE49-F238E27FC236}">
                <a16:creationId xmlns:a16="http://schemas.microsoft.com/office/drawing/2014/main" id="{96AF6F0A-2F83-88D9-DF7C-4F99E91FCB28}"/>
              </a:ext>
            </a:extLst>
          </p:cNvPr>
          <p:cNvSpPr/>
          <p:nvPr/>
        </p:nvSpPr>
        <p:spPr>
          <a:xfrm>
            <a:off x="4698830" y="9048211"/>
            <a:ext cx="3001308" cy="4031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00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Powerful Algorithm yet simple</a:t>
            </a:r>
          </a:p>
        </p:txBody>
      </p:sp>
      <p:cxnSp>
        <p:nvCxnSpPr>
          <p:cNvPr id="117" name="Gerade Verbindung 116">
            <a:extLst>
              <a:ext uri="{FF2B5EF4-FFF2-40B4-BE49-F238E27FC236}">
                <a16:creationId xmlns:a16="http://schemas.microsoft.com/office/drawing/2014/main" id="{2041BD59-A420-C695-34A2-03BECE2F548B}"/>
              </a:ext>
            </a:extLst>
          </p:cNvPr>
          <p:cNvCxnSpPr>
            <a:cxnSpLocks/>
          </p:cNvCxnSpPr>
          <p:nvPr/>
        </p:nvCxnSpPr>
        <p:spPr>
          <a:xfrm flipH="1" flipV="1">
            <a:off x="4511411" y="9247786"/>
            <a:ext cx="16142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117">
            <a:extLst>
              <a:ext uri="{FF2B5EF4-FFF2-40B4-BE49-F238E27FC236}">
                <a16:creationId xmlns:a16="http://schemas.microsoft.com/office/drawing/2014/main" id="{992D8BC8-5F07-8DF7-8D1D-DA84CBFA4FEA}"/>
              </a:ext>
            </a:extLst>
          </p:cNvPr>
          <p:cNvCxnSpPr>
            <a:cxnSpLocks/>
          </p:cNvCxnSpPr>
          <p:nvPr/>
        </p:nvCxnSpPr>
        <p:spPr>
          <a:xfrm flipV="1">
            <a:off x="8278726" y="7987732"/>
            <a:ext cx="0" cy="7130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Abgerundetes Rechteck 118">
            <a:extLst>
              <a:ext uri="{FF2B5EF4-FFF2-40B4-BE49-F238E27FC236}">
                <a16:creationId xmlns:a16="http://schemas.microsoft.com/office/drawing/2014/main" id="{E8695EF0-4475-C94B-1179-D9CFCAA66149}"/>
              </a:ext>
            </a:extLst>
          </p:cNvPr>
          <p:cNvSpPr/>
          <p:nvPr/>
        </p:nvSpPr>
        <p:spPr>
          <a:xfrm>
            <a:off x="8481832" y="8501221"/>
            <a:ext cx="3076592" cy="4031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00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Support Employee Career Goals</a:t>
            </a:r>
          </a:p>
        </p:txBody>
      </p:sp>
      <p:cxnSp>
        <p:nvCxnSpPr>
          <p:cNvPr id="120" name="Gerade Verbindung 119">
            <a:extLst>
              <a:ext uri="{FF2B5EF4-FFF2-40B4-BE49-F238E27FC236}">
                <a16:creationId xmlns:a16="http://schemas.microsoft.com/office/drawing/2014/main" id="{1B3405DB-786F-8A2B-1C5C-50C9326C63F3}"/>
              </a:ext>
            </a:extLst>
          </p:cNvPr>
          <p:cNvCxnSpPr>
            <a:cxnSpLocks/>
          </p:cNvCxnSpPr>
          <p:nvPr/>
        </p:nvCxnSpPr>
        <p:spPr>
          <a:xfrm flipH="1" flipV="1">
            <a:off x="8294413" y="8700796"/>
            <a:ext cx="16142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Grafik 120" descr="Trophäe mit einfarbiger Füllung">
            <a:extLst>
              <a:ext uri="{FF2B5EF4-FFF2-40B4-BE49-F238E27FC236}">
                <a16:creationId xmlns:a16="http://schemas.microsoft.com/office/drawing/2014/main" id="{A880AAC8-6469-2741-4887-B09F3A1CD18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53542" y="7498478"/>
            <a:ext cx="402291" cy="402291"/>
          </a:xfrm>
          <a:prstGeom prst="rect">
            <a:avLst/>
          </a:prstGeom>
        </p:spPr>
      </p:pic>
      <p:pic>
        <p:nvPicPr>
          <p:cNvPr id="122" name="Grafik 121" descr="Gehirn im Kopf mit einfarbiger Füllung">
            <a:extLst>
              <a:ext uri="{FF2B5EF4-FFF2-40B4-BE49-F238E27FC236}">
                <a16:creationId xmlns:a16="http://schemas.microsoft.com/office/drawing/2014/main" id="{0711801A-7A79-405D-3033-3D1C668655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46546" y="7498478"/>
            <a:ext cx="386884" cy="38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38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32ABE36C-3C3F-E863-AF0B-2A0BE1544B9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ABE36C-3C3F-E863-AF0B-2A0BE1544B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79645AD5-D7C4-32F8-A257-A7EEB2E7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de-DE" noProof="1">
                <a:latin typeface="Arial"/>
                <a:cs typeface="Arial"/>
              </a:rPr>
              <a:t>Recap and Reminder from the Last Presentation: Developing a Team Staffing App –</a:t>
            </a:r>
            <a:br>
              <a:rPr lang="de-DE" noProof="1">
                <a:latin typeface="Arial"/>
                <a:cs typeface="Arial"/>
              </a:rPr>
            </a:br>
            <a:r>
              <a:rPr lang="de-DE" noProof="1">
                <a:latin typeface="Arial"/>
                <a:cs typeface="Arial"/>
              </a:rPr>
              <a:t>Key Factors for excellent Team Management and Employee Allocation at itestra</a:t>
            </a:r>
            <a:endParaRPr lang="de-DE" noProof="1"/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74564DE0-2ABE-7167-6E82-A5CE67DE79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7503" y="912764"/>
            <a:ext cx="10564825" cy="288000"/>
          </a:xfrm>
        </p:spPr>
        <p:txBody>
          <a:bodyPr lIns="0"/>
          <a:lstStyle/>
          <a:p>
            <a:pPr marL="12700" marR="5080" indent="67945">
              <a:lnSpc>
                <a:spcPct val="101400"/>
              </a:lnSpc>
              <a:spcBef>
                <a:spcPts val="75"/>
              </a:spcBef>
            </a:pPr>
            <a:r>
              <a:rPr lang="en-US" sz="1400" spc="-5" dirty="0">
                <a:latin typeface="+mj-lt"/>
                <a:cs typeface="Verdana"/>
              </a:rPr>
              <a:t>Recap &amp; Key Factors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65ADADCA-CF53-8AC2-8105-4CA125EE7892}"/>
              </a:ext>
            </a:extLst>
          </p:cNvPr>
          <p:cNvSpPr/>
          <p:nvPr/>
        </p:nvSpPr>
        <p:spPr>
          <a:xfrm>
            <a:off x="5885053" y="1857559"/>
            <a:ext cx="5830310" cy="104483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4000" tIns="144000" rIns="216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A0E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Goal:</a:t>
            </a:r>
            <a:b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A0E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Create a HR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Team Staffing &amp; Employee Allocation App</a:t>
            </a: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for the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entire workforce of itestra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15FD840-B64B-36CD-8F2D-60236FF22033}"/>
              </a:ext>
            </a:extLst>
          </p:cNvPr>
          <p:cNvSpPr/>
          <p:nvPr/>
        </p:nvSpPr>
        <p:spPr>
          <a:xfrm>
            <a:off x="257503" y="1768390"/>
            <a:ext cx="1831070" cy="115356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3" name="Inhaltsplatzhalter 20" descr="Ein Bild, das Schrift, Grafiken, Text, Grafikdesign enthält.&#10;&#10;Automatisch generierte Beschreibung">
            <a:extLst>
              <a:ext uri="{FF2B5EF4-FFF2-40B4-BE49-F238E27FC236}">
                <a16:creationId xmlns:a16="http://schemas.microsoft.com/office/drawing/2014/main" id="{42534716-0B98-57F0-A236-FD9144C3A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7" y="2153354"/>
            <a:ext cx="1474402" cy="556379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8424A7BB-2ABD-1BDB-FA1D-E7462B1747BC}"/>
              </a:ext>
            </a:extLst>
          </p:cNvPr>
          <p:cNvSpPr/>
          <p:nvPr/>
        </p:nvSpPr>
        <p:spPr>
          <a:xfrm>
            <a:off x="2253448" y="1827984"/>
            <a:ext cx="3332368" cy="5278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1999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A0E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150 employees | 13 locations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D2ECF0D5-E302-225B-3C2F-239C6D3F0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503" y="1406878"/>
            <a:ext cx="11676994" cy="215444"/>
          </a:xfrm>
        </p:spPr>
        <p:txBody>
          <a:bodyPr/>
          <a:lstStyle/>
          <a:p>
            <a:pPr marL="0" indent="0" algn="ctr">
              <a:buNone/>
            </a:pPr>
            <a:r>
              <a:rPr lang="de-DE" b="1" noProof="1">
                <a:solidFill>
                  <a:schemeClr val="bg2"/>
                </a:solidFill>
                <a:latin typeface="+mn-lt"/>
              </a:rPr>
              <a:t>RECAP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FAC78E04-578D-D75C-EAEB-F61A9EFA3258}"/>
              </a:ext>
            </a:extLst>
          </p:cNvPr>
          <p:cNvCxnSpPr>
            <a:cxnSpLocks/>
          </p:cNvCxnSpPr>
          <p:nvPr/>
        </p:nvCxnSpPr>
        <p:spPr>
          <a:xfrm>
            <a:off x="257503" y="1651080"/>
            <a:ext cx="11457860" cy="0"/>
          </a:xfrm>
          <a:prstGeom prst="line">
            <a:avLst/>
          </a:prstGeom>
          <a:ln w="15875">
            <a:solidFill>
              <a:srgbClr val="006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0A041488-8B75-F380-16B2-1AE7E9A346FA}"/>
              </a:ext>
            </a:extLst>
          </p:cNvPr>
          <p:cNvSpPr/>
          <p:nvPr/>
        </p:nvSpPr>
        <p:spPr>
          <a:xfrm>
            <a:off x="2312488" y="1881545"/>
            <a:ext cx="407518" cy="424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1">
              <a:ln>
                <a:noFill/>
              </a:ln>
              <a:solidFill>
                <a:srgbClr val="00A0E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Grafik 18" descr="Büromitarbeiterin mit einfarbiger Füllung">
            <a:extLst>
              <a:ext uri="{FF2B5EF4-FFF2-40B4-BE49-F238E27FC236}">
                <a16:creationId xmlns:a16="http://schemas.microsoft.com/office/drawing/2014/main" id="{1D0191D6-FF81-150B-3844-4EB2FF6DDF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65106" y="1931572"/>
            <a:ext cx="305957" cy="30595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CCAF193-7C27-493B-C00C-8582B29C5C90}"/>
              </a:ext>
            </a:extLst>
          </p:cNvPr>
          <p:cNvSpPr/>
          <p:nvPr/>
        </p:nvSpPr>
        <p:spPr>
          <a:xfrm>
            <a:off x="5987755" y="1944626"/>
            <a:ext cx="875181" cy="8723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1">
              <a:ln>
                <a:noFill/>
              </a:ln>
              <a:solidFill>
                <a:srgbClr val="00A0E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2C77DA14-FA03-90ED-0FF3-36F4D9FF6110}"/>
              </a:ext>
            </a:extLst>
          </p:cNvPr>
          <p:cNvSpPr/>
          <p:nvPr/>
        </p:nvSpPr>
        <p:spPr>
          <a:xfrm>
            <a:off x="2264698" y="2457472"/>
            <a:ext cx="3321117" cy="5278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1999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A0E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Fast Growing IT Company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A9BFC9-9EAA-376C-C33B-D2CBFE69279F}"/>
              </a:ext>
            </a:extLst>
          </p:cNvPr>
          <p:cNvSpPr/>
          <p:nvPr/>
        </p:nvSpPr>
        <p:spPr>
          <a:xfrm>
            <a:off x="2323738" y="2511033"/>
            <a:ext cx="407518" cy="424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1">
              <a:ln>
                <a:noFill/>
              </a:ln>
              <a:solidFill>
                <a:srgbClr val="00A0E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6" name="Grafik 25" descr="Karte mit Ortsmarkierung mit einfarbiger Füllung">
            <a:extLst>
              <a:ext uri="{FF2B5EF4-FFF2-40B4-BE49-F238E27FC236}">
                <a16:creationId xmlns:a16="http://schemas.microsoft.com/office/drawing/2014/main" id="{65551962-8BA4-BF8C-4B1F-3B6ADEF0C8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60043" y="2547057"/>
            <a:ext cx="325308" cy="325308"/>
          </a:xfrm>
          <a:prstGeom prst="rect">
            <a:avLst/>
          </a:prstGeom>
        </p:spPr>
      </p:pic>
      <p:pic>
        <p:nvPicPr>
          <p:cNvPr id="38" name="Inhaltsplatzhalter 37" descr="Volltreffer mit einfarbiger Füllung">
            <a:extLst>
              <a:ext uri="{FF2B5EF4-FFF2-40B4-BE49-F238E27FC236}">
                <a16:creationId xmlns:a16="http://schemas.microsoft.com/office/drawing/2014/main" id="{2D7E6276-17C6-FF97-193C-14122D4B2E56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54628" y="1996969"/>
            <a:ext cx="741434" cy="741434"/>
          </a:xfrm>
        </p:spPr>
      </p:pic>
      <p:sp>
        <p:nvSpPr>
          <p:cNvPr id="41" name="Textplatzhalter 5">
            <a:extLst>
              <a:ext uri="{FF2B5EF4-FFF2-40B4-BE49-F238E27FC236}">
                <a16:creationId xmlns:a16="http://schemas.microsoft.com/office/drawing/2014/main" id="{BAE4E93C-CE5C-AB02-B900-C43544B4E1C8}"/>
              </a:ext>
            </a:extLst>
          </p:cNvPr>
          <p:cNvSpPr txBox="1">
            <a:spLocks/>
          </p:cNvSpPr>
          <p:nvPr/>
        </p:nvSpPr>
        <p:spPr>
          <a:xfrm>
            <a:off x="257503" y="3199199"/>
            <a:ext cx="11676994" cy="215444"/>
          </a:xfrm>
          <a:prstGeom prst="rect">
            <a:avLst/>
          </a:prstGeom>
        </p:spPr>
        <p:txBody>
          <a:bodyPr wrap="square" lIns="90000" tIns="0" rIns="90000" bIns="0">
            <a:spAutoFit/>
          </a:bodyPr>
          <a:lstStyle>
            <a:lvl1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STAFFING APP – KEY FACTORS</a:t>
            </a:r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2368C843-85B7-48AE-4F85-076EFDF20D94}"/>
              </a:ext>
            </a:extLst>
          </p:cNvPr>
          <p:cNvCxnSpPr>
            <a:cxnSpLocks/>
          </p:cNvCxnSpPr>
          <p:nvPr/>
        </p:nvCxnSpPr>
        <p:spPr>
          <a:xfrm>
            <a:off x="257503" y="3443401"/>
            <a:ext cx="11457860" cy="0"/>
          </a:xfrm>
          <a:prstGeom prst="line">
            <a:avLst/>
          </a:prstGeom>
          <a:ln w="15875">
            <a:solidFill>
              <a:srgbClr val="006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bgerundetes Rechteck 46">
            <a:extLst>
              <a:ext uri="{FF2B5EF4-FFF2-40B4-BE49-F238E27FC236}">
                <a16:creationId xmlns:a16="http://schemas.microsoft.com/office/drawing/2014/main" id="{A5FF196A-ADE8-61F4-45B4-632F476ECCCD}"/>
              </a:ext>
            </a:extLst>
          </p:cNvPr>
          <p:cNvSpPr>
            <a:spLocks noChangeAspect="1"/>
          </p:cNvSpPr>
          <p:nvPr/>
        </p:nvSpPr>
        <p:spPr>
          <a:xfrm>
            <a:off x="272718" y="3744390"/>
            <a:ext cx="3758955" cy="58454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5080" lvl="0" indent="0" algn="ctr" defTabSz="914423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5BD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Importance of Teamwork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2FF43B-29EF-6728-3DEB-A35C6D3F17D6}"/>
              </a:ext>
            </a:extLst>
          </p:cNvPr>
          <p:cNvSpPr>
            <a:spLocks noChangeAspect="1"/>
          </p:cNvSpPr>
          <p:nvPr/>
        </p:nvSpPr>
        <p:spPr>
          <a:xfrm>
            <a:off x="334055" y="3790652"/>
            <a:ext cx="495958" cy="495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5C52F93F-BE05-FFC2-520B-2C3BFEEC8D1E}"/>
              </a:ext>
            </a:extLst>
          </p:cNvPr>
          <p:cNvSpPr>
            <a:spLocks noChangeAspect="1"/>
          </p:cNvSpPr>
          <p:nvPr/>
        </p:nvSpPr>
        <p:spPr>
          <a:xfrm>
            <a:off x="4216523" y="3744390"/>
            <a:ext cx="3555038" cy="58454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5080" lvl="0" indent="0" algn="ctr" defTabSz="914423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5BD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Keep the Human Aspect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3182915-7D44-3396-62F1-C50737945939}"/>
              </a:ext>
            </a:extLst>
          </p:cNvPr>
          <p:cNvSpPr>
            <a:spLocks noChangeAspect="1"/>
          </p:cNvSpPr>
          <p:nvPr/>
        </p:nvSpPr>
        <p:spPr>
          <a:xfrm>
            <a:off x="4277859" y="3790652"/>
            <a:ext cx="495958" cy="495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3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Abgerundetes Rechteck 56">
            <a:extLst>
              <a:ext uri="{FF2B5EF4-FFF2-40B4-BE49-F238E27FC236}">
                <a16:creationId xmlns:a16="http://schemas.microsoft.com/office/drawing/2014/main" id="{1201173E-34E5-42DB-2868-97717EE70BC2}"/>
              </a:ext>
            </a:extLst>
          </p:cNvPr>
          <p:cNvSpPr>
            <a:spLocks noChangeAspect="1"/>
          </p:cNvSpPr>
          <p:nvPr/>
        </p:nvSpPr>
        <p:spPr>
          <a:xfrm>
            <a:off x="7956411" y="3744390"/>
            <a:ext cx="3758952" cy="58454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5080" lvl="0" indent="0" algn="ctr" defTabSz="914423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5BD"/>
              </a:buClr>
              <a:buSzTx/>
              <a:buFontTx/>
              <a:buNone/>
              <a:tabLst>
                <a:tab pos="252095" algn="l"/>
              </a:tabLst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Consider Personal Development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8653890-6D5B-2512-3287-43945AC7A023}"/>
              </a:ext>
            </a:extLst>
          </p:cNvPr>
          <p:cNvSpPr>
            <a:spLocks noChangeAspect="1"/>
          </p:cNvSpPr>
          <p:nvPr/>
        </p:nvSpPr>
        <p:spPr>
          <a:xfrm>
            <a:off x="8017748" y="3790652"/>
            <a:ext cx="498572" cy="498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3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0" name="Grafik 59" descr="Gruppenbrainstorming mit einfarbiger Füllung">
            <a:extLst>
              <a:ext uri="{FF2B5EF4-FFF2-40B4-BE49-F238E27FC236}">
                <a16:creationId xmlns:a16="http://schemas.microsoft.com/office/drawing/2014/main" id="{D1121AC4-9E9D-4E37-B580-EBA74CD1E3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934" y="3809768"/>
            <a:ext cx="432200" cy="432200"/>
          </a:xfrm>
          <a:prstGeom prst="rect">
            <a:avLst/>
          </a:prstGeom>
        </p:spPr>
      </p:pic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66E2696E-91A9-3923-2E2B-672AE3A916D3}"/>
              </a:ext>
            </a:extLst>
          </p:cNvPr>
          <p:cNvCxnSpPr>
            <a:cxnSpLocks/>
          </p:cNvCxnSpPr>
          <p:nvPr/>
        </p:nvCxnSpPr>
        <p:spPr>
          <a:xfrm flipV="1">
            <a:off x="534818" y="4328931"/>
            <a:ext cx="0" cy="127422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bgerundetes Rechteck 62">
            <a:extLst>
              <a:ext uri="{FF2B5EF4-FFF2-40B4-BE49-F238E27FC236}">
                <a16:creationId xmlns:a16="http://schemas.microsoft.com/office/drawing/2014/main" id="{25D49A06-3DEC-54FE-31E7-58D23D44EEC9}"/>
              </a:ext>
            </a:extLst>
          </p:cNvPr>
          <p:cNvSpPr/>
          <p:nvPr/>
        </p:nvSpPr>
        <p:spPr>
          <a:xfrm>
            <a:off x="737924" y="4842420"/>
            <a:ext cx="2977484" cy="4031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00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Comprehensive Team Overview</a:t>
            </a:r>
          </a:p>
        </p:txBody>
      </p:sp>
      <p:sp>
        <p:nvSpPr>
          <p:cNvPr id="78" name="Abgerundetes Rechteck 77">
            <a:extLst>
              <a:ext uri="{FF2B5EF4-FFF2-40B4-BE49-F238E27FC236}">
                <a16:creationId xmlns:a16="http://schemas.microsoft.com/office/drawing/2014/main" id="{A8A81D21-8C4B-C7D7-9FFA-CD9EDEAF7E20}"/>
              </a:ext>
            </a:extLst>
          </p:cNvPr>
          <p:cNvSpPr/>
          <p:nvPr/>
        </p:nvSpPr>
        <p:spPr>
          <a:xfrm>
            <a:off x="737923" y="5401596"/>
            <a:ext cx="2977475" cy="4031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00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Ability to Assign Great Teams</a:t>
            </a:r>
          </a:p>
        </p:txBody>
      </p: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56882896-30E3-14BF-C793-751784E9D6CB}"/>
              </a:ext>
            </a:extLst>
          </p:cNvPr>
          <p:cNvCxnSpPr>
            <a:cxnSpLocks/>
          </p:cNvCxnSpPr>
          <p:nvPr/>
        </p:nvCxnSpPr>
        <p:spPr>
          <a:xfrm flipH="1" flipV="1">
            <a:off x="550505" y="5041995"/>
            <a:ext cx="16142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81">
            <a:extLst>
              <a:ext uri="{FF2B5EF4-FFF2-40B4-BE49-F238E27FC236}">
                <a16:creationId xmlns:a16="http://schemas.microsoft.com/office/drawing/2014/main" id="{6A1D5C99-2AC5-DC84-F8E6-8773FDC728FF}"/>
              </a:ext>
            </a:extLst>
          </p:cNvPr>
          <p:cNvCxnSpPr>
            <a:cxnSpLocks/>
          </p:cNvCxnSpPr>
          <p:nvPr/>
        </p:nvCxnSpPr>
        <p:spPr>
          <a:xfrm flipH="1" flipV="1">
            <a:off x="550505" y="5595554"/>
            <a:ext cx="16142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C849C9BD-39C0-2DD5-6B40-2522D5F23A40}"/>
              </a:ext>
            </a:extLst>
          </p:cNvPr>
          <p:cNvCxnSpPr>
            <a:cxnSpLocks/>
          </p:cNvCxnSpPr>
          <p:nvPr/>
        </p:nvCxnSpPr>
        <p:spPr>
          <a:xfrm flipV="1">
            <a:off x="4491863" y="4328931"/>
            <a:ext cx="0" cy="126005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Abgerundetes Rechteck 83">
            <a:extLst>
              <a:ext uri="{FF2B5EF4-FFF2-40B4-BE49-F238E27FC236}">
                <a16:creationId xmlns:a16="http://schemas.microsoft.com/office/drawing/2014/main" id="{AD8E888C-57B8-8BE6-9906-AEE80F596F86}"/>
              </a:ext>
            </a:extLst>
          </p:cNvPr>
          <p:cNvSpPr/>
          <p:nvPr/>
        </p:nvSpPr>
        <p:spPr>
          <a:xfrm>
            <a:off x="4694969" y="4842420"/>
            <a:ext cx="3076592" cy="4031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00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Offers Freedom for Adjustments</a:t>
            </a:r>
          </a:p>
        </p:txBody>
      </p:sp>
      <p:cxnSp>
        <p:nvCxnSpPr>
          <p:cNvPr id="85" name="Gerade Verbindung 84">
            <a:extLst>
              <a:ext uri="{FF2B5EF4-FFF2-40B4-BE49-F238E27FC236}">
                <a16:creationId xmlns:a16="http://schemas.microsoft.com/office/drawing/2014/main" id="{98D6DE35-0E61-C73F-BE29-02B025D5F8D9}"/>
              </a:ext>
            </a:extLst>
          </p:cNvPr>
          <p:cNvCxnSpPr>
            <a:cxnSpLocks/>
          </p:cNvCxnSpPr>
          <p:nvPr/>
        </p:nvCxnSpPr>
        <p:spPr>
          <a:xfrm flipH="1" flipV="1">
            <a:off x="4507550" y="5041995"/>
            <a:ext cx="16142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Abgerundetes Rechteck 87">
            <a:extLst>
              <a:ext uri="{FF2B5EF4-FFF2-40B4-BE49-F238E27FC236}">
                <a16:creationId xmlns:a16="http://schemas.microsoft.com/office/drawing/2014/main" id="{7945CE77-F9B8-57E1-1C65-B9EDA09C022C}"/>
              </a:ext>
            </a:extLst>
          </p:cNvPr>
          <p:cNvSpPr/>
          <p:nvPr/>
        </p:nvSpPr>
        <p:spPr>
          <a:xfrm>
            <a:off x="4698830" y="5389410"/>
            <a:ext cx="3001308" cy="4031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00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Powerful Algorithm yet simple</a:t>
            </a:r>
          </a:p>
        </p:txBody>
      </p:sp>
      <p:cxnSp>
        <p:nvCxnSpPr>
          <p:cNvPr id="89" name="Gerade Verbindung 88">
            <a:extLst>
              <a:ext uri="{FF2B5EF4-FFF2-40B4-BE49-F238E27FC236}">
                <a16:creationId xmlns:a16="http://schemas.microsoft.com/office/drawing/2014/main" id="{EA44C2A9-093D-5F39-1A1E-694CCE7EC146}"/>
              </a:ext>
            </a:extLst>
          </p:cNvPr>
          <p:cNvCxnSpPr>
            <a:cxnSpLocks/>
          </p:cNvCxnSpPr>
          <p:nvPr/>
        </p:nvCxnSpPr>
        <p:spPr>
          <a:xfrm flipH="1" flipV="1">
            <a:off x="4511411" y="5588985"/>
            <a:ext cx="16142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4386FB1E-5B44-82AF-89CA-EEBE0C0FE979}"/>
              </a:ext>
            </a:extLst>
          </p:cNvPr>
          <p:cNvCxnSpPr>
            <a:cxnSpLocks/>
          </p:cNvCxnSpPr>
          <p:nvPr/>
        </p:nvCxnSpPr>
        <p:spPr>
          <a:xfrm flipV="1">
            <a:off x="8278726" y="4328931"/>
            <a:ext cx="0" cy="7130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bgerundetes Rechteck 91">
            <a:extLst>
              <a:ext uri="{FF2B5EF4-FFF2-40B4-BE49-F238E27FC236}">
                <a16:creationId xmlns:a16="http://schemas.microsoft.com/office/drawing/2014/main" id="{2FA00EEF-C7B0-04C3-25DD-910169448BA7}"/>
              </a:ext>
            </a:extLst>
          </p:cNvPr>
          <p:cNvSpPr/>
          <p:nvPr/>
        </p:nvSpPr>
        <p:spPr>
          <a:xfrm>
            <a:off x="8481832" y="4842420"/>
            <a:ext cx="3076592" cy="4031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00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Support Employee Career Goals</a:t>
            </a:r>
          </a:p>
        </p:txBody>
      </p: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D2E171D4-3B4A-64D6-E544-5F59911680A1}"/>
              </a:ext>
            </a:extLst>
          </p:cNvPr>
          <p:cNvCxnSpPr>
            <a:cxnSpLocks/>
          </p:cNvCxnSpPr>
          <p:nvPr/>
        </p:nvCxnSpPr>
        <p:spPr>
          <a:xfrm flipH="1" flipV="1">
            <a:off x="8294413" y="5041995"/>
            <a:ext cx="16142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Grafik 97" descr="Trophäe mit einfarbiger Füllung">
            <a:extLst>
              <a:ext uri="{FF2B5EF4-FFF2-40B4-BE49-F238E27FC236}">
                <a16:creationId xmlns:a16="http://schemas.microsoft.com/office/drawing/2014/main" id="{0BAC405A-1299-756A-2CF7-611E833751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53542" y="3839677"/>
            <a:ext cx="402291" cy="402291"/>
          </a:xfrm>
          <a:prstGeom prst="rect">
            <a:avLst/>
          </a:prstGeom>
        </p:spPr>
      </p:pic>
      <p:pic>
        <p:nvPicPr>
          <p:cNvPr id="7" name="Grafik 6" descr="Gehirn im Kopf mit einfarbiger Füllung">
            <a:extLst>
              <a:ext uri="{FF2B5EF4-FFF2-40B4-BE49-F238E27FC236}">
                <a16:creationId xmlns:a16="http://schemas.microsoft.com/office/drawing/2014/main" id="{0B7E5A13-2067-6CF3-09A3-6340D4EBA0E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46546" y="3839677"/>
            <a:ext cx="386884" cy="38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6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04BD8253-5AE8-074F-35DA-0EF80A0D46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4BD8253-5AE8-074F-35DA-0EF80A0D46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Dreieck 15">
            <a:extLst>
              <a:ext uri="{FF2B5EF4-FFF2-40B4-BE49-F238E27FC236}">
                <a16:creationId xmlns:a16="http://schemas.microsoft.com/office/drawing/2014/main" id="{A8294C13-680A-9277-F976-993B1639D672}"/>
              </a:ext>
            </a:extLst>
          </p:cNvPr>
          <p:cNvSpPr/>
          <p:nvPr/>
        </p:nvSpPr>
        <p:spPr>
          <a:xfrm rot="5400000">
            <a:off x="2988557" y="3614961"/>
            <a:ext cx="651031" cy="32278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4" name="Inhaltsplatzhalter 13" descr="Ein Bild, das Schrift, Text, Screenshot, Grafiken enthält.&#10;&#10;Automatisch generierte Beschreibung">
            <a:hlinkClick r:id="rId5"/>
            <a:extLst>
              <a:ext uri="{FF2B5EF4-FFF2-40B4-BE49-F238E27FC236}">
                <a16:creationId xmlns:a16="http://schemas.microsoft.com/office/drawing/2014/main" id="{62BD96D6-119A-FDCC-E156-E1E67EC4942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26" y="1800880"/>
            <a:ext cx="4928745" cy="1284398"/>
          </a:xfrm>
          <a:ln>
            <a:noFill/>
          </a:ln>
          <a:effectLst>
            <a:outerShdw algn="ctr" rotWithShape="0">
              <a:srgbClr val="000000">
                <a:alpha val="13284"/>
              </a:srgbClr>
            </a:outerShdw>
          </a:effectLst>
        </p:spPr>
      </p:pic>
      <p:sp>
        <p:nvSpPr>
          <p:cNvPr id="20" name="Eingebuchteter Richtungspfeil 19">
            <a:extLst>
              <a:ext uri="{FF2B5EF4-FFF2-40B4-BE49-F238E27FC236}">
                <a16:creationId xmlns:a16="http://schemas.microsoft.com/office/drawing/2014/main" id="{2EC337AC-56ED-2F8D-1F5E-E3E5B3410700}"/>
              </a:ext>
            </a:extLst>
          </p:cNvPr>
          <p:cNvSpPr/>
          <p:nvPr/>
        </p:nvSpPr>
        <p:spPr>
          <a:xfrm rot="5400000">
            <a:off x="5854197" y="3182533"/>
            <a:ext cx="358813" cy="883347"/>
          </a:xfrm>
          <a:prstGeom prst="chevron">
            <a:avLst>
              <a:gd name="adj" fmla="val 60879"/>
            </a:avLst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Eingebuchteter Richtungspfeil 20">
            <a:extLst>
              <a:ext uri="{FF2B5EF4-FFF2-40B4-BE49-F238E27FC236}">
                <a16:creationId xmlns:a16="http://schemas.microsoft.com/office/drawing/2014/main" id="{74746D11-DC2D-82AB-A495-F3F8FD4592C4}"/>
              </a:ext>
            </a:extLst>
          </p:cNvPr>
          <p:cNvSpPr/>
          <p:nvPr/>
        </p:nvSpPr>
        <p:spPr>
          <a:xfrm rot="5400000">
            <a:off x="5854197" y="2968729"/>
            <a:ext cx="358813" cy="883347"/>
          </a:xfrm>
          <a:prstGeom prst="chevron">
            <a:avLst>
              <a:gd name="adj" fmla="val 60879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2AF86631-E2A6-5092-FD4B-B3539FBEC732}"/>
              </a:ext>
            </a:extLst>
          </p:cNvPr>
          <p:cNvSpPr/>
          <p:nvPr/>
        </p:nvSpPr>
        <p:spPr>
          <a:xfrm>
            <a:off x="4223738" y="3970642"/>
            <a:ext cx="3744520" cy="970568"/>
          </a:xfrm>
          <a:prstGeom prst="roundRect">
            <a:avLst>
              <a:gd name="adj" fmla="val 50000"/>
            </a:avLst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Demo: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Real-World Use Case</a:t>
            </a:r>
          </a:p>
        </p:txBody>
      </p:sp>
      <p:pic>
        <p:nvPicPr>
          <p:cNvPr id="26" name="Grafik 25" descr="Cursor mit einfarbiger Füllung">
            <a:extLst>
              <a:ext uri="{FF2B5EF4-FFF2-40B4-BE49-F238E27FC236}">
                <a16:creationId xmlns:a16="http://schemas.microsoft.com/office/drawing/2014/main" id="{4A549FAB-A991-E3C6-28C6-4631934AB2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03171" y="24430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897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C201CF42-F8D1-BA3B-C73F-14FC73C427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01CF42-F8D1-BA3B-C73F-14FC73C427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BB08FFC-0CEC-EF64-603B-470481E68A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CA" noProof="1"/>
              <a:t>Biggest challenges as a team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BE77C88-9B65-A7D1-5350-53672B0F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CA"/>
              <a:t>Team staffing is no longer a challenge – but of course, there are other team-related and personal challenges when designing such an app</a:t>
            </a:r>
            <a:endParaRPr lang="en-CA" noProof="1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8A2F758-ECC7-817E-F28B-49139BFC23B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57503" y="6534343"/>
            <a:ext cx="10323411" cy="138499"/>
          </a:xfrm>
        </p:spPr>
        <p:txBody>
          <a:bodyPr/>
          <a:lstStyle/>
          <a:p>
            <a:endParaRPr lang="en-CA" noProof="1"/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BE70C026-5E94-B78A-B233-FC705CA0E4DB}"/>
              </a:ext>
            </a:extLst>
          </p:cNvPr>
          <p:cNvSpPr/>
          <p:nvPr/>
        </p:nvSpPr>
        <p:spPr>
          <a:xfrm>
            <a:off x="6187916" y="1664956"/>
            <a:ext cx="5400346" cy="2216477"/>
          </a:xfrm>
          <a:prstGeom prst="roundRect">
            <a:avLst>
              <a:gd name="adj" fmla="val 10524"/>
            </a:avLst>
          </a:prstGeom>
          <a:noFill/>
          <a:ln w="12700">
            <a:solidFill>
              <a:schemeClr val="bg1">
                <a:lumMod val="85000"/>
              </a:schemeClr>
            </a:solidFill>
            <a:prstDash val="dash"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396000" rIns="18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1">
                <a:ln>
                  <a:noFill/>
                </a:ln>
                <a:solidFill>
                  <a:srgbClr val="0033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focused on keeping the app simple yet powerful, which </a:t>
            </a:r>
            <a:r>
              <a:rPr kumimoji="0" lang="en-CA" sz="1400" b="1" i="0" u="none" strike="noStrike" kern="1200" cap="none" spc="0" normalizeH="0" baseline="0" noProof="1">
                <a:ln>
                  <a:noFill/>
                </a:ln>
                <a:solidFill>
                  <a:srgbClr val="0033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challenged our thinking </a:t>
            </a:r>
            <a:r>
              <a:rPr kumimoji="0" lang="en-CA" sz="1400" b="0" i="0" u="none" strike="noStrike" kern="1200" cap="none" spc="0" normalizeH="0" baseline="0" noProof="1">
                <a:ln>
                  <a:noFill/>
                </a:ln>
                <a:solidFill>
                  <a:srgbClr val="0033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when developing new features. A lot of thought goes into conceptualizing features, even if some are not visible in the final product.</a:t>
            </a: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107AB8B6-94E2-E735-D2BD-7CC50AD61D26}"/>
              </a:ext>
            </a:extLst>
          </p:cNvPr>
          <p:cNvSpPr/>
          <p:nvPr/>
        </p:nvSpPr>
        <p:spPr>
          <a:xfrm>
            <a:off x="6187915" y="1645020"/>
            <a:ext cx="5400347" cy="47981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Conceptualization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82BA746-94B2-3BCA-D653-A69ECFE44CA8}"/>
              </a:ext>
            </a:extLst>
          </p:cNvPr>
          <p:cNvSpPr/>
          <p:nvPr/>
        </p:nvSpPr>
        <p:spPr>
          <a:xfrm>
            <a:off x="6259832" y="1703540"/>
            <a:ext cx="358813" cy="362774"/>
          </a:xfrm>
          <a:prstGeom prst="ellipse">
            <a:avLst/>
          </a:prstGeom>
          <a:solidFill>
            <a:srgbClr val="006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</a:t>
            </a:r>
            <a:endParaRPr kumimoji="0" lang="en-CA" sz="105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FF0A948-B670-406B-6555-D86EF8A4DFB0}"/>
              </a:ext>
            </a:extLst>
          </p:cNvPr>
          <p:cNvGrpSpPr/>
          <p:nvPr/>
        </p:nvGrpSpPr>
        <p:grpSpPr>
          <a:xfrm>
            <a:off x="362792" y="1645020"/>
            <a:ext cx="5400347" cy="2236413"/>
            <a:chOff x="257503" y="1405113"/>
            <a:chExt cx="5400347" cy="2236413"/>
          </a:xfrm>
        </p:grpSpPr>
        <p:sp>
          <p:nvSpPr>
            <p:cNvPr id="24" name="Abgerundetes Rechteck 23">
              <a:extLst>
                <a:ext uri="{FF2B5EF4-FFF2-40B4-BE49-F238E27FC236}">
                  <a16:creationId xmlns:a16="http://schemas.microsoft.com/office/drawing/2014/main" id="{8A022198-CFBF-0767-D25F-52AAE39962BE}"/>
                </a:ext>
              </a:extLst>
            </p:cNvPr>
            <p:cNvSpPr/>
            <p:nvPr/>
          </p:nvSpPr>
          <p:spPr>
            <a:xfrm>
              <a:off x="257504" y="1425049"/>
              <a:ext cx="5400346" cy="2216477"/>
            </a:xfrm>
            <a:prstGeom prst="roundRect">
              <a:avLst>
                <a:gd name="adj" fmla="val 10524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  <a:prstDash val="dash"/>
            </a:ln>
            <a:effectLst>
              <a:outerShdw blurRad="50800" dist="254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9600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Keeping the </a:t>
              </a:r>
              <a:r>
                <a:rPr kumimoji="0" lang="en-CA" sz="1400" b="1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overall objectives </a:t>
              </a: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when developing the app in </a:t>
              </a:r>
              <a:br>
                <a:rPr kumimoji="0" lang="en-CA" sz="1400" b="0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mind while simultaneously managing </a:t>
              </a:r>
              <a:r>
                <a:rPr kumimoji="0" lang="en-CA" sz="1400" b="1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deep technical </a:t>
              </a:r>
              <a:br>
                <a:rPr kumimoji="0" lang="en-CA" sz="1400" b="1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CA" sz="1400" b="1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implementations</a:t>
              </a: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that required specific expertise.</a:t>
              </a:r>
            </a:p>
          </p:txBody>
        </p:sp>
        <p:sp>
          <p:nvSpPr>
            <p:cNvPr id="25" name="Abgerundetes Rechteck 24">
              <a:extLst>
                <a:ext uri="{FF2B5EF4-FFF2-40B4-BE49-F238E27FC236}">
                  <a16:creationId xmlns:a16="http://schemas.microsoft.com/office/drawing/2014/main" id="{14855F7F-B9CB-938B-1217-69C8515B3328}"/>
                </a:ext>
              </a:extLst>
            </p:cNvPr>
            <p:cNvSpPr/>
            <p:nvPr/>
          </p:nvSpPr>
          <p:spPr>
            <a:xfrm>
              <a:off x="257503" y="1405113"/>
              <a:ext cx="5400347" cy="4798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50800" dist="254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0" tIns="3600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1" i="0" u="none" strike="noStrike" kern="1200" cap="none" spc="0" normalizeH="0" baseline="0" noProof="1">
                  <a:ln>
                    <a:noFill/>
                  </a:ln>
                  <a:solidFill>
                    <a:srgbClr val="0065B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Managing the Big Picture vs. Focus on Specifics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CADFFFB-3A6A-FE93-750E-6EAF63D695EC}"/>
                </a:ext>
              </a:extLst>
            </p:cNvPr>
            <p:cNvSpPr/>
            <p:nvPr/>
          </p:nvSpPr>
          <p:spPr>
            <a:xfrm>
              <a:off x="329420" y="1463633"/>
              <a:ext cx="358813" cy="362774"/>
            </a:xfrm>
            <a:prstGeom prst="ellipse">
              <a:avLst/>
            </a:prstGeom>
            <a:solidFill>
              <a:srgbClr val="0064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</a:t>
              </a:r>
              <a:endParaRPr kumimoji="0" lang="en-CA" sz="105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50FCD423-085F-EA3B-08A9-34412FDEEB4B}"/>
              </a:ext>
            </a:extLst>
          </p:cNvPr>
          <p:cNvSpPr txBox="1"/>
          <p:nvPr/>
        </p:nvSpPr>
        <p:spPr>
          <a:xfrm>
            <a:off x="6187915" y="4880506"/>
            <a:ext cx="5674665" cy="547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1">
                <a:ln>
                  <a:noFill/>
                </a:ln>
                <a:solidFill>
                  <a:srgbClr val="0033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Establish a robust prioritization framework that considered </a:t>
            </a:r>
            <a:r>
              <a:rPr kumimoji="0" lang="en-CA" sz="1400" b="1" i="0" u="none" strike="noStrike" kern="1200" cap="none" spc="0" normalizeH="0" baseline="0" noProof="1">
                <a:ln>
                  <a:noFill/>
                </a:ln>
                <a:solidFill>
                  <a:srgbClr val="0033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technical feasibility</a:t>
            </a:r>
            <a:r>
              <a:rPr kumimoji="0" lang="en-CA" sz="1400" b="0" i="0" u="none" strike="noStrike" kern="1200" cap="none" spc="0" normalizeH="0" baseline="0" noProof="1">
                <a:ln>
                  <a:noFill/>
                </a:ln>
                <a:solidFill>
                  <a:srgbClr val="0033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CA" sz="1400" b="1" i="0" u="none" strike="noStrike" kern="1200" cap="none" spc="0" normalizeH="0" baseline="0" noProof="1">
                <a:ln>
                  <a:noFill/>
                </a:ln>
                <a:solidFill>
                  <a:srgbClr val="0033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resource availability</a:t>
            </a:r>
            <a:r>
              <a:rPr kumimoji="0" lang="en-CA" sz="1400" b="0" i="0" u="none" strike="noStrike" kern="1200" cap="none" spc="0" normalizeH="0" baseline="0" noProof="1">
                <a:ln>
                  <a:noFill/>
                </a:ln>
                <a:solidFill>
                  <a:srgbClr val="0033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and project </a:t>
            </a:r>
            <a:r>
              <a:rPr kumimoji="0" lang="en-CA" sz="1400" b="1" i="0" u="none" strike="noStrike" kern="1200" cap="none" spc="0" normalizeH="0" baseline="0" noProof="1">
                <a:ln>
                  <a:noFill/>
                </a:ln>
                <a:solidFill>
                  <a:srgbClr val="0033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impact</a:t>
            </a:r>
            <a:r>
              <a:rPr kumimoji="0" lang="en-CA" sz="1400" b="0" i="0" u="none" strike="noStrike" kern="1200" cap="none" spc="0" normalizeH="0" baseline="0" noProof="1">
                <a:ln>
                  <a:noFill/>
                </a:ln>
                <a:solidFill>
                  <a:srgbClr val="0033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13F903E-6097-2DFF-E4D7-69547B9E173D}"/>
              </a:ext>
            </a:extLst>
          </p:cNvPr>
          <p:cNvGrpSpPr/>
          <p:nvPr/>
        </p:nvGrpSpPr>
        <p:grpSpPr>
          <a:xfrm>
            <a:off x="6187915" y="4359847"/>
            <a:ext cx="4634413" cy="403123"/>
            <a:chOff x="1014513" y="5631412"/>
            <a:chExt cx="4634413" cy="403123"/>
          </a:xfrm>
        </p:grpSpPr>
        <p:sp>
          <p:nvSpPr>
            <p:cNvPr id="15" name="Abgerundetes Rechteck 14">
              <a:extLst>
                <a:ext uri="{FF2B5EF4-FFF2-40B4-BE49-F238E27FC236}">
                  <a16:creationId xmlns:a16="http://schemas.microsoft.com/office/drawing/2014/main" id="{7BF45CA7-85EC-EA18-CF1F-5C380CB64159}"/>
                </a:ext>
              </a:extLst>
            </p:cNvPr>
            <p:cNvSpPr/>
            <p:nvPr/>
          </p:nvSpPr>
          <p:spPr>
            <a:xfrm>
              <a:off x="1014513" y="5631412"/>
              <a:ext cx="4634413" cy="40312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24000" tIns="45720" rIns="9144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1" i="0" u="none" strike="noStrike" kern="1200" cap="none" spc="0" normalizeH="0" baseline="0" noProof="1">
                  <a:ln>
                    <a:noFill/>
                  </a:ln>
                  <a:solidFill>
                    <a:srgbClr val="00004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Conceptualizing and Prioritization Framework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D3D6E84-4E81-9CCB-896A-5CF70202D220}"/>
                </a:ext>
              </a:extLst>
            </p:cNvPr>
            <p:cNvSpPr/>
            <p:nvPr/>
          </p:nvSpPr>
          <p:spPr>
            <a:xfrm>
              <a:off x="1066512" y="5670660"/>
              <a:ext cx="322837" cy="320143"/>
            </a:xfrm>
            <a:prstGeom prst="ellipse">
              <a:avLst/>
            </a:prstGeom>
            <a:solidFill>
              <a:schemeClr val="bg2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200" b="0" i="0" u="none" strike="noStrike" kern="1200" cap="none" spc="0" normalizeH="0" baseline="0" noProof="1">
                <a:ln w="28575">
                  <a:solidFill>
                    <a:prstClr val="white"/>
                  </a:solidFill>
                </a:ln>
                <a:solidFill>
                  <a:srgbClr val="98C6E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fik 16" descr="Glühlampe mit einfarbiger Füllung">
              <a:extLst>
                <a:ext uri="{FF2B5EF4-FFF2-40B4-BE49-F238E27FC236}">
                  <a16:creationId xmlns:a16="http://schemas.microsoft.com/office/drawing/2014/main" id="{A682FE82-2F18-9143-0CD7-D7280AB0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9016" y="5701817"/>
              <a:ext cx="257827" cy="257827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922A9B1-C63B-A438-F13F-1D0509A56D32}"/>
              </a:ext>
            </a:extLst>
          </p:cNvPr>
          <p:cNvGrpSpPr/>
          <p:nvPr/>
        </p:nvGrpSpPr>
        <p:grpSpPr>
          <a:xfrm>
            <a:off x="434709" y="4359652"/>
            <a:ext cx="2180756" cy="403123"/>
            <a:chOff x="1014514" y="5631412"/>
            <a:chExt cx="2180756" cy="403123"/>
          </a:xfrm>
        </p:grpSpPr>
        <p:sp>
          <p:nvSpPr>
            <p:cNvPr id="18" name="Abgerundetes Rechteck 17">
              <a:extLst>
                <a:ext uri="{FF2B5EF4-FFF2-40B4-BE49-F238E27FC236}">
                  <a16:creationId xmlns:a16="http://schemas.microsoft.com/office/drawing/2014/main" id="{C2F86730-1E6B-21A4-A1D5-37C270A3E32D}"/>
                </a:ext>
              </a:extLst>
            </p:cNvPr>
            <p:cNvSpPr/>
            <p:nvPr/>
          </p:nvSpPr>
          <p:spPr>
            <a:xfrm>
              <a:off x="1014514" y="5631412"/>
              <a:ext cx="2180756" cy="40312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24000" tIns="45720" rIns="9144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1" i="0" u="none" strike="noStrike" kern="1200" cap="none" spc="0" normalizeH="0" baseline="0" noProof="1">
                  <a:ln>
                    <a:noFill/>
                  </a:ln>
                  <a:solidFill>
                    <a:srgbClr val="00004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Responsibilities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0E90A4-FAEF-B1B2-1F58-598D208E882B}"/>
                </a:ext>
              </a:extLst>
            </p:cNvPr>
            <p:cNvSpPr/>
            <p:nvPr/>
          </p:nvSpPr>
          <p:spPr>
            <a:xfrm>
              <a:off x="1066512" y="5670660"/>
              <a:ext cx="322837" cy="320143"/>
            </a:xfrm>
            <a:prstGeom prst="ellipse">
              <a:avLst/>
            </a:prstGeom>
            <a:solidFill>
              <a:schemeClr val="bg2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200" b="0" i="0" u="none" strike="noStrike" kern="1200" cap="none" spc="0" normalizeH="0" baseline="0" noProof="1">
                <a:ln w="28575">
                  <a:solidFill>
                    <a:prstClr val="white"/>
                  </a:solidFill>
                </a:ln>
                <a:solidFill>
                  <a:srgbClr val="98C6E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0" name="Grafik 29" descr="Glühlampe mit einfarbiger Füllung">
              <a:extLst>
                <a:ext uri="{FF2B5EF4-FFF2-40B4-BE49-F238E27FC236}">
                  <a16:creationId xmlns:a16="http://schemas.microsoft.com/office/drawing/2014/main" id="{B711EB43-7697-1C21-0201-9A8BB2002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9016" y="5701817"/>
              <a:ext cx="257827" cy="257827"/>
            </a:xfrm>
            <a:prstGeom prst="rect">
              <a:avLst/>
            </a:prstGeom>
          </p:spPr>
        </p:pic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5102C962-3B3F-C8D4-47F7-D0F69B4ACAC0}"/>
              </a:ext>
            </a:extLst>
          </p:cNvPr>
          <p:cNvSpPr txBox="1"/>
          <p:nvPr/>
        </p:nvSpPr>
        <p:spPr>
          <a:xfrm>
            <a:off x="434709" y="4880506"/>
            <a:ext cx="5153291" cy="547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1">
                <a:ln>
                  <a:noFill/>
                </a:ln>
                <a:solidFill>
                  <a:srgbClr val="0033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Assign </a:t>
            </a:r>
            <a:r>
              <a:rPr kumimoji="0" lang="en-CA" sz="1400" b="1" i="0" u="none" strike="noStrike" kern="1200" cap="none" spc="0" normalizeH="0" baseline="0" noProof="1">
                <a:ln>
                  <a:noFill/>
                </a:ln>
                <a:solidFill>
                  <a:srgbClr val="0033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clear responsibilities and foucs areas </a:t>
            </a:r>
            <a:r>
              <a:rPr kumimoji="0" lang="en-CA" sz="1400" b="0" i="0" u="none" strike="noStrike" kern="1200" cap="none" spc="0" normalizeH="0" baseline="0" noProof="1">
                <a:ln>
                  <a:noFill/>
                </a:ln>
                <a:solidFill>
                  <a:srgbClr val="0033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 contribution to each team member (frontend, backend, testing, etc.)  </a:t>
            </a:r>
            <a:endParaRPr kumimoji="0" lang="en-CA" sz="1400" b="1" i="0" u="none" strike="noStrike" kern="1200" cap="none" spc="0" normalizeH="0" baseline="0" noProof="1">
              <a:ln>
                <a:noFill/>
              </a:ln>
              <a:solidFill>
                <a:srgbClr val="00335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982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think-cell data - do not delete" hidden="1">
            <a:extLst>
              <a:ext uri="{FF2B5EF4-FFF2-40B4-BE49-F238E27FC236}">
                <a16:creationId xmlns:a16="http://schemas.microsoft.com/office/drawing/2014/main" id="{A38F1090-301B-2236-06A5-55477A9DCF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5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38F1090-301B-2236-06A5-55477A9DCF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5B02BC-C8B8-D710-0396-257776AC96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CA"/>
              <a:t>Implemented Requirements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2160C66-3208-DD39-2ED0-FDE62A7F8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CA"/>
              <a:t>We have implemented all the given requirements and beyond to develop a comprehensive project and Staff Management App for itestra</a:t>
            </a:r>
          </a:p>
        </p:txBody>
      </p:sp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7E319C7B-7B4C-ECB6-04CC-BCD82D1CD79E}"/>
              </a:ext>
            </a:extLst>
          </p:cNvPr>
          <p:cNvSpPr txBox="1">
            <a:spLocks/>
          </p:cNvSpPr>
          <p:nvPr/>
        </p:nvSpPr>
        <p:spPr>
          <a:xfrm>
            <a:off x="966046" y="2959307"/>
            <a:ext cx="8442414" cy="829743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CA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Task</a:t>
            </a:r>
            <a:r>
              <a:rPr kumimoji="0" lang="en-CA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    </a:t>
            </a:r>
            <a:r>
              <a:rPr kumimoji="0" lang="en-CA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structure relevant employee and project data and map it to a functional web app</a:t>
            </a:r>
            <a:br>
              <a:rPr kumimoji="0" lang="en-CA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CA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CA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CA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provide a centralized and comprehensive 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FBF82EEE-5A2E-CE74-49E5-49B6D60712C0}"/>
              </a:ext>
            </a:extLst>
          </p:cNvPr>
          <p:cNvSpPr txBox="1">
            <a:spLocks/>
          </p:cNvSpPr>
          <p:nvPr/>
        </p:nvSpPr>
        <p:spPr>
          <a:xfrm>
            <a:off x="2222680" y="4399507"/>
            <a:ext cx="7458600" cy="829743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CA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Task</a:t>
            </a:r>
            <a:r>
              <a:rPr kumimoji="0" lang="en-CA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    </a:t>
            </a:r>
            <a:r>
              <a:rPr kumimoji="0" lang="en-CA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develop UI-centered manual matching capabilities</a:t>
            </a:r>
            <a:br>
              <a:rPr kumimoji="0" lang="en-CA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CA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CA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CA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support &amp; accelerate the project staffing workflow by Tobias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sp>
        <p:nvSpPr>
          <p:cNvPr id="13" name="Rechteck: abgerundete Ecken 15">
            <a:extLst>
              <a:ext uri="{FF2B5EF4-FFF2-40B4-BE49-F238E27FC236}">
                <a16:creationId xmlns:a16="http://schemas.microsoft.com/office/drawing/2014/main" id="{5C2FB21F-A19F-F1C9-39C2-F5E65B0664A1}"/>
              </a:ext>
            </a:extLst>
          </p:cNvPr>
          <p:cNvSpPr/>
          <p:nvPr/>
        </p:nvSpPr>
        <p:spPr>
          <a:xfrm>
            <a:off x="407210" y="1884928"/>
            <a:ext cx="9073260" cy="3704372"/>
          </a:xfrm>
          <a:prstGeom prst="roundRect">
            <a:avLst>
              <a:gd name="adj" fmla="val 12190"/>
            </a:avLst>
          </a:prstGeom>
          <a:noFill/>
          <a:ln w="28575">
            <a:solidFill>
              <a:schemeClr val="bg2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platzhalter 1">
            <a:extLst>
              <a:ext uri="{FF2B5EF4-FFF2-40B4-BE49-F238E27FC236}">
                <a16:creationId xmlns:a16="http://schemas.microsoft.com/office/drawing/2014/main" id="{F0E98E1B-6AAB-16CE-0C61-D04A438CF9F1}"/>
              </a:ext>
            </a:extLst>
          </p:cNvPr>
          <p:cNvSpPr txBox="1">
            <a:spLocks/>
          </p:cNvSpPr>
          <p:nvPr/>
        </p:nvSpPr>
        <p:spPr>
          <a:xfrm>
            <a:off x="8564262" y="2074157"/>
            <a:ext cx="700178" cy="399048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MVP</a:t>
            </a:r>
            <a:endParaRPr kumimoji="0" lang="en-CA" sz="1600" b="1" i="0" u="none" strike="noStrike" kern="1200" cap="none" spc="0" normalizeH="0" baseline="0" noProof="0">
              <a:ln>
                <a:noFill/>
              </a:ln>
              <a:solidFill>
                <a:srgbClr val="0065BD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E8A02FB-8022-4952-7895-BBC053EBDF6E}"/>
              </a:ext>
            </a:extLst>
          </p:cNvPr>
          <p:cNvGrpSpPr/>
          <p:nvPr/>
        </p:nvGrpSpPr>
        <p:grpSpPr>
          <a:xfrm>
            <a:off x="863702" y="2469336"/>
            <a:ext cx="5475849" cy="483460"/>
            <a:chOff x="797951" y="1639956"/>
            <a:chExt cx="5475849" cy="483460"/>
          </a:xfrm>
        </p:grpSpPr>
        <p:sp>
          <p:nvSpPr>
            <p:cNvPr id="16" name="Rechteck: abgerundete Ecken 7">
              <a:extLst>
                <a:ext uri="{FF2B5EF4-FFF2-40B4-BE49-F238E27FC236}">
                  <a16:creationId xmlns:a16="http://schemas.microsoft.com/office/drawing/2014/main" id="{F4BF443F-2F3D-D9AC-242B-63128B892566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Comprehensive Staff- and Project Management</a:t>
              </a:r>
              <a:endParaRPr kumimoji="0" lang="en-CA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F830130-0E4E-2E68-33E0-8D143CE331D0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1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C763768-2270-4C61-E9B7-1D35AB93184A}"/>
              </a:ext>
            </a:extLst>
          </p:cNvPr>
          <p:cNvGrpSpPr/>
          <p:nvPr/>
        </p:nvGrpSpPr>
        <p:grpSpPr>
          <a:xfrm>
            <a:off x="2132486" y="3933018"/>
            <a:ext cx="5475849" cy="483460"/>
            <a:chOff x="797951" y="1639956"/>
            <a:chExt cx="5475849" cy="483460"/>
          </a:xfrm>
        </p:grpSpPr>
        <p:sp>
          <p:nvSpPr>
            <p:cNvPr id="19" name="Rechteck: abgerundete Ecken 7">
              <a:extLst>
                <a:ext uri="{FF2B5EF4-FFF2-40B4-BE49-F238E27FC236}">
                  <a16:creationId xmlns:a16="http://schemas.microsoft.com/office/drawing/2014/main" id="{0E3AB201-095F-77C8-73C4-ECE08DEB48A3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Augmented Matching Interface</a:t>
              </a:r>
              <a:endParaRPr kumimoji="0" lang="en-CA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1CEAE1-D00D-E328-0A91-C60D11E7F3C6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1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</p:grpSp>
      <p:sp>
        <p:nvSpPr>
          <p:cNvPr id="7" name="Textplatzhalter 1">
            <a:extLst>
              <a:ext uri="{FF2B5EF4-FFF2-40B4-BE49-F238E27FC236}">
                <a16:creationId xmlns:a16="http://schemas.microsoft.com/office/drawing/2014/main" id="{F8866E88-AB80-6279-DEBD-055D92FF92F6}"/>
              </a:ext>
            </a:extLst>
          </p:cNvPr>
          <p:cNvSpPr txBox="1">
            <a:spLocks/>
          </p:cNvSpPr>
          <p:nvPr/>
        </p:nvSpPr>
        <p:spPr>
          <a:xfrm>
            <a:off x="10228130" y="2070288"/>
            <a:ext cx="1271747" cy="399048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Post-MPV</a:t>
            </a:r>
            <a:endParaRPr kumimoji="0" lang="en-CA" sz="16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: abgerundete Ecken 15">
            <a:extLst>
              <a:ext uri="{FF2B5EF4-FFF2-40B4-BE49-F238E27FC236}">
                <a16:creationId xmlns:a16="http://schemas.microsoft.com/office/drawing/2014/main" id="{E5AA6DDA-0E04-269D-C29E-FE07A9956EAC}"/>
              </a:ext>
            </a:extLst>
          </p:cNvPr>
          <p:cNvSpPr/>
          <p:nvPr/>
        </p:nvSpPr>
        <p:spPr>
          <a:xfrm>
            <a:off x="9936962" y="1884928"/>
            <a:ext cx="11377580" cy="3704372"/>
          </a:xfrm>
          <a:prstGeom prst="roundRect">
            <a:avLst>
              <a:gd name="adj" fmla="val 1219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platzhalter 1">
            <a:extLst>
              <a:ext uri="{FF2B5EF4-FFF2-40B4-BE49-F238E27FC236}">
                <a16:creationId xmlns:a16="http://schemas.microsoft.com/office/drawing/2014/main" id="{9B692C8F-00DC-B65D-51DE-28A84125CDB9}"/>
              </a:ext>
            </a:extLst>
          </p:cNvPr>
          <p:cNvSpPr txBox="1">
            <a:spLocks/>
          </p:cNvSpPr>
          <p:nvPr/>
        </p:nvSpPr>
        <p:spPr>
          <a:xfrm>
            <a:off x="12391310" y="2677380"/>
            <a:ext cx="7458600" cy="550832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Employees can set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Targetskills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,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considerated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in the Team Matching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E3307E9-A5E4-A8FA-33FB-AC3F268B7731}"/>
              </a:ext>
            </a:extLst>
          </p:cNvPr>
          <p:cNvGrpSpPr/>
          <p:nvPr/>
        </p:nvGrpSpPr>
        <p:grpSpPr>
          <a:xfrm>
            <a:off x="12230425" y="2210890"/>
            <a:ext cx="5475849" cy="483460"/>
            <a:chOff x="797951" y="1639956"/>
            <a:chExt cx="5475849" cy="483460"/>
          </a:xfrm>
        </p:grpSpPr>
        <p:sp>
          <p:nvSpPr>
            <p:cNvPr id="21" name="Rechteck: abgerundete Ecken 7">
              <a:extLst>
                <a:ext uri="{FF2B5EF4-FFF2-40B4-BE49-F238E27FC236}">
                  <a16:creationId xmlns:a16="http://schemas.microsoft.com/office/drawing/2014/main" id="{834BD6C4-3279-55C9-6843-7C06BDD80143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Consider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 Personal Development Goals</a:t>
              </a: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28088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3707BA-12DB-1575-47E4-C4F9E289552E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23" name="Textplatzhalter 1">
            <a:extLst>
              <a:ext uri="{FF2B5EF4-FFF2-40B4-BE49-F238E27FC236}">
                <a16:creationId xmlns:a16="http://schemas.microsoft.com/office/drawing/2014/main" id="{62BB6B24-FA61-42C9-CCD5-FDF267F94516}"/>
              </a:ext>
            </a:extLst>
          </p:cNvPr>
          <p:cNvSpPr txBox="1">
            <a:spLocks/>
          </p:cNvSpPr>
          <p:nvPr/>
        </p:nvSpPr>
        <p:spPr>
          <a:xfrm>
            <a:off x="13423882" y="3764462"/>
            <a:ext cx="7458600" cy="550832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flexibility to extend and choose customized categories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9CE10B2-BF83-7D25-3625-EDD6409B4EDD}"/>
              </a:ext>
            </a:extLst>
          </p:cNvPr>
          <p:cNvGrpSpPr/>
          <p:nvPr/>
        </p:nvGrpSpPr>
        <p:grpSpPr>
          <a:xfrm>
            <a:off x="13262997" y="3297972"/>
            <a:ext cx="5475849" cy="483460"/>
            <a:chOff x="797951" y="1639956"/>
            <a:chExt cx="5475849" cy="483460"/>
          </a:xfrm>
        </p:grpSpPr>
        <p:sp>
          <p:nvSpPr>
            <p:cNvPr id="25" name="Rechteck: abgerundete Ecken 7">
              <a:extLst>
                <a:ext uri="{FF2B5EF4-FFF2-40B4-BE49-F238E27FC236}">
                  <a16:creationId xmlns:a16="http://schemas.microsoft.com/office/drawing/2014/main" id="{8BFC9446-DA3D-1895-F37E-6C02ED0F72C3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Extandable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Skill-Categories</a:t>
              </a: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50800" dir="5400000" algn="ctr" rotWithShape="0">
                    <a:srgbClr val="000000">
                      <a:alpha val="28088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86497E6-896D-D96F-2EBC-57A9AD537739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CB07A87-7AE0-17D6-716D-E5A76C20166B}"/>
              </a:ext>
            </a:extLst>
          </p:cNvPr>
          <p:cNvGrpSpPr/>
          <p:nvPr/>
        </p:nvGrpSpPr>
        <p:grpSpPr>
          <a:xfrm>
            <a:off x="14936536" y="4385054"/>
            <a:ext cx="5475849" cy="483460"/>
            <a:chOff x="797951" y="1639956"/>
            <a:chExt cx="5475849" cy="483460"/>
          </a:xfrm>
        </p:grpSpPr>
        <p:sp>
          <p:nvSpPr>
            <p:cNvPr id="28" name="Rechteck: abgerundete Ecken 7">
              <a:extLst>
                <a:ext uri="{FF2B5EF4-FFF2-40B4-BE49-F238E27FC236}">
                  <a16:creationId xmlns:a16="http://schemas.microsoft.com/office/drawing/2014/main" id="{AD08C163-E889-5360-9A60-E275C8F9D4BD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Exmployee‘s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 Project </a:t>
              </a: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History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 View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9E3106C-E8C0-C59C-0857-7EBFBD62602E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</p:grpSp>
      <p:sp>
        <p:nvSpPr>
          <p:cNvPr id="47" name="Textplatzhalter 1">
            <a:extLst>
              <a:ext uri="{FF2B5EF4-FFF2-40B4-BE49-F238E27FC236}">
                <a16:creationId xmlns:a16="http://schemas.microsoft.com/office/drawing/2014/main" id="{002FD3DD-43CD-F94E-40A7-244B70FAD727}"/>
              </a:ext>
            </a:extLst>
          </p:cNvPr>
          <p:cNvSpPr txBox="1">
            <a:spLocks/>
          </p:cNvSpPr>
          <p:nvPr/>
        </p:nvSpPr>
        <p:spPr>
          <a:xfrm>
            <a:off x="15060127" y="4832330"/>
            <a:ext cx="7458600" cy="550832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Support team rotation by showing project histories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869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2A5D77B4-BA81-4CEE-B58A-766CD53AFF7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A5D77B4-BA81-4CEE-B58A-766CD53AFF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: abgerundete Ecken 15">
            <a:extLst>
              <a:ext uri="{FF2B5EF4-FFF2-40B4-BE49-F238E27FC236}">
                <a16:creationId xmlns:a16="http://schemas.microsoft.com/office/drawing/2014/main" id="{5C2FB21F-A19F-F1C9-39C2-F5E65B0664A1}"/>
              </a:ext>
            </a:extLst>
          </p:cNvPr>
          <p:cNvSpPr/>
          <p:nvPr/>
        </p:nvSpPr>
        <p:spPr>
          <a:xfrm>
            <a:off x="407210" y="1884928"/>
            <a:ext cx="9073260" cy="3704372"/>
          </a:xfrm>
          <a:prstGeom prst="roundRect">
            <a:avLst>
              <a:gd name="adj" fmla="val 12190"/>
            </a:avLst>
          </a:prstGeom>
          <a:solidFill>
            <a:srgbClr val="00B050">
              <a:alpha val="5000"/>
            </a:srgbClr>
          </a:solidFill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platzhalter 1">
            <a:extLst>
              <a:ext uri="{FF2B5EF4-FFF2-40B4-BE49-F238E27FC236}">
                <a16:creationId xmlns:a16="http://schemas.microsoft.com/office/drawing/2014/main" id="{9B692C8F-00DC-B65D-51DE-28A84125CDB9}"/>
              </a:ext>
            </a:extLst>
          </p:cNvPr>
          <p:cNvSpPr txBox="1">
            <a:spLocks/>
          </p:cNvSpPr>
          <p:nvPr/>
        </p:nvSpPr>
        <p:spPr>
          <a:xfrm>
            <a:off x="12017685" y="2677380"/>
            <a:ext cx="7458600" cy="550832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Employees can set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Targetskills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,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considerated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in the Team Matching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E3307E9-A5E4-A8FA-33FB-AC3F268B7731}"/>
              </a:ext>
            </a:extLst>
          </p:cNvPr>
          <p:cNvGrpSpPr/>
          <p:nvPr/>
        </p:nvGrpSpPr>
        <p:grpSpPr>
          <a:xfrm>
            <a:off x="11856800" y="2210890"/>
            <a:ext cx="5475849" cy="483460"/>
            <a:chOff x="797951" y="1639956"/>
            <a:chExt cx="5475849" cy="483460"/>
          </a:xfrm>
        </p:grpSpPr>
        <p:sp>
          <p:nvSpPr>
            <p:cNvPr id="21" name="Rechteck: abgerundete Ecken 7">
              <a:extLst>
                <a:ext uri="{FF2B5EF4-FFF2-40B4-BE49-F238E27FC236}">
                  <a16:creationId xmlns:a16="http://schemas.microsoft.com/office/drawing/2014/main" id="{834BD6C4-3279-55C9-6843-7C06BDD80143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Consider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 Personal Development Goals</a:t>
              </a: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28088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3707BA-12DB-1575-47E4-C4F9E289552E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5B02BC-C8B8-D710-0396-257776AC96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Implemented Requirements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2160C66-3208-DD39-2ED0-FDE62A7F8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/>
              <a:t>We have implemented all the given requirements and beyond to develop a comprehensive project and Staff Management App for itestra</a:t>
            </a:r>
          </a:p>
        </p:txBody>
      </p:sp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7E319C7B-7B4C-ECB6-04CC-BCD82D1CD79E}"/>
              </a:ext>
            </a:extLst>
          </p:cNvPr>
          <p:cNvSpPr txBox="1">
            <a:spLocks/>
          </p:cNvSpPr>
          <p:nvPr/>
        </p:nvSpPr>
        <p:spPr>
          <a:xfrm>
            <a:off x="966046" y="2959307"/>
            <a:ext cx="8442414" cy="829743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Task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  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structure relevant employee and project data and map it to a functional web app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provide a centralized and comprehensive 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FBF82EEE-5A2E-CE74-49E5-49B6D60712C0}"/>
              </a:ext>
            </a:extLst>
          </p:cNvPr>
          <p:cNvSpPr txBox="1">
            <a:spLocks/>
          </p:cNvSpPr>
          <p:nvPr/>
        </p:nvSpPr>
        <p:spPr>
          <a:xfrm>
            <a:off x="2222680" y="4399507"/>
            <a:ext cx="7458600" cy="829743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Task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  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develop UI-centered manual matching capabilities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support &amp; accelerate the project staffing workflow by Tobias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sp>
        <p:nvSpPr>
          <p:cNvPr id="14" name="Textplatzhalter 1">
            <a:extLst>
              <a:ext uri="{FF2B5EF4-FFF2-40B4-BE49-F238E27FC236}">
                <a16:creationId xmlns:a16="http://schemas.microsoft.com/office/drawing/2014/main" id="{F0E98E1B-6AAB-16CE-0C61-D04A438CF9F1}"/>
              </a:ext>
            </a:extLst>
          </p:cNvPr>
          <p:cNvSpPr txBox="1">
            <a:spLocks/>
          </p:cNvSpPr>
          <p:nvPr/>
        </p:nvSpPr>
        <p:spPr>
          <a:xfrm>
            <a:off x="8564262" y="2074157"/>
            <a:ext cx="700178" cy="399048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MVP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E8A02FB-8022-4952-7895-BBC053EBDF6E}"/>
              </a:ext>
            </a:extLst>
          </p:cNvPr>
          <p:cNvGrpSpPr/>
          <p:nvPr/>
        </p:nvGrpSpPr>
        <p:grpSpPr>
          <a:xfrm>
            <a:off x="863702" y="2469336"/>
            <a:ext cx="5475849" cy="483460"/>
            <a:chOff x="797951" y="1639956"/>
            <a:chExt cx="5475849" cy="483460"/>
          </a:xfrm>
        </p:grpSpPr>
        <p:sp>
          <p:nvSpPr>
            <p:cNvPr id="16" name="Rechteck: abgerundete Ecken 7">
              <a:extLst>
                <a:ext uri="{FF2B5EF4-FFF2-40B4-BE49-F238E27FC236}">
                  <a16:creationId xmlns:a16="http://schemas.microsoft.com/office/drawing/2014/main" id="{F4BF443F-2F3D-D9AC-242B-63128B892566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Comprehensive Staff- and Project Management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F830130-0E4E-2E68-33E0-8D143CE331D0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C763768-2270-4C61-E9B7-1D35AB93184A}"/>
              </a:ext>
            </a:extLst>
          </p:cNvPr>
          <p:cNvGrpSpPr/>
          <p:nvPr/>
        </p:nvGrpSpPr>
        <p:grpSpPr>
          <a:xfrm>
            <a:off x="2132486" y="3933018"/>
            <a:ext cx="5475849" cy="483460"/>
            <a:chOff x="797951" y="1639956"/>
            <a:chExt cx="5475849" cy="483460"/>
          </a:xfrm>
        </p:grpSpPr>
        <p:sp>
          <p:nvSpPr>
            <p:cNvPr id="19" name="Rechteck: abgerundete Ecken 7">
              <a:extLst>
                <a:ext uri="{FF2B5EF4-FFF2-40B4-BE49-F238E27FC236}">
                  <a16:creationId xmlns:a16="http://schemas.microsoft.com/office/drawing/2014/main" id="{0E3AB201-095F-77C8-73C4-ECE08DEB48A3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Augmented Matching Interface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1CEAE1-D00D-E328-0A91-C60D11E7F3C6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</p:grpSp>
      <p:sp>
        <p:nvSpPr>
          <p:cNvPr id="7" name="Textplatzhalter 1">
            <a:extLst>
              <a:ext uri="{FF2B5EF4-FFF2-40B4-BE49-F238E27FC236}">
                <a16:creationId xmlns:a16="http://schemas.microsoft.com/office/drawing/2014/main" id="{F8866E88-AB80-6279-DEBD-055D92FF92F6}"/>
              </a:ext>
            </a:extLst>
          </p:cNvPr>
          <p:cNvSpPr txBox="1">
            <a:spLocks/>
          </p:cNvSpPr>
          <p:nvPr/>
        </p:nvSpPr>
        <p:spPr>
          <a:xfrm>
            <a:off x="10228130" y="2138068"/>
            <a:ext cx="1963870" cy="1090144"/>
          </a:xfrm>
          <a:prstGeom prst="rect">
            <a:avLst/>
          </a:prstGeom>
          <a:solidFill>
            <a:schemeClr val="bg1"/>
          </a:solidFill>
        </p:spPr>
        <p:txBody>
          <a:bodyPr wrap="square" lIns="90000" tIns="0" rIns="90000" bIns="0" anchor="t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Post-MPV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: abgerundete Ecken 15">
            <a:extLst>
              <a:ext uri="{FF2B5EF4-FFF2-40B4-BE49-F238E27FC236}">
                <a16:creationId xmlns:a16="http://schemas.microsoft.com/office/drawing/2014/main" id="{E5AA6DDA-0E04-269D-C29E-FE07A9956EAC}"/>
              </a:ext>
            </a:extLst>
          </p:cNvPr>
          <p:cNvSpPr/>
          <p:nvPr/>
        </p:nvSpPr>
        <p:spPr>
          <a:xfrm>
            <a:off x="9936962" y="1884928"/>
            <a:ext cx="11377580" cy="3704372"/>
          </a:xfrm>
          <a:prstGeom prst="roundRect">
            <a:avLst>
              <a:gd name="adj" fmla="val 1219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Textplatzhalter 1">
            <a:extLst>
              <a:ext uri="{FF2B5EF4-FFF2-40B4-BE49-F238E27FC236}">
                <a16:creationId xmlns:a16="http://schemas.microsoft.com/office/drawing/2014/main" id="{62BB6B24-FA61-42C9-CCD5-FDF267F94516}"/>
              </a:ext>
            </a:extLst>
          </p:cNvPr>
          <p:cNvSpPr txBox="1">
            <a:spLocks/>
          </p:cNvSpPr>
          <p:nvPr/>
        </p:nvSpPr>
        <p:spPr>
          <a:xfrm>
            <a:off x="13423882" y="3764462"/>
            <a:ext cx="7458600" cy="550832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flexibility to extend and choose customized categories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9CE10B2-BF83-7D25-3625-EDD6409B4EDD}"/>
              </a:ext>
            </a:extLst>
          </p:cNvPr>
          <p:cNvGrpSpPr/>
          <p:nvPr/>
        </p:nvGrpSpPr>
        <p:grpSpPr>
          <a:xfrm>
            <a:off x="13262997" y="3297972"/>
            <a:ext cx="5475849" cy="483460"/>
            <a:chOff x="797951" y="1639956"/>
            <a:chExt cx="5475849" cy="483460"/>
          </a:xfrm>
        </p:grpSpPr>
        <p:sp>
          <p:nvSpPr>
            <p:cNvPr id="25" name="Rechteck: abgerundete Ecken 7">
              <a:extLst>
                <a:ext uri="{FF2B5EF4-FFF2-40B4-BE49-F238E27FC236}">
                  <a16:creationId xmlns:a16="http://schemas.microsoft.com/office/drawing/2014/main" id="{8BFC9446-DA3D-1895-F37E-6C02ED0F72C3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Extandable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Skill-Categories</a:t>
              </a: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50800" dir="5400000" algn="ctr" rotWithShape="0">
                    <a:srgbClr val="000000">
                      <a:alpha val="28088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86497E6-896D-D96F-2EBC-57A9AD537739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CB07A87-7AE0-17D6-716D-E5A76C20166B}"/>
              </a:ext>
            </a:extLst>
          </p:cNvPr>
          <p:cNvGrpSpPr/>
          <p:nvPr/>
        </p:nvGrpSpPr>
        <p:grpSpPr>
          <a:xfrm>
            <a:off x="14936536" y="4385054"/>
            <a:ext cx="5475849" cy="483460"/>
            <a:chOff x="797951" y="1639956"/>
            <a:chExt cx="5475849" cy="483460"/>
          </a:xfrm>
        </p:grpSpPr>
        <p:sp>
          <p:nvSpPr>
            <p:cNvPr id="28" name="Rechteck: abgerundete Ecken 7">
              <a:extLst>
                <a:ext uri="{FF2B5EF4-FFF2-40B4-BE49-F238E27FC236}">
                  <a16:creationId xmlns:a16="http://schemas.microsoft.com/office/drawing/2014/main" id="{AD08C163-E889-5360-9A60-E275C8F9D4BD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Exmployee‘s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 Project </a:t>
              </a: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History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 View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9E3106C-E8C0-C59C-0857-7EBFBD62602E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</p:grpSp>
      <p:sp>
        <p:nvSpPr>
          <p:cNvPr id="47" name="Textplatzhalter 1">
            <a:extLst>
              <a:ext uri="{FF2B5EF4-FFF2-40B4-BE49-F238E27FC236}">
                <a16:creationId xmlns:a16="http://schemas.microsoft.com/office/drawing/2014/main" id="{002FD3DD-43CD-F94E-40A7-244B70FAD727}"/>
              </a:ext>
            </a:extLst>
          </p:cNvPr>
          <p:cNvSpPr txBox="1">
            <a:spLocks/>
          </p:cNvSpPr>
          <p:nvPr/>
        </p:nvSpPr>
        <p:spPr>
          <a:xfrm>
            <a:off x="15060127" y="4832330"/>
            <a:ext cx="7458600" cy="550832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Support team rotation by showing project histories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pic>
        <p:nvPicPr>
          <p:cNvPr id="48" name="Grafik 47" descr="Abzeichen Tick1 mit einfarbiger Füllung">
            <a:extLst>
              <a:ext uri="{FF2B5EF4-FFF2-40B4-BE49-F238E27FC236}">
                <a16:creationId xmlns:a16="http://schemas.microsoft.com/office/drawing/2014/main" id="{4990057A-AD26-7A14-C36E-3DDCECFE3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014" y="1595365"/>
            <a:ext cx="716061" cy="71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0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think-cell data - do not delete" hidden="1">
            <a:extLst>
              <a:ext uri="{FF2B5EF4-FFF2-40B4-BE49-F238E27FC236}">
                <a16:creationId xmlns:a16="http://schemas.microsoft.com/office/drawing/2014/main" id="{F0FB7BF7-830D-EE19-E827-67AF5B820D1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4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0FB7BF7-830D-EE19-E827-67AF5B820D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5B02BC-C8B8-D710-0396-257776AC96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Implemented Requirements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2160C66-3208-DD39-2ED0-FDE62A7F8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/>
              <a:t>We have implemented all the given requirements and beyond to develop a comprehensive project and Staff Management App for itestra</a:t>
            </a:r>
          </a:p>
        </p:txBody>
      </p:sp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7E319C7B-7B4C-ECB6-04CC-BCD82D1CD79E}"/>
              </a:ext>
            </a:extLst>
          </p:cNvPr>
          <p:cNvSpPr txBox="1">
            <a:spLocks/>
          </p:cNvSpPr>
          <p:nvPr/>
        </p:nvSpPr>
        <p:spPr>
          <a:xfrm>
            <a:off x="-8594040" y="3000921"/>
            <a:ext cx="8442414" cy="829743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Task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  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structure relevant employee and project data and map it to a functional web app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provide a centralized and comprehensive 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FBF82EEE-5A2E-CE74-49E5-49B6D60712C0}"/>
              </a:ext>
            </a:extLst>
          </p:cNvPr>
          <p:cNvSpPr txBox="1">
            <a:spLocks/>
          </p:cNvSpPr>
          <p:nvPr/>
        </p:nvSpPr>
        <p:spPr>
          <a:xfrm>
            <a:off x="-7337406" y="4441121"/>
            <a:ext cx="7458600" cy="829743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Task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  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develop UI-centered manual matching capabilities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support &amp; accelerate the project staffing workflow by Tobias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sp>
        <p:nvSpPr>
          <p:cNvPr id="13" name="Rechteck: abgerundete Ecken 15">
            <a:extLst>
              <a:ext uri="{FF2B5EF4-FFF2-40B4-BE49-F238E27FC236}">
                <a16:creationId xmlns:a16="http://schemas.microsoft.com/office/drawing/2014/main" id="{5C2FB21F-A19F-F1C9-39C2-F5E65B0664A1}"/>
              </a:ext>
            </a:extLst>
          </p:cNvPr>
          <p:cNvSpPr/>
          <p:nvPr/>
        </p:nvSpPr>
        <p:spPr>
          <a:xfrm>
            <a:off x="-9152876" y="1926542"/>
            <a:ext cx="9073260" cy="3704372"/>
          </a:xfrm>
          <a:prstGeom prst="roundRect">
            <a:avLst>
              <a:gd name="adj" fmla="val 12190"/>
            </a:avLst>
          </a:prstGeom>
          <a:solidFill>
            <a:srgbClr val="00B050">
              <a:alpha val="5000"/>
            </a:srgbClr>
          </a:solidFill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platzhalter 1">
            <a:extLst>
              <a:ext uri="{FF2B5EF4-FFF2-40B4-BE49-F238E27FC236}">
                <a16:creationId xmlns:a16="http://schemas.microsoft.com/office/drawing/2014/main" id="{F0E98E1B-6AAB-16CE-0C61-D04A438CF9F1}"/>
              </a:ext>
            </a:extLst>
          </p:cNvPr>
          <p:cNvSpPr txBox="1">
            <a:spLocks/>
          </p:cNvSpPr>
          <p:nvPr/>
        </p:nvSpPr>
        <p:spPr>
          <a:xfrm>
            <a:off x="-995824" y="2115771"/>
            <a:ext cx="700178" cy="399048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MVP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E8A02FB-8022-4952-7895-BBC053EBDF6E}"/>
              </a:ext>
            </a:extLst>
          </p:cNvPr>
          <p:cNvGrpSpPr/>
          <p:nvPr/>
        </p:nvGrpSpPr>
        <p:grpSpPr>
          <a:xfrm>
            <a:off x="-8696384" y="2510950"/>
            <a:ext cx="5475849" cy="483460"/>
            <a:chOff x="797951" y="1639956"/>
            <a:chExt cx="5475849" cy="483460"/>
          </a:xfrm>
        </p:grpSpPr>
        <p:sp>
          <p:nvSpPr>
            <p:cNvPr id="16" name="Rechteck: abgerundete Ecken 7">
              <a:extLst>
                <a:ext uri="{FF2B5EF4-FFF2-40B4-BE49-F238E27FC236}">
                  <a16:creationId xmlns:a16="http://schemas.microsoft.com/office/drawing/2014/main" id="{F4BF443F-2F3D-D9AC-242B-63128B892566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Comprehensive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Staff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- and Project Management</a:t>
              </a: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F830130-0E4E-2E68-33E0-8D143CE331D0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C763768-2270-4C61-E9B7-1D35AB93184A}"/>
              </a:ext>
            </a:extLst>
          </p:cNvPr>
          <p:cNvGrpSpPr/>
          <p:nvPr/>
        </p:nvGrpSpPr>
        <p:grpSpPr>
          <a:xfrm>
            <a:off x="-7427600" y="3974632"/>
            <a:ext cx="5475849" cy="483460"/>
            <a:chOff x="797951" y="1639956"/>
            <a:chExt cx="5475849" cy="483460"/>
          </a:xfrm>
        </p:grpSpPr>
        <p:sp>
          <p:nvSpPr>
            <p:cNvPr id="19" name="Rechteck: abgerundete Ecken 7">
              <a:extLst>
                <a:ext uri="{FF2B5EF4-FFF2-40B4-BE49-F238E27FC236}">
                  <a16:creationId xmlns:a16="http://schemas.microsoft.com/office/drawing/2014/main" id="{0E3AB201-095F-77C8-73C4-ECE08DEB48A3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Augmented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Matching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Interface</a:t>
              </a: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1CEAE1-D00D-E328-0A91-C60D11E7F3C6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</p:grpSp>
      <p:sp>
        <p:nvSpPr>
          <p:cNvPr id="4" name="Rechteck: abgerundete Ecken 15">
            <a:extLst>
              <a:ext uri="{FF2B5EF4-FFF2-40B4-BE49-F238E27FC236}">
                <a16:creationId xmlns:a16="http://schemas.microsoft.com/office/drawing/2014/main" id="{B779C8CB-A37C-E001-A5D1-148AF83B32CD}"/>
              </a:ext>
            </a:extLst>
          </p:cNvPr>
          <p:cNvSpPr/>
          <p:nvPr/>
        </p:nvSpPr>
        <p:spPr>
          <a:xfrm>
            <a:off x="335200" y="1926542"/>
            <a:ext cx="11377580" cy="3704372"/>
          </a:xfrm>
          <a:prstGeom prst="roundRect">
            <a:avLst>
              <a:gd name="adj" fmla="val 12190"/>
            </a:avLst>
          </a:prstGeom>
          <a:noFill/>
          <a:ln w="222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67B2A25-C087-FCF3-9CDD-F7093D155866}"/>
              </a:ext>
            </a:extLst>
          </p:cNvPr>
          <p:cNvSpPr txBox="1">
            <a:spLocks/>
          </p:cNvSpPr>
          <p:nvPr/>
        </p:nvSpPr>
        <p:spPr>
          <a:xfrm>
            <a:off x="2237900" y="2718994"/>
            <a:ext cx="7458600" cy="550832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Employees can set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Targetskills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,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considerated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in the Team Matching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C4A5D57-0E26-0DE6-94B0-EEB8C500249C}"/>
              </a:ext>
            </a:extLst>
          </p:cNvPr>
          <p:cNvGrpSpPr/>
          <p:nvPr/>
        </p:nvGrpSpPr>
        <p:grpSpPr>
          <a:xfrm>
            <a:off x="2077015" y="2252504"/>
            <a:ext cx="5475849" cy="483460"/>
            <a:chOff x="797951" y="1639956"/>
            <a:chExt cx="5475849" cy="483460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929E2EED-4253-3B75-91FF-F3F61B66413F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Consider Personal Development Goals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28088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F740FC-9571-012E-3922-31B557B6A44F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36" name="Textplatzhalter 1">
            <a:extLst>
              <a:ext uri="{FF2B5EF4-FFF2-40B4-BE49-F238E27FC236}">
                <a16:creationId xmlns:a16="http://schemas.microsoft.com/office/drawing/2014/main" id="{93FE7A69-CAC9-8F13-4B13-8D99CFE80BE3}"/>
              </a:ext>
            </a:extLst>
          </p:cNvPr>
          <p:cNvSpPr txBox="1">
            <a:spLocks/>
          </p:cNvSpPr>
          <p:nvPr/>
        </p:nvSpPr>
        <p:spPr>
          <a:xfrm>
            <a:off x="3822120" y="3806076"/>
            <a:ext cx="7458600" cy="550832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flexibility to extend and choose customized categories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DD6FB7E4-5AA3-885E-BAB0-1CDB5FC18A64}"/>
              </a:ext>
            </a:extLst>
          </p:cNvPr>
          <p:cNvGrpSpPr/>
          <p:nvPr/>
        </p:nvGrpSpPr>
        <p:grpSpPr>
          <a:xfrm>
            <a:off x="3661235" y="3339586"/>
            <a:ext cx="5475849" cy="483460"/>
            <a:chOff x="797951" y="1639956"/>
            <a:chExt cx="5475849" cy="483460"/>
          </a:xfrm>
        </p:grpSpPr>
        <p:sp>
          <p:nvSpPr>
            <p:cNvPr id="38" name="Rechteck: abgerundete Ecken 7">
              <a:extLst>
                <a:ext uri="{FF2B5EF4-FFF2-40B4-BE49-F238E27FC236}">
                  <a16:creationId xmlns:a16="http://schemas.microsoft.com/office/drawing/2014/main" id="{B63457CD-E16F-FF75-4CA6-E10B5AC72529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Extandable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 Skill-Categories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4266ED2-B8DA-C587-5425-B1DF90385ADD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40" name="Textplatzhalter 1">
            <a:extLst>
              <a:ext uri="{FF2B5EF4-FFF2-40B4-BE49-F238E27FC236}">
                <a16:creationId xmlns:a16="http://schemas.microsoft.com/office/drawing/2014/main" id="{4DED2CB0-3E37-256A-A3F7-2A028ED7DA09}"/>
              </a:ext>
            </a:extLst>
          </p:cNvPr>
          <p:cNvSpPr txBox="1">
            <a:spLocks/>
          </p:cNvSpPr>
          <p:nvPr/>
        </p:nvSpPr>
        <p:spPr>
          <a:xfrm>
            <a:off x="5478350" y="4893158"/>
            <a:ext cx="7458600" cy="550832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Support team rotation by showing project histories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55478CDA-901E-D312-807E-CB80D4672A78}"/>
              </a:ext>
            </a:extLst>
          </p:cNvPr>
          <p:cNvGrpSpPr/>
          <p:nvPr/>
        </p:nvGrpSpPr>
        <p:grpSpPr>
          <a:xfrm>
            <a:off x="5334774" y="4426668"/>
            <a:ext cx="5475849" cy="483460"/>
            <a:chOff x="797951" y="1639956"/>
            <a:chExt cx="5475849" cy="483460"/>
          </a:xfrm>
        </p:grpSpPr>
        <p:sp>
          <p:nvSpPr>
            <p:cNvPr id="42" name="Rechteck: abgerundete Ecken 7">
              <a:extLst>
                <a:ext uri="{FF2B5EF4-FFF2-40B4-BE49-F238E27FC236}">
                  <a16:creationId xmlns:a16="http://schemas.microsoft.com/office/drawing/2014/main" id="{392CE010-755D-0309-6F95-C1636891A9E4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Exmployee‘s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 Project History View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A8BD870-134F-DA2E-1BE5-AA5FECD24DDC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</p:grpSp>
      <p:pic>
        <p:nvPicPr>
          <p:cNvPr id="44" name="Grafik 43" descr="Abzeichen Tick1 mit einfarbiger Füllung">
            <a:extLst>
              <a:ext uri="{FF2B5EF4-FFF2-40B4-BE49-F238E27FC236}">
                <a16:creationId xmlns:a16="http://schemas.microsoft.com/office/drawing/2014/main" id="{668176E1-B9EE-1BC0-D23F-A69EF9225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9412445" y="1568511"/>
            <a:ext cx="716061" cy="716061"/>
          </a:xfrm>
          <a:prstGeom prst="rect">
            <a:avLst/>
          </a:prstGeom>
        </p:spPr>
      </p:pic>
      <p:sp>
        <p:nvSpPr>
          <p:cNvPr id="46" name="Textplatzhalter 1">
            <a:extLst>
              <a:ext uri="{FF2B5EF4-FFF2-40B4-BE49-F238E27FC236}">
                <a16:creationId xmlns:a16="http://schemas.microsoft.com/office/drawing/2014/main" id="{0AC974DB-D47E-FC78-F60C-D189B9764215}"/>
              </a:ext>
            </a:extLst>
          </p:cNvPr>
          <p:cNvSpPr txBox="1">
            <a:spLocks/>
          </p:cNvSpPr>
          <p:nvPr/>
        </p:nvSpPr>
        <p:spPr>
          <a:xfrm>
            <a:off x="636652" y="2192995"/>
            <a:ext cx="1440364" cy="795778"/>
          </a:xfrm>
          <a:prstGeom prst="rect">
            <a:avLst/>
          </a:prstGeom>
          <a:solidFill>
            <a:schemeClr val="bg1"/>
          </a:solidFill>
        </p:spPr>
        <p:txBody>
          <a:bodyPr wrap="square" lIns="90000" tIns="0" rIns="90000" bIns="0" anchor="t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Post-MPV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67216686-24CF-BB28-7FB5-588DC04A42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7216686-24CF-BB28-7FB5-588DC04A42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B1AC4CD-7FED-29E5-2AD0-BE15814366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latin typeface="Arial"/>
                <a:ea typeface="Verdana"/>
                <a:cs typeface="Arial"/>
              </a:rPr>
              <a:t>Epics &amp; User Stories: Project Staffing / Team Allocation Interface</a:t>
            </a:r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5F8C109-30AE-26C8-2E25-33BB012C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/>
              <a:t>Project specifications may be changed in the according interface </a:t>
            </a:r>
            <a:endParaRPr lang="de-DE"/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8B0E2587-8C82-C75B-6E98-20AFA2B15A88}"/>
              </a:ext>
            </a:extLst>
          </p:cNvPr>
          <p:cNvSpPr txBox="1"/>
          <p:nvPr/>
        </p:nvSpPr>
        <p:spPr>
          <a:xfrm>
            <a:off x="1921785" y="3430509"/>
            <a:ext cx="3520141" cy="2139064"/>
          </a:xfrm>
          <a:prstGeom prst="rect">
            <a:avLst/>
          </a:prstGeom>
          <a:noFill/>
        </p:spPr>
        <p:txBody>
          <a:bodyPr wrap="square" lIns="45720" tIns="22860" rIns="45720" bIns="2286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2"/>
                </a:solidFill>
                <a:ea typeface="Montserrat Light" charset="0"/>
                <a:cs typeface="Montserrat Light" charset="0"/>
              </a:rPr>
              <a:t>User Story 1: Admin</a:t>
            </a:r>
          </a:p>
          <a:p>
            <a:pPr algn="ctr"/>
            <a:r>
              <a:rPr lang="en-US" sz="1400" i="1">
                <a:solidFill>
                  <a:schemeClr val="tx1">
                    <a:lumMod val="50000"/>
                    <a:lumOff val="50000"/>
                  </a:schemeClr>
                </a:solidFill>
                <a:ea typeface="Montserrat Light" charset="0"/>
                <a:cs typeface="Montserrat Light" charset="0"/>
              </a:rPr>
              <a:t>“</a:t>
            </a:r>
            <a:r>
              <a:rPr lang="en-US" sz="1400" i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As an Admin, I want to assign employees to a project so that I can staff projects optimal and efficiently”</a:t>
            </a:r>
            <a:endParaRPr lang="en-US" sz="1400" i="1">
              <a:solidFill>
                <a:schemeClr val="tx1">
                  <a:lumMod val="50000"/>
                  <a:lumOff val="50000"/>
                </a:schemeClr>
              </a:solidFill>
              <a:ea typeface="Montserrat Light" charset="0"/>
              <a:cs typeface="Montserrat Light" charset="0"/>
            </a:endParaRPr>
          </a:p>
          <a:p>
            <a:pPr algn="ctr"/>
            <a:endParaRPr lang="en-US" sz="1400" i="1">
              <a:ea typeface="Montserrat Light" charset="0"/>
              <a:cs typeface="Montserrat Light" charset="0"/>
            </a:endParaRPr>
          </a:p>
          <a:p>
            <a:pPr algn="ctr"/>
            <a:endParaRPr lang="en-US" sz="1400" i="1">
              <a:ea typeface="+mn-lt"/>
              <a:cs typeface="+mn-lt"/>
            </a:endParaRPr>
          </a:p>
          <a:p>
            <a:pPr marL="179705" indent="-179705"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400" b="1">
                <a:ea typeface="+mn-lt"/>
                <a:cs typeface="+mn-lt"/>
              </a:rPr>
              <a:t>Key details of the project</a:t>
            </a:r>
            <a:r>
              <a:rPr lang="en-US" sz="1400">
                <a:ea typeface="+mn-lt"/>
                <a:cs typeface="+mn-lt"/>
              </a:rPr>
              <a:t> are visible</a:t>
            </a:r>
          </a:p>
          <a:p>
            <a:pPr marL="179705" indent="-179705"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400" b="1">
                <a:ea typeface="+mn-lt"/>
                <a:cs typeface="+mn-lt"/>
              </a:rPr>
              <a:t>Employees</a:t>
            </a:r>
            <a:r>
              <a:rPr lang="en-US" sz="1400">
                <a:ea typeface="+mn-lt"/>
                <a:cs typeface="+mn-lt"/>
              </a:rPr>
              <a:t> can be </a:t>
            </a:r>
            <a:r>
              <a:rPr lang="en-US" sz="1400" b="1">
                <a:ea typeface="+mn-lt"/>
                <a:cs typeface="+mn-lt"/>
              </a:rPr>
              <a:t>assigned</a:t>
            </a:r>
            <a:r>
              <a:rPr lang="en-US" sz="1400">
                <a:ea typeface="+mn-lt"/>
                <a:cs typeface="+mn-lt"/>
              </a:rPr>
              <a:t> to a project</a:t>
            </a:r>
            <a:endParaRPr lang="en-US" sz="1400">
              <a:cs typeface="Arial"/>
            </a:endParaRPr>
          </a:p>
          <a:p>
            <a:pPr marL="179705" indent="-179705">
              <a:buClr>
                <a:srgbClr val="0065BD"/>
              </a:buClr>
              <a:buFont typeface="Wingdings" pitchFamily="2" charset="2"/>
              <a:buChar char="§"/>
            </a:pPr>
            <a:r>
              <a:rPr lang="en-US" sz="1400">
                <a:cs typeface="Arial"/>
              </a:rPr>
              <a:t>Employees are </a:t>
            </a:r>
            <a:r>
              <a:rPr lang="en-US" sz="1400" b="1">
                <a:cs typeface="Arial"/>
              </a:rPr>
              <a:t>visible</a:t>
            </a:r>
            <a:r>
              <a:rPr lang="en-US" sz="1400">
                <a:cs typeface="Arial"/>
              </a:rPr>
              <a:t> in the project</a:t>
            </a:r>
          </a:p>
          <a:p>
            <a:pPr marL="179705" indent="-179705">
              <a:buClr>
                <a:srgbClr val="0065BD"/>
              </a:buClr>
              <a:buFont typeface="Wingdings" pitchFamily="2" charset="2"/>
              <a:buChar char="§"/>
            </a:pPr>
            <a:r>
              <a:rPr lang="en-US" sz="1400">
                <a:cs typeface="Arial"/>
              </a:rPr>
              <a:t>Assignments are </a:t>
            </a:r>
            <a:r>
              <a:rPr lang="en-US" sz="1400" b="1">
                <a:cs typeface="Arial"/>
              </a:rPr>
              <a:t>consistent</a:t>
            </a:r>
            <a:r>
              <a:rPr lang="en-US" sz="1400">
                <a:cs typeface="Arial"/>
              </a:rPr>
              <a:t> with the lists visible in the employee profiles</a:t>
            </a:r>
          </a:p>
          <a:p>
            <a:pPr marL="179705" indent="-179705">
              <a:buClr>
                <a:srgbClr val="0065BD"/>
              </a:buClr>
              <a:buFont typeface="Wingdings" pitchFamily="2" charset="2"/>
              <a:buChar char="§"/>
            </a:pPr>
            <a:endParaRPr lang="en-US" sz="1400">
              <a:cs typeface="Arial"/>
            </a:endParaRPr>
          </a:p>
          <a:p>
            <a:pPr marL="179705" indent="-179705">
              <a:buClr>
                <a:srgbClr val="0065BD"/>
              </a:buClr>
              <a:buFont typeface="Wingdings" pitchFamily="2" charset="2"/>
              <a:buChar char="§"/>
            </a:pPr>
            <a:endParaRPr lang="en-US" sz="1400">
              <a:solidFill>
                <a:srgbClr val="000000"/>
              </a:solidFill>
              <a:cs typeface="Arial"/>
            </a:endParaRPr>
          </a:p>
          <a:p>
            <a:pPr marL="179705" indent="-179705">
              <a:buClr>
                <a:srgbClr val="0065BD"/>
              </a:buClr>
              <a:buFont typeface="Wingdings" pitchFamily="2" charset="2"/>
              <a:buChar char="§"/>
            </a:pPr>
            <a:endParaRPr lang="en-US" sz="1400">
              <a:solidFill>
                <a:srgbClr val="000000"/>
              </a:solidFill>
              <a:cs typeface="Montserrat Light" charset="0"/>
            </a:endParaRPr>
          </a:p>
          <a:p>
            <a:pPr algn="ctr"/>
            <a:endParaRPr lang="en-US" sz="1600">
              <a:solidFill>
                <a:srgbClr val="003359"/>
              </a:solidFill>
              <a:cs typeface="Montserrat Light" charset="0"/>
            </a:endParaRPr>
          </a:p>
        </p:txBody>
      </p:sp>
      <p:grpSp>
        <p:nvGrpSpPr>
          <p:cNvPr id="19" name="Google Shape;9569;p250">
            <a:extLst>
              <a:ext uri="{FF2B5EF4-FFF2-40B4-BE49-F238E27FC236}">
                <a16:creationId xmlns:a16="http://schemas.microsoft.com/office/drawing/2014/main" id="{52508B65-612D-7190-5590-6A9FCA2CB2F3}"/>
              </a:ext>
            </a:extLst>
          </p:cNvPr>
          <p:cNvGrpSpPr/>
          <p:nvPr/>
        </p:nvGrpSpPr>
        <p:grpSpPr>
          <a:xfrm>
            <a:off x="3103410" y="1560118"/>
            <a:ext cx="1148033" cy="1673911"/>
            <a:chOff x="5300663" y="3257550"/>
            <a:chExt cx="187325" cy="242888"/>
          </a:xfrm>
        </p:grpSpPr>
        <p:sp>
          <p:nvSpPr>
            <p:cNvPr id="3" name="Google Shape;9572;p250">
              <a:extLst>
                <a:ext uri="{FF2B5EF4-FFF2-40B4-BE49-F238E27FC236}">
                  <a16:creationId xmlns:a16="http://schemas.microsoft.com/office/drawing/2014/main" id="{317593A6-5E97-A52D-EC48-E719E879F122}"/>
                </a:ext>
              </a:extLst>
            </p:cNvPr>
            <p:cNvSpPr/>
            <p:nvPr/>
          </p:nvSpPr>
          <p:spPr>
            <a:xfrm>
              <a:off x="5370513" y="3362325"/>
              <a:ext cx="46038" cy="92075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22"/>
                    <a:pt x="0" y="22"/>
                    <a:pt x="0" y="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9573;p250">
              <a:extLst>
                <a:ext uri="{FF2B5EF4-FFF2-40B4-BE49-F238E27FC236}">
                  <a16:creationId xmlns:a16="http://schemas.microsoft.com/office/drawing/2014/main" id="{152EB5C7-B5ED-DB29-85DC-EB63AB6D7C41}"/>
                </a:ext>
              </a:extLst>
            </p:cNvPr>
            <p:cNvSpPr/>
            <p:nvPr/>
          </p:nvSpPr>
          <p:spPr>
            <a:xfrm>
              <a:off x="5311775" y="3421063"/>
              <a:ext cx="163513" cy="79375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5" y="5"/>
                  </a:moveTo>
                  <a:cubicBezTo>
                    <a:pt x="3" y="7"/>
                    <a:pt x="1" y="10"/>
                    <a:pt x="0" y="13"/>
                  </a:cubicBezTo>
                  <a:cubicBezTo>
                    <a:pt x="6" y="17"/>
                    <a:pt x="12" y="19"/>
                    <a:pt x="20" y="19"/>
                  </a:cubicBezTo>
                  <a:cubicBezTo>
                    <a:pt x="27" y="19"/>
                    <a:pt x="34" y="17"/>
                    <a:pt x="39" y="13"/>
                  </a:cubicBezTo>
                  <a:cubicBezTo>
                    <a:pt x="38" y="10"/>
                    <a:pt x="36" y="7"/>
                    <a:pt x="34" y="5"/>
                  </a:cubicBezTo>
                  <a:cubicBezTo>
                    <a:pt x="27" y="1"/>
                    <a:pt x="23" y="0"/>
                    <a:pt x="19" y="0"/>
                  </a:cubicBezTo>
                  <a:cubicBezTo>
                    <a:pt x="16" y="0"/>
                    <a:pt x="12" y="1"/>
                    <a:pt x="5" y="5"/>
                  </a:cubicBezTo>
                  <a:close/>
                </a:path>
              </a:pathLst>
            </a:custGeom>
            <a:solidFill>
              <a:srgbClr val="FFD67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9574;p250">
              <a:extLst>
                <a:ext uri="{FF2B5EF4-FFF2-40B4-BE49-F238E27FC236}">
                  <a16:creationId xmlns:a16="http://schemas.microsoft.com/office/drawing/2014/main" id="{FFAD03F0-FB9F-AD92-A584-72BB50E94CF2}"/>
                </a:ext>
              </a:extLst>
            </p:cNvPr>
            <p:cNvSpPr/>
            <p:nvPr/>
          </p:nvSpPr>
          <p:spPr>
            <a:xfrm>
              <a:off x="5370513" y="3395663"/>
              <a:ext cx="46038" cy="28575"/>
            </a:xfrm>
            <a:custGeom>
              <a:avLst/>
              <a:gdLst/>
              <a:ahLst/>
              <a:cxnLst/>
              <a:rect l="l" t="t" r="r" b="b"/>
              <a:pathLst>
                <a:path w="29" h="18" extrusionOk="0">
                  <a:moveTo>
                    <a:pt x="29" y="5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29" y="5"/>
                  </a:lnTo>
                  <a:close/>
                </a:path>
              </a:pathLst>
            </a:custGeom>
            <a:solidFill>
              <a:srgbClr val="E8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9575;p250">
              <a:extLst>
                <a:ext uri="{FF2B5EF4-FFF2-40B4-BE49-F238E27FC236}">
                  <a16:creationId xmlns:a16="http://schemas.microsoft.com/office/drawing/2014/main" id="{CFCA56B4-0626-CED8-4210-32575B8BE0E0}"/>
                </a:ext>
              </a:extLst>
            </p:cNvPr>
            <p:cNvSpPr/>
            <p:nvPr/>
          </p:nvSpPr>
          <p:spPr>
            <a:xfrm>
              <a:off x="5300663" y="3278188"/>
              <a:ext cx="187325" cy="125413"/>
            </a:xfrm>
            <a:custGeom>
              <a:avLst/>
              <a:gdLst/>
              <a:ahLst/>
              <a:cxnLst/>
              <a:rect l="l" t="t" r="r" b="b"/>
              <a:pathLst>
                <a:path w="45" h="30" extrusionOk="0">
                  <a:moveTo>
                    <a:pt x="23" y="0"/>
                  </a:moveTo>
                  <a:cubicBezTo>
                    <a:pt x="45" y="0"/>
                    <a:pt x="36" y="30"/>
                    <a:pt x="23" y="30"/>
                  </a:cubicBezTo>
                  <a:cubicBezTo>
                    <a:pt x="9" y="3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9576;p250">
              <a:extLst>
                <a:ext uri="{FF2B5EF4-FFF2-40B4-BE49-F238E27FC236}">
                  <a16:creationId xmlns:a16="http://schemas.microsoft.com/office/drawing/2014/main" id="{F4260ED2-A9B4-3A67-18CB-E339069B0EA3}"/>
                </a:ext>
              </a:extLst>
            </p:cNvPr>
            <p:cNvSpPr/>
            <p:nvPr/>
          </p:nvSpPr>
          <p:spPr>
            <a:xfrm>
              <a:off x="5375275" y="3421063"/>
              <a:ext cx="41275" cy="79375"/>
            </a:xfrm>
            <a:custGeom>
              <a:avLst/>
              <a:gdLst/>
              <a:ahLst/>
              <a:cxnLst/>
              <a:rect l="l" t="t" r="r" b="b"/>
              <a:pathLst>
                <a:path w="10" h="19" extrusionOk="0">
                  <a:moveTo>
                    <a:pt x="3" y="10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9"/>
                    <a:pt x="5" y="19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0"/>
                    <a:pt x="3" y="0"/>
                    <a:pt x="0" y="0"/>
                  </a:cubicBezTo>
                  <a:lnTo>
                    <a:pt x="3" y="10"/>
                  </a:lnTo>
                  <a:close/>
                </a:path>
              </a:pathLst>
            </a:custGeom>
            <a:solidFill>
              <a:srgbClr val="76B36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9577;p250">
              <a:extLst>
                <a:ext uri="{FF2B5EF4-FFF2-40B4-BE49-F238E27FC236}">
                  <a16:creationId xmlns:a16="http://schemas.microsoft.com/office/drawing/2014/main" id="{474B94DE-F36E-B686-2368-EBCF05F4EC69}"/>
                </a:ext>
              </a:extLst>
            </p:cNvPr>
            <p:cNvSpPr/>
            <p:nvPr/>
          </p:nvSpPr>
          <p:spPr>
            <a:xfrm>
              <a:off x="5354638" y="3408363"/>
              <a:ext cx="36513" cy="49213"/>
            </a:xfrm>
            <a:custGeom>
              <a:avLst/>
              <a:gdLst/>
              <a:ahLst/>
              <a:cxnLst/>
              <a:rect l="l" t="t" r="r" b="b"/>
              <a:pathLst>
                <a:path w="23" h="31" extrusionOk="0">
                  <a:moveTo>
                    <a:pt x="10" y="0"/>
                  </a:moveTo>
                  <a:lnTo>
                    <a:pt x="0" y="13"/>
                  </a:lnTo>
                  <a:lnTo>
                    <a:pt x="5" y="31"/>
                  </a:lnTo>
                  <a:lnTo>
                    <a:pt x="23" y="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9578;p250">
              <a:extLst>
                <a:ext uri="{FF2B5EF4-FFF2-40B4-BE49-F238E27FC236}">
                  <a16:creationId xmlns:a16="http://schemas.microsoft.com/office/drawing/2014/main" id="{D918D87E-ECE5-E206-4927-C5A4378D76C7}"/>
                </a:ext>
              </a:extLst>
            </p:cNvPr>
            <p:cNvSpPr/>
            <p:nvPr/>
          </p:nvSpPr>
          <p:spPr>
            <a:xfrm>
              <a:off x="5354638" y="3408363"/>
              <a:ext cx="36513" cy="41275"/>
            </a:xfrm>
            <a:custGeom>
              <a:avLst/>
              <a:gdLst/>
              <a:ahLst/>
              <a:cxnLst/>
              <a:rect l="l" t="t" r="r" b="b"/>
              <a:pathLst>
                <a:path w="23" h="26" extrusionOk="0">
                  <a:moveTo>
                    <a:pt x="10" y="0"/>
                  </a:moveTo>
                  <a:lnTo>
                    <a:pt x="0" y="13"/>
                  </a:lnTo>
                  <a:lnTo>
                    <a:pt x="8" y="26"/>
                  </a:lnTo>
                  <a:lnTo>
                    <a:pt x="23" y="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D67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9579;p250">
              <a:extLst>
                <a:ext uri="{FF2B5EF4-FFF2-40B4-BE49-F238E27FC236}">
                  <a16:creationId xmlns:a16="http://schemas.microsoft.com/office/drawing/2014/main" id="{E3551A6D-2C8B-7F1B-D375-8F39A75D36BB}"/>
                </a:ext>
              </a:extLst>
            </p:cNvPr>
            <p:cNvSpPr/>
            <p:nvPr/>
          </p:nvSpPr>
          <p:spPr>
            <a:xfrm>
              <a:off x="5395913" y="3408363"/>
              <a:ext cx="38100" cy="49213"/>
            </a:xfrm>
            <a:custGeom>
              <a:avLst/>
              <a:gdLst/>
              <a:ahLst/>
              <a:cxnLst/>
              <a:rect l="l" t="t" r="r" b="b"/>
              <a:pathLst>
                <a:path w="24" h="31" extrusionOk="0">
                  <a:moveTo>
                    <a:pt x="13" y="0"/>
                  </a:moveTo>
                  <a:lnTo>
                    <a:pt x="24" y="13"/>
                  </a:lnTo>
                  <a:lnTo>
                    <a:pt x="18" y="31"/>
                  </a:lnTo>
                  <a:lnTo>
                    <a:pt x="0" y="8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580;p250">
              <a:extLst>
                <a:ext uri="{FF2B5EF4-FFF2-40B4-BE49-F238E27FC236}">
                  <a16:creationId xmlns:a16="http://schemas.microsoft.com/office/drawing/2014/main" id="{60692A11-2C2D-09EE-0E80-6B0731448A85}"/>
                </a:ext>
              </a:extLst>
            </p:cNvPr>
            <p:cNvSpPr/>
            <p:nvPr/>
          </p:nvSpPr>
          <p:spPr>
            <a:xfrm>
              <a:off x="5395913" y="3408363"/>
              <a:ext cx="38100" cy="41275"/>
            </a:xfrm>
            <a:custGeom>
              <a:avLst/>
              <a:gdLst/>
              <a:ahLst/>
              <a:cxnLst/>
              <a:rect l="l" t="t" r="r" b="b"/>
              <a:pathLst>
                <a:path w="24" h="26" extrusionOk="0">
                  <a:moveTo>
                    <a:pt x="13" y="0"/>
                  </a:moveTo>
                  <a:lnTo>
                    <a:pt x="24" y="13"/>
                  </a:lnTo>
                  <a:lnTo>
                    <a:pt x="16" y="26"/>
                  </a:lnTo>
                  <a:lnTo>
                    <a:pt x="0" y="8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D67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9581;p250">
              <a:extLst>
                <a:ext uri="{FF2B5EF4-FFF2-40B4-BE49-F238E27FC236}">
                  <a16:creationId xmlns:a16="http://schemas.microsoft.com/office/drawing/2014/main" id="{2A7DA0F7-88F4-2A3F-18F6-238BD880322E}"/>
                </a:ext>
              </a:extLst>
            </p:cNvPr>
            <p:cNvSpPr/>
            <p:nvPr/>
          </p:nvSpPr>
          <p:spPr>
            <a:xfrm>
              <a:off x="5329238" y="3257550"/>
              <a:ext cx="128588" cy="84138"/>
            </a:xfrm>
            <a:custGeom>
              <a:avLst/>
              <a:gdLst/>
              <a:ahLst/>
              <a:cxnLst/>
              <a:rect l="l" t="t" r="r" b="b"/>
              <a:pathLst>
                <a:path w="31" h="20" extrusionOk="0">
                  <a:moveTo>
                    <a:pt x="27" y="14"/>
                  </a:moveTo>
                  <a:cubicBezTo>
                    <a:pt x="27" y="12"/>
                    <a:pt x="25" y="9"/>
                    <a:pt x="23" y="9"/>
                  </a:cubicBezTo>
                  <a:cubicBezTo>
                    <a:pt x="22" y="8"/>
                    <a:pt x="14" y="9"/>
                    <a:pt x="10" y="11"/>
                  </a:cubicBezTo>
                  <a:cubicBezTo>
                    <a:pt x="6" y="14"/>
                    <a:pt x="5" y="16"/>
                    <a:pt x="5" y="18"/>
                  </a:cubicBezTo>
                  <a:cubicBezTo>
                    <a:pt x="5" y="19"/>
                    <a:pt x="4" y="20"/>
                    <a:pt x="4" y="20"/>
                  </a:cubicBezTo>
                  <a:cubicBezTo>
                    <a:pt x="3" y="19"/>
                    <a:pt x="2" y="17"/>
                    <a:pt x="1" y="16"/>
                  </a:cubicBezTo>
                  <a:cubicBezTo>
                    <a:pt x="0" y="15"/>
                    <a:pt x="0" y="13"/>
                    <a:pt x="1" y="10"/>
                  </a:cubicBezTo>
                  <a:cubicBezTo>
                    <a:pt x="2" y="8"/>
                    <a:pt x="5" y="1"/>
                    <a:pt x="15" y="1"/>
                  </a:cubicBezTo>
                  <a:cubicBezTo>
                    <a:pt x="20" y="0"/>
                    <a:pt x="22" y="3"/>
                    <a:pt x="24" y="4"/>
                  </a:cubicBezTo>
                  <a:cubicBezTo>
                    <a:pt x="28" y="5"/>
                    <a:pt x="31" y="13"/>
                    <a:pt x="30" y="17"/>
                  </a:cubicBezTo>
                  <a:cubicBezTo>
                    <a:pt x="29" y="18"/>
                    <a:pt x="28" y="20"/>
                    <a:pt x="27" y="19"/>
                  </a:cubicBezTo>
                  <a:cubicBezTo>
                    <a:pt x="26" y="19"/>
                    <a:pt x="27" y="16"/>
                    <a:pt x="27" y="14"/>
                  </a:cubicBezTo>
                  <a:close/>
                </a:path>
              </a:pathLst>
            </a:custGeom>
            <a:solidFill>
              <a:srgbClr val="E3B5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9582;p250">
              <a:extLst>
                <a:ext uri="{FF2B5EF4-FFF2-40B4-BE49-F238E27FC236}">
                  <a16:creationId xmlns:a16="http://schemas.microsoft.com/office/drawing/2014/main" id="{DB33FD44-1AB6-FA01-E6D8-522ED407A40D}"/>
                </a:ext>
              </a:extLst>
            </p:cNvPr>
            <p:cNvSpPr/>
            <p:nvPr/>
          </p:nvSpPr>
          <p:spPr>
            <a:xfrm>
              <a:off x="5441950" y="3321050"/>
              <a:ext cx="15875" cy="33338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3" y="0"/>
                  </a:moveTo>
                  <a:cubicBezTo>
                    <a:pt x="4" y="1"/>
                    <a:pt x="4" y="2"/>
                    <a:pt x="4" y="4"/>
                  </a:cubicBezTo>
                  <a:cubicBezTo>
                    <a:pt x="3" y="6"/>
                    <a:pt x="2" y="8"/>
                    <a:pt x="2" y="7"/>
                  </a:cubicBezTo>
                  <a:cubicBezTo>
                    <a:pt x="1" y="7"/>
                    <a:pt x="0" y="6"/>
                    <a:pt x="1" y="4"/>
                  </a:cubicBezTo>
                  <a:cubicBezTo>
                    <a:pt x="1" y="2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9583;p250">
              <a:extLst>
                <a:ext uri="{FF2B5EF4-FFF2-40B4-BE49-F238E27FC236}">
                  <a16:creationId xmlns:a16="http://schemas.microsoft.com/office/drawing/2014/main" id="{9D13A9B4-F50F-36E6-7E6F-8C0855BC9737}"/>
                </a:ext>
              </a:extLst>
            </p:cNvPr>
            <p:cNvSpPr/>
            <p:nvPr/>
          </p:nvSpPr>
          <p:spPr>
            <a:xfrm>
              <a:off x="5329238" y="3321050"/>
              <a:ext cx="15875" cy="33338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1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" y="6"/>
                    <a:pt x="2" y="8"/>
                    <a:pt x="3" y="7"/>
                  </a:cubicBezTo>
                  <a:cubicBezTo>
                    <a:pt x="3" y="7"/>
                    <a:pt x="4" y="6"/>
                    <a:pt x="3" y="4"/>
                  </a:cubicBezTo>
                  <a:cubicBezTo>
                    <a:pt x="3" y="2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7D6B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TextBox 24">
            <a:extLst>
              <a:ext uri="{FF2B5EF4-FFF2-40B4-BE49-F238E27FC236}">
                <a16:creationId xmlns:a16="http://schemas.microsoft.com/office/drawing/2014/main" id="{BA817242-59DA-F188-4FEF-A5BED4304153}"/>
              </a:ext>
            </a:extLst>
          </p:cNvPr>
          <p:cNvSpPr txBox="1"/>
          <p:nvPr/>
        </p:nvSpPr>
        <p:spPr>
          <a:xfrm>
            <a:off x="6316642" y="3430509"/>
            <a:ext cx="3513150" cy="1741005"/>
          </a:xfrm>
          <a:prstGeom prst="rect">
            <a:avLst/>
          </a:prstGeom>
          <a:noFill/>
        </p:spPr>
        <p:txBody>
          <a:bodyPr wrap="square" lIns="45720" tIns="22860" rIns="45720" bIns="22860" rtlCol="0" anchor="t">
            <a:no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ea typeface="Montserrat Light" charset="0"/>
                <a:cs typeface="Montserrat Light" charset="0"/>
              </a:rPr>
              <a:t>User Story 2: Admin</a:t>
            </a:r>
          </a:p>
          <a:p>
            <a:pPr algn="ctr"/>
            <a:r>
              <a:rPr lang="en-US" sz="1400" i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“As an Admin, I want to see suitable employees for a project based on their availability and skills so that I can make decisions faster.”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400" i="1">
              <a:ea typeface="+mn-lt"/>
              <a:cs typeface="+mn-lt"/>
            </a:endParaRPr>
          </a:p>
          <a:p>
            <a:pPr marL="179705" indent="-179705"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400" b="1">
                <a:ea typeface="+mn-lt"/>
                <a:cs typeface="+mn-lt"/>
              </a:rPr>
              <a:t>Suggestions </a:t>
            </a:r>
            <a:r>
              <a:rPr lang="en-US" sz="1400">
                <a:ea typeface="+mn-lt"/>
                <a:cs typeface="+mn-lt"/>
              </a:rPr>
              <a:t>are displayed when assigning employees to projects, based on the required skills and availability</a:t>
            </a:r>
            <a:endParaRPr lang="en-US">
              <a:ea typeface="+mn-lt"/>
              <a:cs typeface="+mn-lt"/>
            </a:endParaRPr>
          </a:p>
          <a:p>
            <a:pPr marL="179705" indent="-179705"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400">
                <a:cs typeface="Arial"/>
              </a:rPr>
              <a:t>Suggested employees </a:t>
            </a:r>
            <a:r>
              <a:rPr lang="en-US" sz="1400" b="1">
                <a:cs typeface="Arial"/>
              </a:rPr>
              <a:t>can be assigned</a:t>
            </a:r>
            <a:r>
              <a:rPr lang="en-US" sz="1400">
                <a:cs typeface="Arial"/>
              </a:rPr>
              <a:t> to a project</a:t>
            </a:r>
          </a:p>
          <a:p>
            <a:pPr marL="179705" indent="-179705">
              <a:buClr>
                <a:srgbClr val="0065BD"/>
              </a:buClr>
              <a:buFont typeface="Wingdings" pitchFamily="2" charset="2"/>
              <a:buChar char="§"/>
            </a:pPr>
            <a:endParaRPr lang="en-US" sz="1400">
              <a:cs typeface="Arial"/>
            </a:endParaRPr>
          </a:p>
          <a:p>
            <a:pPr marL="179705" indent="-179705">
              <a:buClr>
                <a:srgbClr val="0065BD"/>
              </a:buClr>
              <a:buFont typeface="Wingdings" pitchFamily="2" charset="2"/>
              <a:buChar char="§"/>
            </a:pPr>
            <a:endParaRPr lang="en-US" sz="1400">
              <a:ea typeface="Montserrat Light" charset="0"/>
              <a:cs typeface="Arial"/>
            </a:endParaRPr>
          </a:p>
          <a:p>
            <a:pPr marL="179705" indent="-179705">
              <a:buClr>
                <a:srgbClr val="0065BD"/>
              </a:buClr>
              <a:buFont typeface="Wingdings" pitchFamily="2" charset="2"/>
              <a:buChar char="§"/>
            </a:pPr>
            <a:endParaRPr lang="en-US" sz="1400">
              <a:ea typeface="Montserrat Light" charset="0"/>
              <a:cs typeface="Arial"/>
            </a:endParaRPr>
          </a:p>
          <a:p>
            <a:pPr algn="ctr"/>
            <a:endParaRPr lang="en-US" sz="1400">
              <a:ea typeface="Montserrat Light" charset="0"/>
              <a:cs typeface="Montserrat Light" charset="0"/>
            </a:endParaRPr>
          </a:p>
        </p:txBody>
      </p:sp>
      <p:grpSp>
        <p:nvGrpSpPr>
          <p:cNvPr id="82" name="Google Shape;9552;p250">
            <a:extLst>
              <a:ext uri="{FF2B5EF4-FFF2-40B4-BE49-F238E27FC236}">
                <a16:creationId xmlns:a16="http://schemas.microsoft.com/office/drawing/2014/main" id="{66894BB7-B555-68BC-4235-8AEF6E4E476A}"/>
              </a:ext>
            </a:extLst>
          </p:cNvPr>
          <p:cNvGrpSpPr/>
          <p:nvPr/>
        </p:nvGrpSpPr>
        <p:grpSpPr>
          <a:xfrm>
            <a:off x="7499121" y="1602065"/>
            <a:ext cx="1148032" cy="1582832"/>
            <a:chOff x="4916488" y="1181100"/>
            <a:chExt cx="195262" cy="241300"/>
          </a:xfrm>
        </p:grpSpPr>
        <p:sp>
          <p:nvSpPr>
            <p:cNvPr id="25" name="Google Shape;9555;p250">
              <a:extLst>
                <a:ext uri="{FF2B5EF4-FFF2-40B4-BE49-F238E27FC236}">
                  <a16:creationId xmlns:a16="http://schemas.microsoft.com/office/drawing/2014/main" id="{89EDB29D-8F43-4800-11E4-CC4AAC245D02}"/>
                </a:ext>
              </a:extLst>
            </p:cNvPr>
            <p:cNvSpPr/>
            <p:nvPr/>
          </p:nvSpPr>
          <p:spPr>
            <a:xfrm>
              <a:off x="4932363" y="1209675"/>
              <a:ext cx="117475" cy="150813"/>
            </a:xfrm>
            <a:custGeom>
              <a:avLst/>
              <a:gdLst/>
              <a:ahLst/>
              <a:cxnLst/>
              <a:rect l="l" t="t" r="r" b="b"/>
              <a:pathLst>
                <a:path w="28" h="36" extrusionOk="0">
                  <a:moveTo>
                    <a:pt x="7" y="2"/>
                  </a:moveTo>
                  <a:cubicBezTo>
                    <a:pt x="4" y="5"/>
                    <a:pt x="0" y="21"/>
                    <a:pt x="6" y="31"/>
                  </a:cubicBezTo>
                  <a:cubicBezTo>
                    <a:pt x="7" y="33"/>
                    <a:pt x="9" y="34"/>
                    <a:pt x="11" y="35"/>
                  </a:cubicBezTo>
                  <a:cubicBezTo>
                    <a:pt x="14" y="36"/>
                    <a:pt x="17" y="36"/>
                    <a:pt x="20" y="36"/>
                  </a:cubicBezTo>
                  <a:cubicBezTo>
                    <a:pt x="23" y="36"/>
                    <a:pt x="25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0"/>
                    <a:pt x="11" y="0"/>
                    <a:pt x="7" y="2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9556;p250">
              <a:extLst>
                <a:ext uri="{FF2B5EF4-FFF2-40B4-BE49-F238E27FC236}">
                  <a16:creationId xmlns:a16="http://schemas.microsoft.com/office/drawing/2014/main" id="{B9CA62E0-D1D1-014A-B326-E534D432560A}"/>
                </a:ext>
              </a:extLst>
            </p:cNvPr>
            <p:cNvSpPr/>
            <p:nvPr/>
          </p:nvSpPr>
          <p:spPr>
            <a:xfrm>
              <a:off x="4978400" y="1209675"/>
              <a:ext cx="117475" cy="150813"/>
            </a:xfrm>
            <a:custGeom>
              <a:avLst/>
              <a:gdLst/>
              <a:ahLst/>
              <a:cxnLst/>
              <a:rect l="l" t="t" r="r" b="b"/>
              <a:pathLst>
                <a:path w="28" h="36" extrusionOk="0">
                  <a:moveTo>
                    <a:pt x="22" y="2"/>
                  </a:moveTo>
                  <a:cubicBezTo>
                    <a:pt x="24" y="5"/>
                    <a:pt x="28" y="20"/>
                    <a:pt x="22" y="30"/>
                  </a:cubicBezTo>
                  <a:cubicBezTo>
                    <a:pt x="21" y="32"/>
                    <a:pt x="18" y="34"/>
                    <a:pt x="15" y="36"/>
                  </a:cubicBezTo>
                  <a:cubicBezTo>
                    <a:pt x="13" y="36"/>
                    <a:pt x="11" y="36"/>
                    <a:pt x="9" y="36"/>
                  </a:cubicBezTo>
                  <a:cubicBezTo>
                    <a:pt x="6" y="36"/>
                    <a:pt x="4" y="36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0"/>
                    <a:pt x="18" y="0"/>
                    <a:pt x="22" y="2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9557;p250">
              <a:extLst>
                <a:ext uri="{FF2B5EF4-FFF2-40B4-BE49-F238E27FC236}">
                  <a16:creationId xmlns:a16="http://schemas.microsoft.com/office/drawing/2014/main" id="{0CCB871E-78EE-B162-9B72-5118EAC42DD7}"/>
                </a:ext>
              </a:extLst>
            </p:cNvPr>
            <p:cNvSpPr/>
            <p:nvPr/>
          </p:nvSpPr>
          <p:spPr>
            <a:xfrm>
              <a:off x="4937125" y="1343025"/>
              <a:ext cx="161925" cy="79375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5" y="6"/>
                  </a:moveTo>
                  <a:cubicBezTo>
                    <a:pt x="2" y="7"/>
                    <a:pt x="1" y="10"/>
                    <a:pt x="0" y="14"/>
                  </a:cubicBezTo>
                  <a:cubicBezTo>
                    <a:pt x="5" y="17"/>
                    <a:pt x="12" y="19"/>
                    <a:pt x="19" y="19"/>
                  </a:cubicBezTo>
                  <a:cubicBezTo>
                    <a:pt x="26" y="19"/>
                    <a:pt x="33" y="17"/>
                    <a:pt x="39" y="14"/>
                  </a:cubicBezTo>
                  <a:cubicBezTo>
                    <a:pt x="37" y="10"/>
                    <a:pt x="36" y="7"/>
                    <a:pt x="33" y="6"/>
                  </a:cubicBezTo>
                  <a:cubicBezTo>
                    <a:pt x="27" y="1"/>
                    <a:pt x="23" y="1"/>
                    <a:pt x="19" y="0"/>
                  </a:cubicBezTo>
                  <a:cubicBezTo>
                    <a:pt x="15" y="0"/>
                    <a:pt x="11" y="1"/>
                    <a:pt x="5" y="6"/>
                  </a:cubicBezTo>
                  <a:close/>
                </a:path>
              </a:pathLst>
            </a:custGeom>
            <a:solidFill>
              <a:srgbClr val="6BB39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9558;p250">
              <a:extLst>
                <a:ext uri="{FF2B5EF4-FFF2-40B4-BE49-F238E27FC236}">
                  <a16:creationId xmlns:a16="http://schemas.microsoft.com/office/drawing/2014/main" id="{099D66EC-4C03-117F-B576-AD68A91D6438}"/>
                </a:ext>
              </a:extLst>
            </p:cNvPr>
            <p:cNvSpPr/>
            <p:nvPr/>
          </p:nvSpPr>
          <p:spPr>
            <a:xfrm>
              <a:off x="4995863" y="1284288"/>
              <a:ext cx="46038" cy="92075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21"/>
                    <a:pt x="0" y="22"/>
                    <a:pt x="0" y="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9559;p250">
              <a:extLst>
                <a:ext uri="{FF2B5EF4-FFF2-40B4-BE49-F238E27FC236}">
                  <a16:creationId xmlns:a16="http://schemas.microsoft.com/office/drawing/2014/main" id="{93FA03B2-17C7-591C-00BA-EE5675C2BDED}"/>
                </a:ext>
              </a:extLst>
            </p:cNvPr>
            <p:cNvSpPr/>
            <p:nvPr/>
          </p:nvSpPr>
          <p:spPr>
            <a:xfrm>
              <a:off x="4995863" y="1317625"/>
              <a:ext cx="46038" cy="30163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9" y="5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29" y="5"/>
                  </a:lnTo>
                  <a:close/>
                </a:path>
              </a:pathLst>
            </a:custGeom>
            <a:solidFill>
              <a:srgbClr val="E8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9560;p250">
              <a:extLst>
                <a:ext uri="{FF2B5EF4-FFF2-40B4-BE49-F238E27FC236}">
                  <a16:creationId xmlns:a16="http://schemas.microsoft.com/office/drawing/2014/main" id="{48BE772C-F9CA-97F5-C03D-C5A6180A4584}"/>
                </a:ext>
              </a:extLst>
            </p:cNvPr>
            <p:cNvSpPr/>
            <p:nvPr/>
          </p:nvSpPr>
          <p:spPr>
            <a:xfrm>
              <a:off x="4924425" y="1204913"/>
              <a:ext cx="187325" cy="125413"/>
            </a:xfrm>
            <a:custGeom>
              <a:avLst/>
              <a:gdLst/>
              <a:ahLst/>
              <a:cxnLst/>
              <a:rect l="l" t="t" r="r" b="b"/>
              <a:pathLst>
                <a:path w="45" h="30" extrusionOk="0">
                  <a:moveTo>
                    <a:pt x="22" y="0"/>
                  </a:moveTo>
                  <a:cubicBezTo>
                    <a:pt x="45" y="0"/>
                    <a:pt x="36" y="30"/>
                    <a:pt x="22" y="30"/>
                  </a:cubicBezTo>
                  <a:cubicBezTo>
                    <a:pt x="9" y="30"/>
                    <a:pt x="0" y="0"/>
                    <a:pt x="22" y="0"/>
                  </a:cubicBez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561;p250">
              <a:extLst>
                <a:ext uri="{FF2B5EF4-FFF2-40B4-BE49-F238E27FC236}">
                  <a16:creationId xmlns:a16="http://schemas.microsoft.com/office/drawing/2014/main" id="{7332B00D-6364-3035-C36B-7EEE99BF715C}"/>
                </a:ext>
              </a:extLst>
            </p:cNvPr>
            <p:cNvSpPr/>
            <p:nvPr/>
          </p:nvSpPr>
          <p:spPr>
            <a:xfrm>
              <a:off x="4949825" y="1181100"/>
              <a:ext cx="133350" cy="100013"/>
            </a:xfrm>
            <a:custGeom>
              <a:avLst/>
              <a:gdLst/>
              <a:ahLst/>
              <a:cxnLst/>
              <a:rect l="l" t="t" r="r" b="b"/>
              <a:pathLst>
                <a:path w="32" h="24" extrusionOk="0">
                  <a:moveTo>
                    <a:pt x="21" y="8"/>
                  </a:moveTo>
                  <a:cubicBezTo>
                    <a:pt x="25" y="10"/>
                    <a:pt x="28" y="15"/>
                    <a:pt x="28" y="19"/>
                  </a:cubicBezTo>
                  <a:cubicBezTo>
                    <a:pt x="29" y="24"/>
                    <a:pt x="29" y="22"/>
                    <a:pt x="31" y="19"/>
                  </a:cubicBezTo>
                  <a:cubicBezTo>
                    <a:pt x="32" y="15"/>
                    <a:pt x="28" y="0"/>
                    <a:pt x="17" y="0"/>
                  </a:cubicBezTo>
                  <a:cubicBezTo>
                    <a:pt x="5" y="0"/>
                    <a:pt x="0" y="12"/>
                    <a:pt x="2" y="18"/>
                  </a:cubicBezTo>
                  <a:cubicBezTo>
                    <a:pt x="3" y="24"/>
                    <a:pt x="4" y="23"/>
                    <a:pt x="5" y="18"/>
                  </a:cubicBezTo>
                  <a:cubicBezTo>
                    <a:pt x="6" y="13"/>
                    <a:pt x="11" y="7"/>
                    <a:pt x="21" y="8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562;p250">
              <a:extLst>
                <a:ext uri="{FF2B5EF4-FFF2-40B4-BE49-F238E27FC236}">
                  <a16:creationId xmlns:a16="http://schemas.microsoft.com/office/drawing/2014/main" id="{D005B544-4193-2A78-5377-9E914B0D0FD4}"/>
                </a:ext>
              </a:extLst>
            </p:cNvPr>
            <p:cNvSpPr/>
            <p:nvPr/>
          </p:nvSpPr>
          <p:spPr>
            <a:xfrm>
              <a:off x="5037138" y="1214438"/>
              <a:ext cx="61913" cy="111125"/>
            </a:xfrm>
            <a:custGeom>
              <a:avLst/>
              <a:gdLst/>
              <a:ahLst/>
              <a:cxnLst/>
              <a:rect l="l" t="t" r="r" b="b"/>
              <a:pathLst>
                <a:path w="15" h="27" extrusionOk="0">
                  <a:moveTo>
                    <a:pt x="6" y="27"/>
                  </a:moveTo>
                  <a:cubicBezTo>
                    <a:pt x="12" y="11"/>
                    <a:pt x="2" y="1"/>
                    <a:pt x="0" y="1"/>
                  </a:cubicBezTo>
                  <a:cubicBezTo>
                    <a:pt x="4" y="0"/>
                    <a:pt x="15" y="10"/>
                    <a:pt x="6" y="27"/>
                  </a:cubicBezTo>
                  <a:close/>
                </a:path>
              </a:pathLst>
            </a:custGeom>
            <a:solidFill>
              <a:srgbClr val="DE990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563;p250">
              <a:extLst>
                <a:ext uri="{FF2B5EF4-FFF2-40B4-BE49-F238E27FC236}">
                  <a16:creationId xmlns:a16="http://schemas.microsoft.com/office/drawing/2014/main" id="{B04A7A5A-425C-0276-6E0C-758A941BC04C}"/>
                </a:ext>
              </a:extLst>
            </p:cNvPr>
            <p:cNvSpPr/>
            <p:nvPr/>
          </p:nvSpPr>
          <p:spPr>
            <a:xfrm>
              <a:off x="4995863" y="1347788"/>
              <a:ext cx="46038" cy="4921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0"/>
                  </a:moveTo>
                  <a:cubicBezTo>
                    <a:pt x="10" y="5"/>
                    <a:pt x="6" y="8"/>
                    <a:pt x="5" y="12"/>
                  </a:cubicBezTo>
                  <a:cubicBezTo>
                    <a:pt x="4" y="8"/>
                    <a:pt x="0" y="5"/>
                    <a:pt x="0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FDD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564;p250">
              <a:extLst>
                <a:ext uri="{FF2B5EF4-FFF2-40B4-BE49-F238E27FC236}">
                  <a16:creationId xmlns:a16="http://schemas.microsoft.com/office/drawing/2014/main" id="{1A58EE71-232C-630E-92FE-82E2E8ED6FAF}"/>
                </a:ext>
              </a:extLst>
            </p:cNvPr>
            <p:cNvSpPr/>
            <p:nvPr/>
          </p:nvSpPr>
          <p:spPr>
            <a:xfrm>
              <a:off x="5016500" y="1338263"/>
              <a:ext cx="53975" cy="58738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4"/>
                  </a:moveTo>
                  <a:cubicBezTo>
                    <a:pt x="3" y="10"/>
                    <a:pt x="5" y="8"/>
                    <a:pt x="8" y="8"/>
                  </a:cubicBezTo>
                  <a:cubicBezTo>
                    <a:pt x="9" y="7"/>
                    <a:pt x="12" y="7"/>
                    <a:pt x="13" y="7"/>
                  </a:cubicBezTo>
                  <a:cubicBezTo>
                    <a:pt x="11" y="4"/>
                    <a:pt x="8" y="3"/>
                    <a:pt x="6" y="0"/>
                  </a:cubicBezTo>
                  <a:cubicBezTo>
                    <a:pt x="6" y="8"/>
                    <a:pt x="0" y="9"/>
                    <a:pt x="0" y="14"/>
                  </a:cubicBezTo>
                  <a:close/>
                </a:path>
              </a:pathLst>
            </a:custGeom>
            <a:solidFill>
              <a:srgbClr val="478C7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565;p250">
              <a:extLst>
                <a:ext uri="{FF2B5EF4-FFF2-40B4-BE49-F238E27FC236}">
                  <a16:creationId xmlns:a16="http://schemas.microsoft.com/office/drawing/2014/main" id="{9FD1ABF8-F3E0-6F31-EDA4-DE44347C1496}"/>
                </a:ext>
              </a:extLst>
            </p:cNvPr>
            <p:cNvSpPr/>
            <p:nvPr/>
          </p:nvSpPr>
          <p:spPr>
            <a:xfrm>
              <a:off x="5016500" y="1338263"/>
              <a:ext cx="49213" cy="58738"/>
            </a:xfrm>
            <a:custGeom>
              <a:avLst/>
              <a:gdLst/>
              <a:ahLst/>
              <a:cxnLst/>
              <a:rect l="l" t="t" r="r" b="b"/>
              <a:pathLst>
                <a:path w="12" h="14" extrusionOk="0">
                  <a:moveTo>
                    <a:pt x="0" y="14"/>
                  </a:moveTo>
                  <a:cubicBezTo>
                    <a:pt x="2" y="10"/>
                    <a:pt x="5" y="7"/>
                    <a:pt x="8" y="6"/>
                  </a:cubicBezTo>
                  <a:cubicBezTo>
                    <a:pt x="9" y="6"/>
                    <a:pt x="10" y="6"/>
                    <a:pt x="12" y="7"/>
                  </a:cubicBezTo>
                  <a:cubicBezTo>
                    <a:pt x="9" y="4"/>
                    <a:pt x="8" y="2"/>
                    <a:pt x="6" y="0"/>
                  </a:cubicBezTo>
                  <a:cubicBezTo>
                    <a:pt x="6" y="8"/>
                    <a:pt x="0" y="9"/>
                    <a:pt x="0" y="14"/>
                  </a:cubicBezTo>
                  <a:close/>
                </a:path>
              </a:pathLst>
            </a:custGeom>
            <a:solidFill>
              <a:srgbClr val="6BB39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566;p250">
              <a:extLst>
                <a:ext uri="{FF2B5EF4-FFF2-40B4-BE49-F238E27FC236}">
                  <a16:creationId xmlns:a16="http://schemas.microsoft.com/office/drawing/2014/main" id="{1114CE42-69AE-708F-7934-40B837A90D8F}"/>
                </a:ext>
              </a:extLst>
            </p:cNvPr>
            <p:cNvSpPr/>
            <p:nvPr/>
          </p:nvSpPr>
          <p:spPr>
            <a:xfrm>
              <a:off x="4962525" y="1338263"/>
              <a:ext cx="53975" cy="58738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4"/>
                  </a:moveTo>
                  <a:cubicBezTo>
                    <a:pt x="11" y="10"/>
                    <a:pt x="8" y="8"/>
                    <a:pt x="6" y="8"/>
                  </a:cubicBezTo>
                  <a:cubicBezTo>
                    <a:pt x="4" y="7"/>
                    <a:pt x="2" y="7"/>
                    <a:pt x="0" y="7"/>
                  </a:cubicBezTo>
                  <a:cubicBezTo>
                    <a:pt x="3" y="4"/>
                    <a:pt x="5" y="3"/>
                    <a:pt x="8" y="0"/>
                  </a:cubicBezTo>
                  <a:cubicBezTo>
                    <a:pt x="8" y="8"/>
                    <a:pt x="13" y="9"/>
                    <a:pt x="13" y="14"/>
                  </a:cubicBezTo>
                  <a:close/>
                </a:path>
              </a:pathLst>
            </a:custGeom>
            <a:solidFill>
              <a:srgbClr val="478C7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567;p250">
              <a:extLst>
                <a:ext uri="{FF2B5EF4-FFF2-40B4-BE49-F238E27FC236}">
                  <a16:creationId xmlns:a16="http://schemas.microsoft.com/office/drawing/2014/main" id="{2AEAAF7A-6A54-D146-C3FC-ECC19382B579}"/>
                </a:ext>
              </a:extLst>
            </p:cNvPr>
            <p:cNvSpPr/>
            <p:nvPr/>
          </p:nvSpPr>
          <p:spPr>
            <a:xfrm>
              <a:off x="4970463" y="1338263"/>
              <a:ext cx="46038" cy="58738"/>
            </a:xfrm>
            <a:custGeom>
              <a:avLst/>
              <a:gdLst/>
              <a:ahLst/>
              <a:cxnLst/>
              <a:rect l="l" t="t" r="r" b="b"/>
              <a:pathLst>
                <a:path w="11" h="14" extrusionOk="0">
                  <a:moveTo>
                    <a:pt x="11" y="14"/>
                  </a:moveTo>
                  <a:cubicBezTo>
                    <a:pt x="10" y="10"/>
                    <a:pt x="7" y="7"/>
                    <a:pt x="4" y="6"/>
                  </a:cubicBezTo>
                  <a:cubicBezTo>
                    <a:pt x="2" y="6"/>
                    <a:pt x="1" y="6"/>
                    <a:pt x="0" y="7"/>
                  </a:cubicBezTo>
                  <a:cubicBezTo>
                    <a:pt x="2" y="4"/>
                    <a:pt x="3" y="2"/>
                    <a:pt x="6" y="0"/>
                  </a:cubicBezTo>
                  <a:cubicBezTo>
                    <a:pt x="6" y="8"/>
                    <a:pt x="11" y="9"/>
                    <a:pt x="11" y="14"/>
                  </a:cubicBezTo>
                  <a:close/>
                </a:path>
              </a:pathLst>
            </a:custGeom>
            <a:solidFill>
              <a:srgbClr val="6BB39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568;p250">
              <a:extLst>
                <a:ext uri="{FF2B5EF4-FFF2-40B4-BE49-F238E27FC236}">
                  <a16:creationId xmlns:a16="http://schemas.microsoft.com/office/drawing/2014/main" id="{F7CB341B-CE3E-7AAC-4B0F-3598160D1CFF}"/>
                </a:ext>
              </a:extLst>
            </p:cNvPr>
            <p:cNvSpPr/>
            <p:nvPr/>
          </p:nvSpPr>
          <p:spPr>
            <a:xfrm>
              <a:off x="4916488" y="1201738"/>
              <a:ext cx="120650" cy="136525"/>
            </a:xfrm>
            <a:custGeom>
              <a:avLst/>
              <a:gdLst/>
              <a:ahLst/>
              <a:cxnLst/>
              <a:rect l="l" t="t" r="r" b="b"/>
              <a:pathLst>
                <a:path w="29" h="33" extrusionOk="0">
                  <a:moveTo>
                    <a:pt x="14" y="33"/>
                  </a:moveTo>
                  <a:cubicBezTo>
                    <a:pt x="7" y="0"/>
                    <a:pt x="25" y="4"/>
                    <a:pt x="29" y="4"/>
                  </a:cubicBezTo>
                  <a:cubicBezTo>
                    <a:pt x="24" y="0"/>
                    <a:pt x="0" y="0"/>
                    <a:pt x="14" y="33"/>
                  </a:cubicBezTo>
                  <a:close/>
                </a:path>
              </a:pathLst>
            </a:custGeom>
            <a:solidFill>
              <a:srgbClr val="DE990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5078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hink-cell data - do not delete" hidden="1">
            <a:extLst>
              <a:ext uri="{FF2B5EF4-FFF2-40B4-BE49-F238E27FC236}">
                <a16:creationId xmlns:a16="http://schemas.microsoft.com/office/drawing/2014/main" id="{FD282A9D-A5B6-B203-2AF6-8A99CAF18BB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2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282A9D-A5B6-B203-2AF6-8A99CAF18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5B02BC-C8B8-D710-0396-257776AC96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err="1"/>
              <a:t>Implemented</a:t>
            </a:r>
            <a:r>
              <a:rPr lang="de-DE"/>
              <a:t> </a:t>
            </a:r>
            <a:r>
              <a:rPr lang="de-DE" err="1"/>
              <a:t>Requirements</a:t>
            </a:r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2160C66-3208-DD39-2ED0-FDE62A7F8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and </a:t>
            </a:r>
            <a:r>
              <a:rPr lang="de-DE" dirty="0" err="1"/>
              <a:t>beyond</a:t>
            </a:r>
            <a:r>
              <a:rPr lang="de-DE" dirty="0"/>
              <a:t> to </a:t>
            </a:r>
            <a:r>
              <a:rPr lang="de-DE" dirty="0" err="1"/>
              <a:t>develop</a:t>
            </a:r>
            <a:r>
              <a:rPr lang="de-DE" dirty="0"/>
              <a:t> a </a:t>
            </a:r>
            <a:r>
              <a:rPr lang="de-DE" dirty="0" err="1"/>
              <a:t>comprehensive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and </a:t>
            </a:r>
            <a:r>
              <a:rPr lang="de-DE" dirty="0" err="1"/>
              <a:t>Staff</a:t>
            </a:r>
            <a:r>
              <a:rPr lang="de-DE" dirty="0"/>
              <a:t> Management App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itestra</a:t>
            </a:r>
            <a:endParaRPr lang="de-DE" dirty="0"/>
          </a:p>
        </p:txBody>
      </p:sp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7E319C7B-7B4C-ECB6-04CC-BCD82D1CD79E}"/>
              </a:ext>
            </a:extLst>
          </p:cNvPr>
          <p:cNvSpPr txBox="1">
            <a:spLocks/>
          </p:cNvSpPr>
          <p:nvPr/>
        </p:nvSpPr>
        <p:spPr>
          <a:xfrm>
            <a:off x="-8594040" y="3000921"/>
            <a:ext cx="8442414" cy="829743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Task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  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structure relevant employee and project data and map it to a functional web app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provide a centralized and comprehensive 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FBF82EEE-5A2E-CE74-49E5-49B6D60712C0}"/>
              </a:ext>
            </a:extLst>
          </p:cNvPr>
          <p:cNvSpPr txBox="1">
            <a:spLocks/>
          </p:cNvSpPr>
          <p:nvPr/>
        </p:nvSpPr>
        <p:spPr>
          <a:xfrm>
            <a:off x="-7337406" y="4441121"/>
            <a:ext cx="7458600" cy="829743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Task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  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develop UI-centered manual matching capabilities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support &amp; accelerate the project staffing workflow by Tobias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sp>
        <p:nvSpPr>
          <p:cNvPr id="13" name="Rechteck: abgerundete Ecken 15">
            <a:extLst>
              <a:ext uri="{FF2B5EF4-FFF2-40B4-BE49-F238E27FC236}">
                <a16:creationId xmlns:a16="http://schemas.microsoft.com/office/drawing/2014/main" id="{5C2FB21F-A19F-F1C9-39C2-F5E65B0664A1}"/>
              </a:ext>
            </a:extLst>
          </p:cNvPr>
          <p:cNvSpPr/>
          <p:nvPr/>
        </p:nvSpPr>
        <p:spPr>
          <a:xfrm>
            <a:off x="-9152876" y="1926542"/>
            <a:ext cx="9073260" cy="3704372"/>
          </a:xfrm>
          <a:prstGeom prst="roundRect">
            <a:avLst>
              <a:gd name="adj" fmla="val 12190"/>
            </a:avLst>
          </a:prstGeom>
          <a:noFill/>
          <a:ln w="22225">
            <a:solidFill>
              <a:schemeClr val="bg2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platzhalter 1">
            <a:extLst>
              <a:ext uri="{FF2B5EF4-FFF2-40B4-BE49-F238E27FC236}">
                <a16:creationId xmlns:a16="http://schemas.microsoft.com/office/drawing/2014/main" id="{F0E98E1B-6AAB-16CE-0C61-D04A438CF9F1}"/>
              </a:ext>
            </a:extLst>
          </p:cNvPr>
          <p:cNvSpPr txBox="1">
            <a:spLocks/>
          </p:cNvSpPr>
          <p:nvPr/>
        </p:nvSpPr>
        <p:spPr>
          <a:xfrm>
            <a:off x="-995824" y="2115771"/>
            <a:ext cx="700178" cy="399048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MVP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65BD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E8A02FB-8022-4952-7895-BBC053EBDF6E}"/>
              </a:ext>
            </a:extLst>
          </p:cNvPr>
          <p:cNvGrpSpPr/>
          <p:nvPr/>
        </p:nvGrpSpPr>
        <p:grpSpPr>
          <a:xfrm>
            <a:off x="-8696384" y="2510950"/>
            <a:ext cx="5475849" cy="483460"/>
            <a:chOff x="797951" y="1639956"/>
            <a:chExt cx="5475849" cy="483460"/>
          </a:xfrm>
        </p:grpSpPr>
        <p:sp>
          <p:nvSpPr>
            <p:cNvPr id="16" name="Rechteck: abgerundete Ecken 7">
              <a:extLst>
                <a:ext uri="{FF2B5EF4-FFF2-40B4-BE49-F238E27FC236}">
                  <a16:creationId xmlns:a16="http://schemas.microsoft.com/office/drawing/2014/main" id="{F4BF443F-2F3D-D9AC-242B-63128B892566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Comprehensive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Staff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- and Project Management</a:t>
              </a: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F830130-0E4E-2E68-33E0-8D143CE331D0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C763768-2270-4C61-E9B7-1D35AB93184A}"/>
              </a:ext>
            </a:extLst>
          </p:cNvPr>
          <p:cNvGrpSpPr/>
          <p:nvPr/>
        </p:nvGrpSpPr>
        <p:grpSpPr>
          <a:xfrm>
            <a:off x="-7427600" y="3974632"/>
            <a:ext cx="5475849" cy="483460"/>
            <a:chOff x="797951" y="1639956"/>
            <a:chExt cx="5475849" cy="483460"/>
          </a:xfrm>
        </p:grpSpPr>
        <p:sp>
          <p:nvSpPr>
            <p:cNvPr id="19" name="Rechteck: abgerundete Ecken 7">
              <a:extLst>
                <a:ext uri="{FF2B5EF4-FFF2-40B4-BE49-F238E27FC236}">
                  <a16:creationId xmlns:a16="http://schemas.microsoft.com/office/drawing/2014/main" id="{0E3AB201-095F-77C8-73C4-ECE08DEB48A3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Augmented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Matching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Interface</a:t>
              </a: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1CEAE1-D00D-E328-0A91-C60D11E7F3C6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</p:grp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46959612-1CD2-EB32-6B7A-446EFC6E66E7}"/>
              </a:ext>
            </a:extLst>
          </p:cNvPr>
          <p:cNvSpPr txBox="1">
            <a:spLocks/>
          </p:cNvSpPr>
          <p:nvPr/>
        </p:nvSpPr>
        <p:spPr>
          <a:xfrm>
            <a:off x="626368" y="2111902"/>
            <a:ext cx="1271747" cy="399048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Post-MPV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: abgerundete Ecken 15">
            <a:extLst>
              <a:ext uri="{FF2B5EF4-FFF2-40B4-BE49-F238E27FC236}">
                <a16:creationId xmlns:a16="http://schemas.microsoft.com/office/drawing/2014/main" id="{B779C8CB-A37C-E001-A5D1-148AF83B32CD}"/>
              </a:ext>
            </a:extLst>
          </p:cNvPr>
          <p:cNvSpPr/>
          <p:nvPr/>
        </p:nvSpPr>
        <p:spPr>
          <a:xfrm>
            <a:off x="335200" y="1926542"/>
            <a:ext cx="11377580" cy="3704372"/>
          </a:xfrm>
          <a:prstGeom prst="roundRect">
            <a:avLst>
              <a:gd name="adj" fmla="val 12190"/>
            </a:avLst>
          </a:prstGeom>
          <a:solidFill>
            <a:srgbClr val="00B050">
              <a:alpha val="5000"/>
            </a:srgbClr>
          </a:solidFill>
          <a:ln w="22225"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67B2A25-C087-FCF3-9CDD-F7093D155866}"/>
              </a:ext>
            </a:extLst>
          </p:cNvPr>
          <p:cNvSpPr txBox="1">
            <a:spLocks/>
          </p:cNvSpPr>
          <p:nvPr/>
        </p:nvSpPr>
        <p:spPr>
          <a:xfrm>
            <a:off x="2237900" y="2718994"/>
            <a:ext cx="7458600" cy="550832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Employees can set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Targetskills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,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considerated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in the Team Matching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C4A5D57-0E26-0DE6-94B0-EEB8C500249C}"/>
              </a:ext>
            </a:extLst>
          </p:cNvPr>
          <p:cNvGrpSpPr/>
          <p:nvPr/>
        </p:nvGrpSpPr>
        <p:grpSpPr>
          <a:xfrm>
            <a:off x="2077015" y="2252504"/>
            <a:ext cx="5475849" cy="483460"/>
            <a:chOff x="797951" y="1639956"/>
            <a:chExt cx="5475849" cy="483460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929E2EED-4253-3B75-91FF-F3F61B66413F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Consider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 Personal Development Goals</a:t>
              </a: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28088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F740FC-9571-012E-3922-31B557B6A44F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36" name="Textplatzhalter 1">
            <a:extLst>
              <a:ext uri="{FF2B5EF4-FFF2-40B4-BE49-F238E27FC236}">
                <a16:creationId xmlns:a16="http://schemas.microsoft.com/office/drawing/2014/main" id="{93FE7A69-CAC9-8F13-4B13-8D99CFE80BE3}"/>
              </a:ext>
            </a:extLst>
          </p:cNvPr>
          <p:cNvSpPr txBox="1">
            <a:spLocks/>
          </p:cNvSpPr>
          <p:nvPr/>
        </p:nvSpPr>
        <p:spPr>
          <a:xfrm>
            <a:off x="3822120" y="3806076"/>
            <a:ext cx="7458600" cy="550832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flexibility to extend and choose customized categories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DD6FB7E4-5AA3-885E-BAB0-1CDB5FC18A64}"/>
              </a:ext>
            </a:extLst>
          </p:cNvPr>
          <p:cNvGrpSpPr/>
          <p:nvPr/>
        </p:nvGrpSpPr>
        <p:grpSpPr>
          <a:xfrm>
            <a:off x="3661235" y="3339586"/>
            <a:ext cx="5475849" cy="483460"/>
            <a:chOff x="797951" y="1639956"/>
            <a:chExt cx="5475849" cy="483460"/>
          </a:xfrm>
        </p:grpSpPr>
        <p:sp>
          <p:nvSpPr>
            <p:cNvPr id="38" name="Rechteck: abgerundete Ecken 7">
              <a:extLst>
                <a:ext uri="{FF2B5EF4-FFF2-40B4-BE49-F238E27FC236}">
                  <a16:creationId xmlns:a16="http://schemas.microsoft.com/office/drawing/2014/main" id="{B63457CD-E16F-FF75-4CA6-E10B5AC72529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Extandable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Skill-Categories</a:t>
              </a: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50800" dir="5400000" algn="ctr" rotWithShape="0">
                    <a:srgbClr val="000000">
                      <a:alpha val="28088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4266ED2-B8DA-C587-5425-B1DF90385ADD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40" name="Textplatzhalter 1">
            <a:extLst>
              <a:ext uri="{FF2B5EF4-FFF2-40B4-BE49-F238E27FC236}">
                <a16:creationId xmlns:a16="http://schemas.microsoft.com/office/drawing/2014/main" id="{4DED2CB0-3E37-256A-A3F7-2A028ED7DA09}"/>
              </a:ext>
            </a:extLst>
          </p:cNvPr>
          <p:cNvSpPr txBox="1">
            <a:spLocks/>
          </p:cNvSpPr>
          <p:nvPr/>
        </p:nvSpPr>
        <p:spPr>
          <a:xfrm>
            <a:off x="5478350" y="4893158"/>
            <a:ext cx="7458600" cy="550832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Support team rotation by showing project histories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55478CDA-901E-D312-807E-CB80D4672A78}"/>
              </a:ext>
            </a:extLst>
          </p:cNvPr>
          <p:cNvGrpSpPr/>
          <p:nvPr/>
        </p:nvGrpSpPr>
        <p:grpSpPr>
          <a:xfrm>
            <a:off x="5334774" y="4426668"/>
            <a:ext cx="5475849" cy="483460"/>
            <a:chOff x="797951" y="1639956"/>
            <a:chExt cx="5475849" cy="483460"/>
          </a:xfrm>
        </p:grpSpPr>
        <p:sp>
          <p:nvSpPr>
            <p:cNvPr id="42" name="Rechteck: abgerundete Ecken 7">
              <a:extLst>
                <a:ext uri="{FF2B5EF4-FFF2-40B4-BE49-F238E27FC236}">
                  <a16:creationId xmlns:a16="http://schemas.microsoft.com/office/drawing/2014/main" id="{392CE010-755D-0309-6F95-C1636891A9E4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Exmployee‘s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 Project </a:t>
              </a: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History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 View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A8BD870-134F-DA2E-1BE5-AA5FECD24DDC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</p:grpSp>
      <p:pic>
        <p:nvPicPr>
          <p:cNvPr id="21" name="Grafik 20" descr="Abzeichen Tick1 mit einfarbiger Füllung">
            <a:extLst>
              <a:ext uri="{FF2B5EF4-FFF2-40B4-BE49-F238E27FC236}">
                <a16:creationId xmlns:a16="http://schemas.microsoft.com/office/drawing/2014/main" id="{A57A73EA-83AF-5A80-E65A-94654E4DBE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014" y="1595365"/>
            <a:ext cx="716061" cy="71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36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hink-cell data - do not delete" hidden="1">
            <a:extLst>
              <a:ext uri="{FF2B5EF4-FFF2-40B4-BE49-F238E27FC236}">
                <a16:creationId xmlns:a16="http://schemas.microsoft.com/office/drawing/2014/main" id="{B0C69F39-DCCE-1A9E-63A6-DB0F8316E8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3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0C69F39-DCCE-1A9E-63A6-DB0F8316E8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5B02BC-C8B8-D710-0396-257776AC96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err="1"/>
              <a:t>Implemented</a:t>
            </a:r>
            <a:r>
              <a:rPr lang="de-DE"/>
              <a:t> </a:t>
            </a:r>
            <a:r>
              <a:rPr lang="de-DE" err="1"/>
              <a:t>Requirements</a:t>
            </a:r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2160C66-3208-DD39-2ED0-FDE62A7F8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and </a:t>
            </a:r>
            <a:r>
              <a:rPr lang="de-DE" dirty="0" err="1"/>
              <a:t>beyond</a:t>
            </a:r>
            <a:r>
              <a:rPr lang="de-DE" dirty="0"/>
              <a:t> to </a:t>
            </a:r>
            <a:r>
              <a:rPr lang="de-DE" dirty="0" err="1"/>
              <a:t>develop</a:t>
            </a:r>
            <a:r>
              <a:rPr lang="de-DE" dirty="0"/>
              <a:t> a </a:t>
            </a:r>
            <a:r>
              <a:rPr lang="de-DE" dirty="0" err="1"/>
              <a:t>comprehensive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and </a:t>
            </a:r>
            <a:r>
              <a:rPr lang="de-DE" dirty="0" err="1"/>
              <a:t>Staff</a:t>
            </a:r>
            <a:r>
              <a:rPr lang="de-DE" dirty="0"/>
              <a:t> Management App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itestra</a:t>
            </a:r>
            <a:endParaRPr lang="de-DE" dirty="0"/>
          </a:p>
        </p:txBody>
      </p:sp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7E319C7B-7B4C-ECB6-04CC-BCD82D1CD79E}"/>
              </a:ext>
            </a:extLst>
          </p:cNvPr>
          <p:cNvSpPr txBox="1">
            <a:spLocks/>
          </p:cNvSpPr>
          <p:nvPr/>
        </p:nvSpPr>
        <p:spPr>
          <a:xfrm>
            <a:off x="-8594040" y="2530236"/>
            <a:ext cx="8442414" cy="829743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Task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  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structure relevant employee and project data and map it to a functional web app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provide a centralized and comprehensive 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FBF82EEE-5A2E-CE74-49E5-49B6D60712C0}"/>
              </a:ext>
            </a:extLst>
          </p:cNvPr>
          <p:cNvSpPr txBox="1">
            <a:spLocks/>
          </p:cNvSpPr>
          <p:nvPr/>
        </p:nvSpPr>
        <p:spPr>
          <a:xfrm>
            <a:off x="-7337406" y="3970436"/>
            <a:ext cx="7458600" cy="829743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Task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  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develop UI-centered manual matching capabilities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support &amp; accelerate the project staffing workflow by Tobias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sp>
        <p:nvSpPr>
          <p:cNvPr id="13" name="Rechteck: abgerundete Ecken 15">
            <a:extLst>
              <a:ext uri="{FF2B5EF4-FFF2-40B4-BE49-F238E27FC236}">
                <a16:creationId xmlns:a16="http://schemas.microsoft.com/office/drawing/2014/main" id="{5C2FB21F-A19F-F1C9-39C2-F5E65B0664A1}"/>
              </a:ext>
            </a:extLst>
          </p:cNvPr>
          <p:cNvSpPr/>
          <p:nvPr/>
        </p:nvSpPr>
        <p:spPr>
          <a:xfrm>
            <a:off x="-9152876" y="1455857"/>
            <a:ext cx="9073260" cy="3704372"/>
          </a:xfrm>
          <a:prstGeom prst="roundRect">
            <a:avLst>
              <a:gd name="adj" fmla="val 12190"/>
            </a:avLst>
          </a:prstGeom>
          <a:noFill/>
          <a:ln w="22225">
            <a:solidFill>
              <a:schemeClr val="bg2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platzhalter 1">
            <a:extLst>
              <a:ext uri="{FF2B5EF4-FFF2-40B4-BE49-F238E27FC236}">
                <a16:creationId xmlns:a16="http://schemas.microsoft.com/office/drawing/2014/main" id="{F0E98E1B-6AAB-16CE-0C61-D04A438CF9F1}"/>
              </a:ext>
            </a:extLst>
          </p:cNvPr>
          <p:cNvSpPr txBox="1">
            <a:spLocks/>
          </p:cNvSpPr>
          <p:nvPr/>
        </p:nvSpPr>
        <p:spPr>
          <a:xfrm>
            <a:off x="-995824" y="1645086"/>
            <a:ext cx="700178" cy="399048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MVP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65BD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E8A02FB-8022-4952-7895-BBC053EBDF6E}"/>
              </a:ext>
            </a:extLst>
          </p:cNvPr>
          <p:cNvGrpSpPr/>
          <p:nvPr/>
        </p:nvGrpSpPr>
        <p:grpSpPr>
          <a:xfrm>
            <a:off x="-8696384" y="2040265"/>
            <a:ext cx="5475849" cy="483460"/>
            <a:chOff x="797951" y="1639956"/>
            <a:chExt cx="5475849" cy="483460"/>
          </a:xfrm>
        </p:grpSpPr>
        <p:sp>
          <p:nvSpPr>
            <p:cNvPr id="16" name="Rechteck: abgerundete Ecken 7">
              <a:extLst>
                <a:ext uri="{FF2B5EF4-FFF2-40B4-BE49-F238E27FC236}">
                  <a16:creationId xmlns:a16="http://schemas.microsoft.com/office/drawing/2014/main" id="{F4BF443F-2F3D-D9AC-242B-63128B892566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Comprehensive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Staff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- and Project Management</a:t>
              </a: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F830130-0E4E-2E68-33E0-8D143CE331D0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C763768-2270-4C61-E9B7-1D35AB93184A}"/>
              </a:ext>
            </a:extLst>
          </p:cNvPr>
          <p:cNvGrpSpPr/>
          <p:nvPr/>
        </p:nvGrpSpPr>
        <p:grpSpPr>
          <a:xfrm>
            <a:off x="-7427600" y="3503947"/>
            <a:ext cx="5475849" cy="483460"/>
            <a:chOff x="797951" y="1639956"/>
            <a:chExt cx="5475849" cy="483460"/>
          </a:xfrm>
        </p:grpSpPr>
        <p:sp>
          <p:nvSpPr>
            <p:cNvPr id="19" name="Rechteck: abgerundete Ecken 7">
              <a:extLst>
                <a:ext uri="{FF2B5EF4-FFF2-40B4-BE49-F238E27FC236}">
                  <a16:creationId xmlns:a16="http://schemas.microsoft.com/office/drawing/2014/main" id="{0E3AB201-095F-77C8-73C4-ECE08DEB48A3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Augmented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Matching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Interface</a:t>
              </a: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1CEAE1-D00D-E328-0A91-C60D11E7F3C6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33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</p:grp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46959612-1CD2-EB32-6B7A-446EFC6E66E7}"/>
              </a:ext>
            </a:extLst>
          </p:cNvPr>
          <p:cNvSpPr txBox="1">
            <a:spLocks/>
          </p:cNvSpPr>
          <p:nvPr/>
        </p:nvSpPr>
        <p:spPr>
          <a:xfrm>
            <a:off x="626368" y="1641217"/>
            <a:ext cx="1271747" cy="399048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Post-MPV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: abgerundete Ecken 15">
            <a:extLst>
              <a:ext uri="{FF2B5EF4-FFF2-40B4-BE49-F238E27FC236}">
                <a16:creationId xmlns:a16="http://schemas.microsoft.com/office/drawing/2014/main" id="{B779C8CB-A37C-E001-A5D1-148AF83B32CD}"/>
              </a:ext>
            </a:extLst>
          </p:cNvPr>
          <p:cNvSpPr/>
          <p:nvPr/>
        </p:nvSpPr>
        <p:spPr>
          <a:xfrm>
            <a:off x="335200" y="1455857"/>
            <a:ext cx="11377580" cy="3704372"/>
          </a:xfrm>
          <a:prstGeom prst="roundRect">
            <a:avLst>
              <a:gd name="adj" fmla="val 12190"/>
            </a:avLst>
          </a:prstGeom>
          <a:solidFill>
            <a:srgbClr val="00B050">
              <a:alpha val="5000"/>
            </a:srgbClr>
          </a:solidFill>
          <a:ln w="22225"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67B2A25-C087-FCF3-9CDD-F7093D155866}"/>
              </a:ext>
            </a:extLst>
          </p:cNvPr>
          <p:cNvSpPr txBox="1">
            <a:spLocks/>
          </p:cNvSpPr>
          <p:nvPr/>
        </p:nvSpPr>
        <p:spPr>
          <a:xfrm>
            <a:off x="2237900" y="2248309"/>
            <a:ext cx="7458600" cy="550832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Employees can set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Targetskills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,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considerated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in the Team Matching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C4A5D57-0E26-0DE6-94B0-EEB8C500249C}"/>
              </a:ext>
            </a:extLst>
          </p:cNvPr>
          <p:cNvGrpSpPr/>
          <p:nvPr/>
        </p:nvGrpSpPr>
        <p:grpSpPr>
          <a:xfrm>
            <a:off x="2077015" y="1781819"/>
            <a:ext cx="5475849" cy="483460"/>
            <a:chOff x="797951" y="1639956"/>
            <a:chExt cx="5475849" cy="483460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929E2EED-4253-3B75-91FF-F3F61B66413F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Consider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 Personal Development Goals</a:t>
              </a: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28088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F740FC-9571-012E-3922-31B557B6A44F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36" name="Textplatzhalter 1">
            <a:extLst>
              <a:ext uri="{FF2B5EF4-FFF2-40B4-BE49-F238E27FC236}">
                <a16:creationId xmlns:a16="http://schemas.microsoft.com/office/drawing/2014/main" id="{93FE7A69-CAC9-8F13-4B13-8D99CFE80BE3}"/>
              </a:ext>
            </a:extLst>
          </p:cNvPr>
          <p:cNvSpPr txBox="1">
            <a:spLocks/>
          </p:cNvSpPr>
          <p:nvPr/>
        </p:nvSpPr>
        <p:spPr>
          <a:xfrm>
            <a:off x="3822120" y="3335391"/>
            <a:ext cx="7458600" cy="550832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flexibility to extend and choose customized categories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DD6FB7E4-5AA3-885E-BAB0-1CDB5FC18A64}"/>
              </a:ext>
            </a:extLst>
          </p:cNvPr>
          <p:cNvGrpSpPr/>
          <p:nvPr/>
        </p:nvGrpSpPr>
        <p:grpSpPr>
          <a:xfrm>
            <a:off x="3661235" y="2868901"/>
            <a:ext cx="5475849" cy="483460"/>
            <a:chOff x="797951" y="1639956"/>
            <a:chExt cx="5475849" cy="483460"/>
          </a:xfrm>
        </p:grpSpPr>
        <p:sp>
          <p:nvSpPr>
            <p:cNvPr id="38" name="Rechteck: abgerundete Ecken 7">
              <a:extLst>
                <a:ext uri="{FF2B5EF4-FFF2-40B4-BE49-F238E27FC236}">
                  <a16:creationId xmlns:a16="http://schemas.microsoft.com/office/drawing/2014/main" id="{B63457CD-E16F-FF75-4CA6-E10B5AC72529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Extandable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Skill-Categories</a:t>
              </a: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50800" dir="5400000" algn="ctr" rotWithShape="0">
                    <a:srgbClr val="000000">
                      <a:alpha val="28088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4266ED2-B8DA-C587-5425-B1DF90385ADD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40" name="Textplatzhalter 1">
            <a:extLst>
              <a:ext uri="{FF2B5EF4-FFF2-40B4-BE49-F238E27FC236}">
                <a16:creationId xmlns:a16="http://schemas.microsoft.com/office/drawing/2014/main" id="{4DED2CB0-3E37-256A-A3F7-2A028ED7DA09}"/>
              </a:ext>
            </a:extLst>
          </p:cNvPr>
          <p:cNvSpPr txBox="1">
            <a:spLocks/>
          </p:cNvSpPr>
          <p:nvPr/>
        </p:nvSpPr>
        <p:spPr>
          <a:xfrm>
            <a:off x="5478350" y="4422473"/>
            <a:ext cx="7458600" cy="550832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Goal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  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Support team rotation by showing project histories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55478CDA-901E-D312-807E-CB80D4672A78}"/>
              </a:ext>
            </a:extLst>
          </p:cNvPr>
          <p:cNvGrpSpPr/>
          <p:nvPr/>
        </p:nvGrpSpPr>
        <p:grpSpPr>
          <a:xfrm>
            <a:off x="5334774" y="3955983"/>
            <a:ext cx="5475849" cy="483460"/>
            <a:chOff x="797951" y="1639956"/>
            <a:chExt cx="5475849" cy="483460"/>
          </a:xfrm>
        </p:grpSpPr>
        <p:sp>
          <p:nvSpPr>
            <p:cNvPr id="42" name="Rechteck: abgerundete Ecken 7">
              <a:extLst>
                <a:ext uri="{FF2B5EF4-FFF2-40B4-BE49-F238E27FC236}">
                  <a16:creationId xmlns:a16="http://schemas.microsoft.com/office/drawing/2014/main" id="{392CE010-755D-0309-6F95-C1636891A9E4}"/>
                </a:ext>
              </a:extLst>
            </p:cNvPr>
            <p:cNvSpPr/>
            <p:nvPr/>
          </p:nvSpPr>
          <p:spPr>
            <a:xfrm>
              <a:off x="797951" y="1639956"/>
              <a:ext cx="5475849" cy="4834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3999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Exmployee‘s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 Project </a:t>
              </a:r>
              <a:r>
                <a: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History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50800" dir="5400000" algn="ctr" rotWithShape="0">
                      <a:srgbClr val="000000">
                        <a:alpha val="28088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Arial"/>
                </a:rPr>
                <a:t> View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A8BD870-134F-DA2E-1BE5-AA5FECD24DDC}"/>
                </a:ext>
              </a:extLst>
            </p:cNvPr>
            <p:cNvSpPr/>
            <p:nvPr/>
          </p:nvSpPr>
          <p:spPr>
            <a:xfrm>
              <a:off x="888146" y="1721183"/>
              <a:ext cx="315503" cy="315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</p:grpSp>
      <p:pic>
        <p:nvPicPr>
          <p:cNvPr id="21" name="Grafik 20" descr="Abzeichen Tick1 mit einfarbiger Füllung">
            <a:extLst>
              <a:ext uri="{FF2B5EF4-FFF2-40B4-BE49-F238E27FC236}">
                <a16:creationId xmlns:a16="http://schemas.microsoft.com/office/drawing/2014/main" id="{A57A73EA-83AF-5A80-E65A-94654E4DBE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014" y="1124680"/>
            <a:ext cx="716061" cy="716061"/>
          </a:xfrm>
          <a:prstGeom prst="rect">
            <a:avLst/>
          </a:prstGeom>
        </p:spPr>
      </p:pic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A1C65AD7-DE5A-0E7E-08EF-D15C62D02AD6}"/>
              </a:ext>
            </a:extLst>
          </p:cNvPr>
          <p:cNvSpPr txBox="1">
            <a:spLocks/>
          </p:cNvSpPr>
          <p:nvPr/>
        </p:nvSpPr>
        <p:spPr>
          <a:xfrm>
            <a:off x="608830" y="5334272"/>
            <a:ext cx="1677166" cy="399048"/>
          </a:xfrm>
          <a:prstGeom prst="rect">
            <a:avLst/>
          </a:prstGeom>
        </p:spPr>
        <p:txBody>
          <a:bodyPr wrap="square" lIns="90000" tIns="0" rIns="90000" bIns="0" anchor="ctr"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5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Verdana"/>
                <a:cs typeface="Arial"/>
              </a:rPr>
              <a:t>Future Work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2052DB6C-1AB1-518B-5ED9-0433DD2D42BE}"/>
              </a:ext>
            </a:extLst>
          </p:cNvPr>
          <p:cNvSpPr/>
          <p:nvPr/>
        </p:nvSpPr>
        <p:spPr>
          <a:xfrm>
            <a:off x="2257266" y="5317416"/>
            <a:ext cx="5295598" cy="47981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Database Migration from MongoDB to PostgresSQL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5E5C7ED-226F-301E-661E-85F480159A18}"/>
              </a:ext>
            </a:extLst>
          </p:cNvPr>
          <p:cNvSpPr/>
          <p:nvPr/>
        </p:nvSpPr>
        <p:spPr>
          <a:xfrm>
            <a:off x="2329183" y="5375936"/>
            <a:ext cx="358813" cy="362774"/>
          </a:xfrm>
          <a:prstGeom prst="ellipse">
            <a:avLst/>
          </a:prstGeom>
          <a:solidFill>
            <a:srgbClr val="006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123376-AFE9-5777-A214-B4FFB8CB9B73}"/>
              </a:ext>
            </a:extLst>
          </p:cNvPr>
          <p:cNvSpPr/>
          <p:nvPr/>
        </p:nvSpPr>
        <p:spPr>
          <a:xfrm>
            <a:off x="2272828" y="5860957"/>
            <a:ext cx="5280036" cy="47981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Customized Dashboards for every User Group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4D9656-1718-3479-11CB-8535A639A50B}"/>
              </a:ext>
            </a:extLst>
          </p:cNvPr>
          <p:cNvSpPr/>
          <p:nvPr/>
        </p:nvSpPr>
        <p:spPr>
          <a:xfrm>
            <a:off x="2344745" y="5919477"/>
            <a:ext cx="358813" cy="362774"/>
          </a:xfrm>
          <a:prstGeom prst="ellipse">
            <a:avLst/>
          </a:prstGeom>
          <a:solidFill>
            <a:srgbClr val="006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41166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hink-cell data - do not delete" hidden="1">
            <a:extLst>
              <a:ext uri="{FF2B5EF4-FFF2-40B4-BE49-F238E27FC236}">
                <a16:creationId xmlns:a16="http://schemas.microsoft.com/office/drawing/2014/main" id="{B0C69F39-DCCE-1A9E-63A6-DB0F8316E8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3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0C69F39-DCCE-1A9E-63A6-DB0F8316E8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5B02BC-C8B8-D710-0396-257776AC96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err="1"/>
              <a:t>Beyond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Code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2160C66-3208-DD39-2ED0-FDE62A7F8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de-DE"/>
              <a:t> 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0BDD8E6-7CA6-E43E-BD2A-E0B293E287BC}"/>
              </a:ext>
            </a:extLst>
          </p:cNvPr>
          <p:cNvGrpSpPr/>
          <p:nvPr/>
        </p:nvGrpSpPr>
        <p:grpSpPr>
          <a:xfrm>
            <a:off x="3800661" y="1988800"/>
            <a:ext cx="4754234" cy="470420"/>
            <a:chOff x="3800661" y="1533301"/>
            <a:chExt cx="4754234" cy="470420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883FC5EA-93BF-4579-9F9B-4B89FB28031F}"/>
                </a:ext>
              </a:extLst>
            </p:cNvPr>
            <p:cNvGrpSpPr/>
            <p:nvPr/>
          </p:nvGrpSpPr>
          <p:grpSpPr>
            <a:xfrm>
              <a:off x="3800661" y="1533301"/>
              <a:ext cx="4754234" cy="470420"/>
              <a:chOff x="2336800" y="1698740"/>
              <a:chExt cx="4754234" cy="470420"/>
            </a:xfrm>
          </p:grpSpPr>
          <p:sp>
            <p:nvSpPr>
              <p:cNvPr id="53" name="Abgerundetes Rechteck 52">
                <a:extLst>
                  <a:ext uri="{FF2B5EF4-FFF2-40B4-BE49-F238E27FC236}">
                    <a16:creationId xmlns:a16="http://schemas.microsoft.com/office/drawing/2014/main" id="{E2BA45F8-DB9C-C615-958C-39C631348907}"/>
                  </a:ext>
                </a:extLst>
              </p:cNvPr>
              <p:cNvSpPr/>
              <p:nvPr/>
            </p:nvSpPr>
            <p:spPr>
              <a:xfrm>
                <a:off x="2336800" y="1698740"/>
                <a:ext cx="4754234" cy="470420"/>
              </a:xfrm>
              <a:prstGeom prst="roundRect">
                <a:avLst>
                  <a:gd name="adj" fmla="val 50000"/>
                </a:avLst>
              </a:prstGeom>
              <a:pattFill prst="dkUpDiag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Automatic</a:t>
                </a:r>
                <a:r>
                  <a:rPr kumimoji="0" lang="de-D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de-DE" sz="1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Deployment</a:t>
                </a:r>
                <a:r>
                  <a:rPr kumimoji="0" lang="de-D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to AWS – CI/CD</a:t>
                </a:r>
              </a:p>
            </p:txBody>
          </p:sp>
          <p:sp>
            <p:nvSpPr>
              <p:cNvPr id="54" name="Abgerundetes Rechteck 53">
                <a:extLst>
                  <a:ext uri="{FF2B5EF4-FFF2-40B4-BE49-F238E27FC236}">
                    <a16:creationId xmlns:a16="http://schemas.microsoft.com/office/drawing/2014/main" id="{1BF1ADE5-8819-E4BF-1DEF-667757D53FF1}"/>
                  </a:ext>
                </a:extLst>
              </p:cNvPr>
              <p:cNvSpPr/>
              <p:nvPr/>
            </p:nvSpPr>
            <p:spPr>
              <a:xfrm>
                <a:off x="2413846" y="1751070"/>
                <a:ext cx="365760" cy="3657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52" name="Grafik 51" descr="Häkchen mit einfarbiger Füllung">
              <a:extLst>
                <a:ext uri="{FF2B5EF4-FFF2-40B4-BE49-F238E27FC236}">
                  <a16:creationId xmlns:a16="http://schemas.microsoft.com/office/drawing/2014/main" id="{1803FD33-B1D8-C964-5784-5E04986BF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39968" y="1649666"/>
              <a:ext cx="252389" cy="252389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519FC28F-FE71-9565-3B7E-CBED2B677195}"/>
              </a:ext>
            </a:extLst>
          </p:cNvPr>
          <p:cNvGrpSpPr/>
          <p:nvPr/>
        </p:nvGrpSpPr>
        <p:grpSpPr>
          <a:xfrm>
            <a:off x="3800660" y="5616454"/>
            <a:ext cx="4726185" cy="470420"/>
            <a:chOff x="3800660" y="1533301"/>
            <a:chExt cx="4726185" cy="470420"/>
          </a:xfrm>
        </p:grpSpPr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CD55DDB0-D52D-E572-F72C-5715086C7C53}"/>
                </a:ext>
              </a:extLst>
            </p:cNvPr>
            <p:cNvGrpSpPr/>
            <p:nvPr/>
          </p:nvGrpSpPr>
          <p:grpSpPr>
            <a:xfrm>
              <a:off x="3800660" y="1533301"/>
              <a:ext cx="4726185" cy="470420"/>
              <a:chOff x="2336799" y="1698740"/>
              <a:chExt cx="4726185" cy="470420"/>
            </a:xfrm>
          </p:grpSpPr>
          <p:sp>
            <p:nvSpPr>
              <p:cNvPr id="68" name="Abgerundetes Rechteck 67">
                <a:extLst>
                  <a:ext uri="{FF2B5EF4-FFF2-40B4-BE49-F238E27FC236}">
                    <a16:creationId xmlns:a16="http://schemas.microsoft.com/office/drawing/2014/main" id="{278C0080-A842-9791-D98C-8B99393407DB}"/>
                  </a:ext>
                </a:extLst>
              </p:cNvPr>
              <p:cNvSpPr/>
              <p:nvPr/>
            </p:nvSpPr>
            <p:spPr>
              <a:xfrm>
                <a:off x="2336799" y="1698740"/>
                <a:ext cx="4726185" cy="470420"/>
              </a:xfrm>
              <a:prstGeom prst="roundRect">
                <a:avLst>
                  <a:gd name="adj" fmla="val 50000"/>
                </a:avLst>
              </a:prstGeom>
              <a:pattFill prst="dkUpDiag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8800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Branch </a:t>
                </a:r>
                <a:r>
                  <a:rPr kumimoji="0" lang="de-DE" sz="1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Protection</a:t>
                </a:r>
                <a:r>
                  <a:rPr kumimoji="0" lang="de-D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: Tests on Pull-</a:t>
                </a:r>
                <a:r>
                  <a:rPr kumimoji="0" lang="de-DE" sz="1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Requests</a:t>
                </a:r>
                <a:endPara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Abgerundetes Rechteck 68">
                <a:extLst>
                  <a:ext uri="{FF2B5EF4-FFF2-40B4-BE49-F238E27FC236}">
                    <a16:creationId xmlns:a16="http://schemas.microsoft.com/office/drawing/2014/main" id="{7267EFB3-201C-7B1B-D7B5-E8084D55B2DF}"/>
                  </a:ext>
                </a:extLst>
              </p:cNvPr>
              <p:cNvSpPr/>
              <p:nvPr/>
            </p:nvSpPr>
            <p:spPr>
              <a:xfrm>
                <a:off x="2413846" y="1751070"/>
                <a:ext cx="365760" cy="3657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67" name="Grafik 66" descr="Häkchen mit einfarbiger Füllung">
              <a:extLst>
                <a:ext uri="{FF2B5EF4-FFF2-40B4-BE49-F238E27FC236}">
                  <a16:creationId xmlns:a16="http://schemas.microsoft.com/office/drawing/2014/main" id="{13575A8C-C7DE-3B34-BC7F-3C676869D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39968" y="1649666"/>
              <a:ext cx="252389" cy="252389"/>
            </a:xfrm>
            <a:prstGeom prst="rect">
              <a:avLst/>
            </a:prstGeom>
          </p:spPr>
        </p:pic>
      </p:grpSp>
      <p:pic>
        <p:nvPicPr>
          <p:cNvPr id="70" name="Grafik 69" descr="Ein Bild, das Grafiken, Symbol, Schrift, Clipart enthält.&#10;&#10;Automatisch generierte Beschreibung">
            <a:extLst>
              <a:ext uri="{FF2B5EF4-FFF2-40B4-BE49-F238E27FC236}">
                <a16:creationId xmlns:a16="http://schemas.microsoft.com/office/drawing/2014/main" id="{F682B643-F27A-55FA-331C-EBD1416729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327" y="2756883"/>
            <a:ext cx="244954" cy="181860"/>
          </a:xfrm>
          <a:prstGeom prst="rect">
            <a:avLst/>
          </a:prstGeom>
        </p:spPr>
      </p:pic>
      <p:pic>
        <p:nvPicPr>
          <p:cNvPr id="71" name="Grafik 70" descr="Ein Bild, das Grafiken, Schrift, Logo, Grafikdesign enthält.&#10;&#10;Automatisch generierte Beschreibung">
            <a:extLst>
              <a:ext uri="{FF2B5EF4-FFF2-40B4-BE49-F238E27FC236}">
                <a16:creationId xmlns:a16="http://schemas.microsoft.com/office/drawing/2014/main" id="{64081C3F-110F-F580-7C7F-0226501DBA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029" y="2078527"/>
            <a:ext cx="466291" cy="346075"/>
          </a:xfrm>
          <a:prstGeom prst="rect">
            <a:avLst/>
          </a:prstGeom>
        </p:spPr>
      </p:pic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7B9B120E-C7C7-CE11-7768-72A6A38DA2B9}"/>
              </a:ext>
            </a:extLst>
          </p:cNvPr>
          <p:cNvCxnSpPr>
            <a:cxnSpLocks/>
          </p:cNvCxnSpPr>
          <p:nvPr/>
        </p:nvCxnSpPr>
        <p:spPr>
          <a:xfrm flipH="1">
            <a:off x="4239061" y="2856049"/>
            <a:ext cx="135319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F0D5C5F9-A6DD-82E7-D76C-E050C8A342BE}"/>
              </a:ext>
            </a:extLst>
          </p:cNvPr>
          <p:cNvCxnSpPr>
            <a:cxnSpLocks/>
          </p:cNvCxnSpPr>
          <p:nvPr/>
        </p:nvCxnSpPr>
        <p:spPr>
          <a:xfrm flipH="1" flipV="1">
            <a:off x="4238335" y="3575481"/>
            <a:ext cx="141455" cy="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26244E71-4669-93ED-3916-6D627C435ED3}"/>
              </a:ext>
            </a:extLst>
          </p:cNvPr>
          <p:cNvCxnSpPr>
            <a:cxnSpLocks/>
          </p:cNvCxnSpPr>
          <p:nvPr/>
        </p:nvCxnSpPr>
        <p:spPr>
          <a:xfrm flipH="1" flipV="1">
            <a:off x="4227876" y="4284210"/>
            <a:ext cx="161420" cy="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461812A0-658B-2254-801C-87191788B6DD}"/>
              </a:ext>
            </a:extLst>
          </p:cNvPr>
          <p:cNvCxnSpPr>
            <a:cxnSpLocks/>
          </p:cNvCxnSpPr>
          <p:nvPr/>
        </p:nvCxnSpPr>
        <p:spPr>
          <a:xfrm flipH="1">
            <a:off x="4215695" y="2459220"/>
            <a:ext cx="28049" cy="2557379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E6BDD1A3-0697-1A19-41DB-1825AD68ACAB}"/>
              </a:ext>
            </a:extLst>
          </p:cNvPr>
          <p:cNvSpPr/>
          <p:nvPr/>
        </p:nvSpPr>
        <p:spPr>
          <a:xfrm>
            <a:off x="4389296" y="2705282"/>
            <a:ext cx="311654" cy="3116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5AC710E-3340-CB7B-FD2A-2B9103F5C86D}"/>
              </a:ext>
            </a:extLst>
          </p:cNvPr>
          <p:cNvSpPr/>
          <p:nvPr/>
        </p:nvSpPr>
        <p:spPr>
          <a:xfrm>
            <a:off x="4397406" y="3431488"/>
            <a:ext cx="311654" cy="3116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D3018FC-02A0-FFCF-6AF1-12C7BEF6411E}"/>
              </a:ext>
            </a:extLst>
          </p:cNvPr>
          <p:cNvSpPr/>
          <p:nvPr/>
        </p:nvSpPr>
        <p:spPr>
          <a:xfrm>
            <a:off x="4397406" y="4140672"/>
            <a:ext cx="311654" cy="3116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79" name="Abgerundetes Rechteck 78">
            <a:extLst>
              <a:ext uri="{FF2B5EF4-FFF2-40B4-BE49-F238E27FC236}">
                <a16:creationId xmlns:a16="http://schemas.microsoft.com/office/drawing/2014/main" id="{03A32C01-A2DE-BBB0-3346-CC098FA7DA9C}"/>
              </a:ext>
            </a:extLst>
          </p:cNvPr>
          <p:cNvSpPr/>
          <p:nvPr/>
        </p:nvSpPr>
        <p:spPr>
          <a:xfrm>
            <a:off x="4420078" y="2616141"/>
            <a:ext cx="5295598" cy="479815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Containerization of our app via Docker</a:t>
            </a:r>
          </a:p>
        </p:txBody>
      </p:sp>
      <p:sp>
        <p:nvSpPr>
          <p:cNvPr id="80" name="Abgerundetes Rechteck 79">
            <a:extLst>
              <a:ext uri="{FF2B5EF4-FFF2-40B4-BE49-F238E27FC236}">
                <a16:creationId xmlns:a16="http://schemas.microsoft.com/office/drawing/2014/main" id="{88F1515D-3A78-58CD-2FDC-F4B131D86A0C}"/>
              </a:ext>
            </a:extLst>
          </p:cNvPr>
          <p:cNvSpPr/>
          <p:nvPr/>
        </p:nvSpPr>
        <p:spPr>
          <a:xfrm>
            <a:off x="4420078" y="3339527"/>
            <a:ext cx="5295598" cy="479815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Automated Deployment to Production Server</a:t>
            </a:r>
            <a:b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 E2E Playwright Testing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A88FE0FD-5A01-22FC-3581-2E555F464CA8}"/>
              </a:ext>
            </a:extLst>
          </p:cNvPr>
          <p:cNvSpPr/>
          <p:nvPr/>
        </p:nvSpPr>
        <p:spPr>
          <a:xfrm>
            <a:off x="4420179" y="4047196"/>
            <a:ext cx="5295598" cy="479815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Deployment to Production Server if tests pass</a:t>
            </a:r>
          </a:p>
        </p:txBody>
      </p:sp>
      <p:cxnSp>
        <p:nvCxnSpPr>
          <p:cNvPr id="82" name="Gerade Verbindung 81">
            <a:extLst>
              <a:ext uri="{FF2B5EF4-FFF2-40B4-BE49-F238E27FC236}">
                <a16:creationId xmlns:a16="http://schemas.microsoft.com/office/drawing/2014/main" id="{93E52AE0-A6CB-A3C5-BE01-5468877E1101}"/>
              </a:ext>
            </a:extLst>
          </p:cNvPr>
          <p:cNvCxnSpPr>
            <a:cxnSpLocks/>
          </p:cNvCxnSpPr>
          <p:nvPr/>
        </p:nvCxnSpPr>
        <p:spPr>
          <a:xfrm flipH="1" flipV="1">
            <a:off x="4221236" y="5018460"/>
            <a:ext cx="161420" cy="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95701A63-A774-55ED-FCA2-53062A6C0136}"/>
              </a:ext>
            </a:extLst>
          </p:cNvPr>
          <p:cNvSpPr/>
          <p:nvPr/>
        </p:nvSpPr>
        <p:spPr>
          <a:xfrm>
            <a:off x="4394231" y="4860772"/>
            <a:ext cx="311654" cy="3116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</a:t>
            </a:r>
          </a:p>
        </p:txBody>
      </p:sp>
      <p:sp>
        <p:nvSpPr>
          <p:cNvPr id="84" name="Abgerundetes Rechteck 83">
            <a:extLst>
              <a:ext uri="{FF2B5EF4-FFF2-40B4-BE49-F238E27FC236}">
                <a16:creationId xmlns:a16="http://schemas.microsoft.com/office/drawing/2014/main" id="{99593DDE-17CA-BE20-8808-85A04026A921}"/>
              </a:ext>
            </a:extLst>
          </p:cNvPr>
          <p:cNvSpPr/>
          <p:nvPr/>
        </p:nvSpPr>
        <p:spPr>
          <a:xfrm>
            <a:off x="4417004" y="4767296"/>
            <a:ext cx="5295598" cy="479815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Automated Script for daily Database Backup</a:t>
            </a:r>
          </a:p>
        </p:txBody>
      </p:sp>
      <p:pic>
        <p:nvPicPr>
          <p:cNvPr id="91" name="Grafik 90" descr="Synchronisierende Cloud mit einfarbiger Füllung">
            <a:extLst>
              <a:ext uri="{FF2B5EF4-FFF2-40B4-BE49-F238E27FC236}">
                <a16:creationId xmlns:a16="http://schemas.microsoft.com/office/drawing/2014/main" id="{36C28CF7-C1CC-928F-B7FE-2527ED52BB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57893" y="4112708"/>
            <a:ext cx="268952" cy="268952"/>
          </a:xfrm>
          <a:prstGeom prst="rect">
            <a:avLst/>
          </a:prstGeom>
        </p:spPr>
      </p:pic>
      <p:pic>
        <p:nvPicPr>
          <p:cNvPr id="95" name="Grafik 94" descr="Ein Bild, das Maske, Kleidung, Masque enthält.&#10;&#10;Automatisch generierte Beschreibung">
            <a:extLst>
              <a:ext uri="{FF2B5EF4-FFF2-40B4-BE49-F238E27FC236}">
                <a16:creationId xmlns:a16="http://schemas.microsoft.com/office/drawing/2014/main" id="{11EF2631-A2F7-8FF6-6AA7-3CA92CC756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42" y="3468705"/>
            <a:ext cx="298595" cy="222951"/>
          </a:xfrm>
          <a:prstGeom prst="rect">
            <a:avLst/>
          </a:prstGeom>
        </p:spPr>
      </p:pic>
      <p:pic>
        <p:nvPicPr>
          <p:cNvPr id="97" name="Grafik 96" descr="Datenbank mit einfarbiger Füllung">
            <a:extLst>
              <a:ext uri="{FF2B5EF4-FFF2-40B4-BE49-F238E27FC236}">
                <a16:creationId xmlns:a16="http://schemas.microsoft.com/office/drawing/2014/main" id="{1C97ADB0-5A78-17F4-E20E-3F281884D6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64427" y="4883834"/>
            <a:ext cx="241170" cy="241170"/>
          </a:xfrm>
          <a:prstGeom prst="rect">
            <a:avLst/>
          </a:prstGeom>
        </p:spPr>
      </p:pic>
      <p:pic>
        <p:nvPicPr>
          <p:cNvPr id="99" name="Grafik 98" descr="Sperren mit einfarbiger Füllung">
            <a:extLst>
              <a:ext uri="{FF2B5EF4-FFF2-40B4-BE49-F238E27FC236}">
                <a16:creationId xmlns:a16="http://schemas.microsoft.com/office/drawing/2014/main" id="{80728D57-89F9-F663-5756-504AF51D9C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41869" y="5707325"/>
            <a:ext cx="258451" cy="258451"/>
          </a:xfrm>
          <a:prstGeom prst="rect">
            <a:avLst/>
          </a:prstGeom>
        </p:spPr>
      </p:pic>
      <p:sp>
        <p:nvSpPr>
          <p:cNvPr id="100" name="Eingebuchteter Richtungspfeil 99">
            <a:extLst>
              <a:ext uri="{FF2B5EF4-FFF2-40B4-BE49-F238E27FC236}">
                <a16:creationId xmlns:a16="http://schemas.microsoft.com/office/drawing/2014/main" id="{BEC2D023-4944-9C6A-2E99-B2FF9750AE51}"/>
              </a:ext>
            </a:extLst>
          </p:cNvPr>
          <p:cNvSpPr/>
          <p:nvPr/>
        </p:nvSpPr>
        <p:spPr>
          <a:xfrm rot="5400000">
            <a:off x="6021758" y="1211439"/>
            <a:ext cx="292503" cy="720100"/>
          </a:xfrm>
          <a:prstGeom prst="chevron">
            <a:avLst>
              <a:gd name="adj" fmla="val 60879"/>
            </a:avLst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1" name="Eingebuchteter Richtungspfeil 100">
            <a:extLst>
              <a:ext uri="{FF2B5EF4-FFF2-40B4-BE49-F238E27FC236}">
                <a16:creationId xmlns:a16="http://schemas.microsoft.com/office/drawing/2014/main" id="{013D03B7-D358-9309-6186-FC27D89E7690}"/>
              </a:ext>
            </a:extLst>
          </p:cNvPr>
          <p:cNvSpPr/>
          <p:nvPr/>
        </p:nvSpPr>
        <p:spPr>
          <a:xfrm rot="5400000">
            <a:off x="6021758" y="997635"/>
            <a:ext cx="292503" cy="720100"/>
          </a:xfrm>
          <a:prstGeom prst="chevron">
            <a:avLst>
              <a:gd name="adj" fmla="val 60879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" name="Titel 5">
            <a:extLst>
              <a:ext uri="{FF2B5EF4-FFF2-40B4-BE49-F238E27FC236}">
                <a16:creationId xmlns:a16="http://schemas.microsoft.com/office/drawing/2014/main" id="{A02C9219-1290-3D8E-00A7-3F2ED15D8401}"/>
              </a:ext>
            </a:extLst>
          </p:cNvPr>
          <p:cNvSpPr txBox="1">
            <a:spLocks/>
          </p:cNvSpPr>
          <p:nvPr/>
        </p:nvSpPr>
        <p:spPr>
          <a:xfrm>
            <a:off x="257503" y="220007"/>
            <a:ext cx="10564825" cy="6869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Beyond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code,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we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have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implemented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a CI/CD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pipeline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that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ensures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every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push to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our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release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branch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triggers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an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automatic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process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all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way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to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final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app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deployment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65BD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3" name="Eingebuchteter Richtungspfeil 102">
            <a:extLst>
              <a:ext uri="{FF2B5EF4-FFF2-40B4-BE49-F238E27FC236}">
                <a16:creationId xmlns:a16="http://schemas.microsoft.com/office/drawing/2014/main" id="{E108E1B4-44B2-B090-F7A1-57F93286E9AE}"/>
              </a:ext>
            </a:extLst>
          </p:cNvPr>
          <p:cNvSpPr/>
          <p:nvPr/>
        </p:nvSpPr>
        <p:spPr>
          <a:xfrm rot="5400000">
            <a:off x="6058759" y="6826400"/>
            <a:ext cx="292503" cy="720100"/>
          </a:xfrm>
          <a:prstGeom prst="chevron">
            <a:avLst>
              <a:gd name="adj" fmla="val 60879"/>
            </a:avLst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" name="Eingebuchteter Richtungspfeil 103">
            <a:extLst>
              <a:ext uri="{FF2B5EF4-FFF2-40B4-BE49-F238E27FC236}">
                <a16:creationId xmlns:a16="http://schemas.microsoft.com/office/drawing/2014/main" id="{D94EE0FA-3FA2-85ED-7353-0D37CC2E331B}"/>
              </a:ext>
            </a:extLst>
          </p:cNvPr>
          <p:cNvSpPr/>
          <p:nvPr/>
        </p:nvSpPr>
        <p:spPr>
          <a:xfrm rot="5400000">
            <a:off x="6058759" y="6644202"/>
            <a:ext cx="292503" cy="720100"/>
          </a:xfrm>
          <a:prstGeom prst="chevron">
            <a:avLst>
              <a:gd name="adj" fmla="val 60879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5" name="Abgerundetes Rechteck 104">
            <a:extLst>
              <a:ext uri="{FF2B5EF4-FFF2-40B4-BE49-F238E27FC236}">
                <a16:creationId xmlns:a16="http://schemas.microsoft.com/office/drawing/2014/main" id="{477CB97B-E57C-5432-BD33-4B3A4C34787F}"/>
              </a:ext>
            </a:extLst>
          </p:cNvPr>
          <p:cNvSpPr/>
          <p:nvPr/>
        </p:nvSpPr>
        <p:spPr>
          <a:xfrm>
            <a:off x="4627798" y="7414873"/>
            <a:ext cx="3154423" cy="47981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3600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More in our Code Wiki</a:t>
            </a:r>
          </a:p>
        </p:txBody>
      </p:sp>
    </p:spTree>
    <p:extLst>
      <p:ext uri="{BB962C8B-B14F-4D97-AF65-F5344CB8AC3E}">
        <p14:creationId xmlns:p14="http://schemas.microsoft.com/office/powerpoint/2010/main" val="15806911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hink-cell data - do not delete" hidden="1">
            <a:extLst>
              <a:ext uri="{FF2B5EF4-FFF2-40B4-BE49-F238E27FC236}">
                <a16:creationId xmlns:a16="http://schemas.microsoft.com/office/drawing/2014/main" id="{B0C69F39-DCCE-1A9E-63A6-DB0F8316E8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3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0C69F39-DCCE-1A9E-63A6-DB0F8316E8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5B02BC-C8B8-D710-0396-257776AC96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err="1"/>
              <a:t>Beyond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Code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2160C66-3208-DD39-2ED0-FDE62A7F8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de-DE"/>
              <a:t> 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0BDD8E6-7CA6-E43E-BD2A-E0B293E287BC}"/>
              </a:ext>
            </a:extLst>
          </p:cNvPr>
          <p:cNvGrpSpPr/>
          <p:nvPr/>
        </p:nvGrpSpPr>
        <p:grpSpPr>
          <a:xfrm>
            <a:off x="3837289" y="1319321"/>
            <a:ext cx="4754234" cy="470420"/>
            <a:chOff x="3800661" y="1533301"/>
            <a:chExt cx="4754234" cy="470420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883FC5EA-93BF-4579-9F9B-4B89FB28031F}"/>
                </a:ext>
              </a:extLst>
            </p:cNvPr>
            <p:cNvGrpSpPr/>
            <p:nvPr/>
          </p:nvGrpSpPr>
          <p:grpSpPr>
            <a:xfrm>
              <a:off x="3800661" y="1533301"/>
              <a:ext cx="4754234" cy="470420"/>
              <a:chOff x="2336800" y="1698740"/>
              <a:chExt cx="4754234" cy="470420"/>
            </a:xfrm>
          </p:grpSpPr>
          <p:sp>
            <p:nvSpPr>
              <p:cNvPr id="53" name="Abgerundetes Rechteck 52">
                <a:extLst>
                  <a:ext uri="{FF2B5EF4-FFF2-40B4-BE49-F238E27FC236}">
                    <a16:creationId xmlns:a16="http://schemas.microsoft.com/office/drawing/2014/main" id="{E2BA45F8-DB9C-C615-958C-39C631348907}"/>
                  </a:ext>
                </a:extLst>
              </p:cNvPr>
              <p:cNvSpPr/>
              <p:nvPr/>
            </p:nvSpPr>
            <p:spPr>
              <a:xfrm>
                <a:off x="2336800" y="1698740"/>
                <a:ext cx="4754234" cy="470420"/>
              </a:xfrm>
              <a:prstGeom prst="roundRect">
                <a:avLst>
                  <a:gd name="adj" fmla="val 50000"/>
                </a:avLst>
              </a:prstGeom>
              <a:pattFill prst="dkUpDiag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Automatic</a:t>
                </a:r>
                <a:r>
                  <a:rPr kumimoji="0" lang="de-D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de-DE" sz="1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Deployment</a:t>
                </a:r>
                <a:r>
                  <a:rPr kumimoji="0" lang="de-D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to AWS – CI/CD</a:t>
                </a:r>
              </a:p>
            </p:txBody>
          </p:sp>
          <p:sp>
            <p:nvSpPr>
              <p:cNvPr id="54" name="Abgerundetes Rechteck 53">
                <a:extLst>
                  <a:ext uri="{FF2B5EF4-FFF2-40B4-BE49-F238E27FC236}">
                    <a16:creationId xmlns:a16="http://schemas.microsoft.com/office/drawing/2014/main" id="{1BF1ADE5-8819-E4BF-1DEF-667757D53FF1}"/>
                  </a:ext>
                </a:extLst>
              </p:cNvPr>
              <p:cNvSpPr/>
              <p:nvPr/>
            </p:nvSpPr>
            <p:spPr>
              <a:xfrm>
                <a:off x="2413846" y="1751070"/>
                <a:ext cx="365760" cy="3657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52" name="Grafik 51" descr="Häkchen mit einfarbiger Füllung">
              <a:extLst>
                <a:ext uri="{FF2B5EF4-FFF2-40B4-BE49-F238E27FC236}">
                  <a16:creationId xmlns:a16="http://schemas.microsoft.com/office/drawing/2014/main" id="{1803FD33-B1D8-C964-5784-5E04986BF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39968" y="1649666"/>
              <a:ext cx="252389" cy="252389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519FC28F-FE71-9565-3B7E-CBED2B677195}"/>
              </a:ext>
            </a:extLst>
          </p:cNvPr>
          <p:cNvGrpSpPr/>
          <p:nvPr/>
        </p:nvGrpSpPr>
        <p:grpSpPr>
          <a:xfrm>
            <a:off x="3837288" y="4747006"/>
            <a:ext cx="4726185" cy="470420"/>
            <a:chOff x="3800660" y="1533301"/>
            <a:chExt cx="4726185" cy="470420"/>
          </a:xfrm>
        </p:grpSpPr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CD55DDB0-D52D-E572-F72C-5715086C7C53}"/>
                </a:ext>
              </a:extLst>
            </p:cNvPr>
            <p:cNvGrpSpPr/>
            <p:nvPr/>
          </p:nvGrpSpPr>
          <p:grpSpPr>
            <a:xfrm>
              <a:off x="3800660" y="1533301"/>
              <a:ext cx="4726185" cy="470420"/>
              <a:chOff x="2336799" y="1698740"/>
              <a:chExt cx="4726185" cy="470420"/>
            </a:xfrm>
          </p:grpSpPr>
          <p:sp>
            <p:nvSpPr>
              <p:cNvPr id="68" name="Abgerundetes Rechteck 67">
                <a:extLst>
                  <a:ext uri="{FF2B5EF4-FFF2-40B4-BE49-F238E27FC236}">
                    <a16:creationId xmlns:a16="http://schemas.microsoft.com/office/drawing/2014/main" id="{278C0080-A842-9791-D98C-8B99393407DB}"/>
                  </a:ext>
                </a:extLst>
              </p:cNvPr>
              <p:cNvSpPr/>
              <p:nvPr/>
            </p:nvSpPr>
            <p:spPr>
              <a:xfrm>
                <a:off x="2336799" y="1698740"/>
                <a:ext cx="4726185" cy="470420"/>
              </a:xfrm>
              <a:prstGeom prst="roundRect">
                <a:avLst>
                  <a:gd name="adj" fmla="val 50000"/>
                </a:avLst>
              </a:prstGeom>
              <a:pattFill prst="dkUpDiag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8800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Branch </a:t>
                </a:r>
                <a:r>
                  <a:rPr kumimoji="0" lang="de-DE" sz="1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Protection</a:t>
                </a:r>
                <a:r>
                  <a:rPr kumimoji="0" lang="de-D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: Tests on Pull-</a:t>
                </a:r>
                <a:r>
                  <a:rPr kumimoji="0" lang="de-DE" sz="1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529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Requests</a:t>
                </a:r>
                <a:endPara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Abgerundetes Rechteck 68">
                <a:extLst>
                  <a:ext uri="{FF2B5EF4-FFF2-40B4-BE49-F238E27FC236}">
                    <a16:creationId xmlns:a16="http://schemas.microsoft.com/office/drawing/2014/main" id="{7267EFB3-201C-7B1B-D7B5-E8084D55B2DF}"/>
                  </a:ext>
                </a:extLst>
              </p:cNvPr>
              <p:cNvSpPr/>
              <p:nvPr/>
            </p:nvSpPr>
            <p:spPr>
              <a:xfrm>
                <a:off x="2413846" y="1751070"/>
                <a:ext cx="365760" cy="3657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67" name="Grafik 66" descr="Häkchen mit einfarbiger Füllung">
              <a:extLst>
                <a:ext uri="{FF2B5EF4-FFF2-40B4-BE49-F238E27FC236}">
                  <a16:creationId xmlns:a16="http://schemas.microsoft.com/office/drawing/2014/main" id="{13575A8C-C7DE-3B34-BC7F-3C676869D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39968" y="1649666"/>
              <a:ext cx="252389" cy="252389"/>
            </a:xfrm>
            <a:prstGeom prst="rect">
              <a:avLst/>
            </a:prstGeom>
          </p:spPr>
        </p:pic>
      </p:grpSp>
      <p:pic>
        <p:nvPicPr>
          <p:cNvPr id="70" name="Grafik 69" descr="Ein Bild, das Grafiken, Symbol, Schrift, Clipart enthält.&#10;&#10;Automatisch generierte Beschreibung">
            <a:extLst>
              <a:ext uri="{FF2B5EF4-FFF2-40B4-BE49-F238E27FC236}">
                <a16:creationId xmlns:a16="http://schemas.microsoft.com/office/drawing/2014/main" id="{F682B643-F27A-55FA-331C-EBD1416729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955" y="2087404"/>
            <a:ext cx="244954" cy="181860"/>
          </a:xfrm>
          <a:prstGeom prst="rect">
            <a:avLst/>
          </a:prstGeom>
        </p:spPr>
      </p:pic>
      <p:pic>
        <p:nvPicPr>
          <p:cNvPr id="71" name="Grafik 70" descr="Ein Bild, das Grafiken, Schrift, Logo, Grafikdesign enthält.&#10;&#10;Automatisch generierte Beschreibung">
            <a:extLst>
              <a:ext uri="{FF2B5EF4-FFF2-40B4-BE49-F238E27FC236}">
                <a16:creationId xmlns:a16="http://schemas.microsoft.com/office/drawing/2014/main" id="{64081C3F-110F-F580-7C7F-0226501DBA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943" y="1409048"/>
            <a:ext cx="466291" cy="346075"/>
          </a:xfrm>
          <a:prstGeom prst="rect">
            <a:avLst/>
          </a:prstGeom>
        </p:spPr>
      </p:pic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7B9B120E-C7C7-CE11-7768-72A6A38DA2B9}"/>
              </a:ext>
            </a:extLst>
          </p:cNvPr>
          <p:cNvCxnSpPr>
            <a:cxnSpLocks/>
          </p:cNvCxnSpPr>
          <p:nvPr/>
        </p:nvCxnSpPr>
        <p:spPr>
          <a:xfrm flipH="1">
            <a:off x="4275689" y="2186570"/>
            <a:ext cx="135319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F0D5C5F9-A6DD-82E7-D76C-E050C8A342BE}"/>
              </a:ext>
            </a:extLst>
          </p:cNvPr>
          <p:cNvCxnSpPr>
            <a:cxnSpLocks/>
          </p:cNvCxnSpPr>
          <p:nvPr/>
        </p:nvCxnSpPr>
        <p:spPr>
          <a:xfrm flipH="1" flipV="1">
            <a:off x="4274963" y="2906002"/>
            <a:ext cx="141455" cy="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26244E71-4669-93ED-3916-6D627C435ED3}"/>
              </a:ext>
            </a:extLst>
          </p:cNvPr>
          <p:cNvCxnSpPr>
            <a:cxnSpLocks/>
          </p:cNvCxnSpPr>
          <p:nvPr/>
        </p:nvCxnSpPr>
        <p:spPr>
          <a:xfrm flipH="1" flipV="1">
            <a:off x="4264504" y="3614731"/>
            <a:ext cx="161420" cy="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461812A0-658B-2254-801C-87191788B6DD}"/>
              </a:ext>
            </a:extLst>
          </p:cNvPr>
          <p:cNvCxnSpPr>
            <a:cxnSpLocks/>
          </p:cNvCxnSpPr>
          <p:nvPr/>
        </p:nvCxnSpPr>
        <p:spPr>
          <a:xfrm flipH="1">
            <a:off x="4252323" y="1789741"/>
            <a:ext cx="28049" cy="2557379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E6BDD1A3-0697-1A19-41DB-1825AD68ACAB}"/>
              </a:ext>
            </a:extLst>
          </p:cNvPr>
          <p:cNvSpPr/>
          <p:nvPr/>
        </p:nvSpPr>
        <p:spPr>
          <a:xfrm>
            <a:off x="4425924" y="2035803"/>
            <a:ext cx="311654" cy="3116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5AC710E-3340-CB7B-FD2A-2B9103F5C86D}"/>
              </a:ext>
            </a:extLst>
          </p:cNvPr>
          <p:cNvSpPr/>
          <p:nvPr/>
        </p:nvSpPr>
        <p:spPr>
          <a:xfrm>
            <a:off x="4434034" y="2762009"/>
            <a:ext cx="311654" cy="3116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D3018FC-02A0-FFCF-6AF1-12C7BEF6411E}"/>
              </a:ext>
            </a:extLst>
          </p:cNvPr>
          <p:cNvSpPr/>
          <p:nvPr/>
        </p:nvSpPr>
        <p:spPr>
          <a:xfrm>
            <a:off x="4434034" y="3471193"/>
            <a:ext cx="311654" cy="3116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79" name="Abgerundetes Rechteck 78">
            <a:extLst>
              <a:ext uri="{FF2B5EF4-FFF2-40B4-BE49-F238E27FC236}">
                <a16:creationId xmlns:a16="http://schemas.microsoft.com/office/drawing/2014/main" id="{03A32C01-A2DE-BBB0-3346-CC098FA7DA9C}"/>
              </a:ext>
            </a:extLst>
          </p:cNvPr>
          <p:cNvSpPr/>
          <p:nvPr/>
        </p:nvSpPr>
        <p:spPr>
          <a:xfrm>
            <a:off x="4456706" y="1946662"/>
            <a:ext cx="5295598" cy="479815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Containerization of our app via Docker</a:t>
            </a:r>
          </a:p>
        </p:txBody>
      </p:sp>
      <p:sp>
        <p:nvSpPr>
          <p:cNvPr id="80" name="Abgerundetes Rechteck 79">
            <a:extLst>
              <a:ext uri="{FF2B5EF4-FFF2-40B4-BE49-F238E27FC236}">
                <a16:creationId xmlns:a16="http://schemas.microsoft.com/office/drawing/2014/main" id="{88F1515D-3A78-58CD-2FDC-F4B131D86A0C}"/>
              </a:ext>
            </a:extLst>
          </p:cNvPr>
          <p:cNvSpPr/>
          <p:nvPr/>
        </p:nvSpPr>
        <p:spPr>
          <a:xfrm>
            <a:off x="4456706" y="2670048"/>
            <a:ext cx="5295598" cy="479815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Automated Deployment to Production Server</a:t>
            </a:r>
            <a:b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 E2E Playwright Testing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A88FE0FD-5A01-22FC-3581-2E555F464CA8}"/>
              </a:ext>
            </a:extLst>
          </p:cNvPr>
          <p:cNvSpPr/>
          <p:nvPr/>
        </p:nvSpPr>
        <p:spPr>
          <a:xfrm>
            <a:off x="4456807" y="3377717"/>
            <a:ext cx="5295598" cy="479815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Deployment to Production Server if tests pass</a:t>
            </a:r>
          </a:p>
        </p:txBody>
      </p:sp>
      <p:cxnSp>
        <p:nvCxnSpPr>
          <p:cNvPr id="82" name="Gerade Verbindung 81">
            <a:extLst>
              <a:ext uri="{FF2B5EF4-FFF2-40B4-BE49-F238E27FC236}">
                <a16:creationId xmlns:a16="http://schemas.microsoft.com/office/drawing/2014/main" id="{93E52AE0-A6CB-A3C5-BE01-5468877E1101}"/>
              </a:ext>
            </a:extLst>
          </p:cNvPr>
          <p:cNvCxnSpPr>
            <a:cxnSpLocks/>
          </p:cNvCxnSpPr>
          <p:nvPr/>
        </p:nvCxnSpPr>
        <p:spPr>
          <a:xfrm flipH="1" flipV="1">
            <a:off x="4257864" y="4348981"/>
            <a:ext cx="161420" cy="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95701A63-A774-55ED-FCA2-53062A6C0136}"/>
              </a:ext>
            </a:extLst>
          </p:cNvPr>
          <p:cNvSpPr/>
          <p:nvPr/>
        </p:nvSpPr>
        <p:spPr>
          <a:xfrm>
            <a:off x="4430859" y="4191293"/>
            <a:ext cx="311654" cy="3116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</a:t>
            </a:r>
          </a:p>
        </p:txBody>
      </p:sp>
      <p:sp>
        <p:nvSpPr>
          <p:cNvPr id="84" name="Abgerundetes Rechteck 83">
            <a:extLst>
              <a:ext uri="{FF2B5EF4-FFF2-40B4-BE49-F238E27FC236}">
                <a16:creationId xmlns:a16="http://schemas.microsoft.com/office/drawing/2014/main" id="{99593DDE-17CA-BE20-8808-85A04026A921}"/>
              </a:ext>
            </a:extLst>
          </p:cNvPr>
          <p:cNvSpPr/>
          <p:nvPr/>
        </p:nvSpPr>
        <p:spPr>
          <a:xfrm>
            <a:off x="4453632" y="4097817"/>
            <a:ext cx="5295598" cy="479815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Automated Script for daily Database Backup</a:t>
            </a:r>
          </a:p>
        </p:txBody>
      </p:sp>
      <p:pic>
        <p:nvPicPr>
          <p:cNvPr id="91" name="Grafik 90" descr="Synchronisierende Cloud mit einfarbiger Füllung">
            <a:extLst>
              <a:ext uri="{FF2B5EF4-FFF2-40B4-BE49-F238E27FC236}">
                <a16:creationId xmlns:a16="http://schemas.microsoft.com/office/drawing/2014/main" id="{36C28CF7-C1CC-928F-B7FE-2527ED52BB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94521" y="3443229"/>
            <a:ext cx="268952" cy="268952"/>
          </a:xfrm>
          <a:prstGeom prst="rect">
            <a:avLst/>
          </a:prstGeom>
        </p:spPr>
      </p:pic>
      <p:pic>
        <p:nvPicPr>
          <p:cNvPr id="95" name="Grafik 94" descr="Ein Bild, das Maske, Kleidung, Masque enthält.&#10;&#10;Automatisch generierte Beschreibung">
            <a:extLst>
              <a:ext uri="{FF2B5EF4-FFF2-40B4-BE49-F238E27FC236}">
                <a16:creationId xmlns:a16="http://schemas.microsoft.com/office/drawing/2014/main" id="{11EF2631-A2F7-8FF6-6AA7-3CA92CC756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470" y="2799226"/>
            <a:ext cx="298595" cy="222951"/>
          </a:xfrm>
          <a:prstGeom prst="rect">
            <a:avLst/>
          </a:prstGeom>
        </p:spPr>
      </p:pic>
      <p:pic>
        <p:nvPicPr>
          <p:cNvPr id="97" name="Grafik 96" descr="Datenbank mit einfarbiger Füllung">
            <a:extLst>
              <a:ext uri="{FF2B5EF4-FFF2-40B4-BE49-F238E27FC236}">
                <a16:creationId xmlns:a16="http://schemas.microsoft.com/office/drawing/2014/main" id="{1C97ADB0-5A78-17F4-E20E-3F281884D6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01055" y="4214355"/>
            <a:ext cx="241170" cy="241170"/>
          </a:xfrm>
          <a:prstGeom prst="rect">
            <a:avLst/>
          </a:prstGeom>
        </p:spPr>
      </p:pic>
      <p:pic>
        <p:nvPicPr>
          <p:cNvPr id="99" name="Grafik 98" descr="Sperren mit einfarbiger Füllung">
            <a:extLst>
              <a:ext uri="{FF2B5EF4-FFF2-40B4-BE49-F238E27FC236}">
                <a16:creationId xmlns:a16="http://schemas.microsoft.com/office/drawing/2014/main" id="{80728D57-89F9-F663-5756-504AF51D9C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78497" y="4837877"/>
            <a:ext cx="258451" cy="258451"/>
          </a:xfrm>
          <a:prstGeom prst="rect">
            <a:avLst/>
          </a:prstGeom>
        </p:spPr>
      </p:pic>
      <p:sp>
        <p:nvSpPr>
          <p:cNvPr id="102" name="Titel 5">
            <a:extLst>
              <a:ext uri="{FF2B5EF4-FFF2-40B4-BE49-F238E27FC236}">
                <a16:creationId xmlns:a16="http://schemas.microsoft.com/office/drawing/2014/main" id="{A02C9219-1290-3D8E-00A7-3F2ED15D8401}"/>
              </a:ext>
            </a:extLst>
          </p:cNvPr>
          <p:cNvSpPr txBox="1">
            <a:spLocks/>
          </p:cNvSpPr>
          <p:nvPr/>
        </p:nvSpPr>
        <p:spPr>
          <a:xfrm>
            <a:off x="257504" y="220007"/>
            <a:ext cx="10564824" cy="6869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Beyond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code,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we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have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implemented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a CI/CD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pipeline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that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ensures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every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push to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our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release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branch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triggers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an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automatic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process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all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way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to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final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app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deployment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65BD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3" name="Eingebuchteter Richtungspfeil 102">
            <a:extLst>
              <a:ext uri="{FF2B5EF4-FFF2-40B4-BE49-F238E27FC236}">
                <a16:creationId xmlns:a16="http://schemas.microsoft.com/office/drawing/2014/main" id="{E108E1B4-44B2-B090-F7A1-57F93286E9AE}"/>
              </a:ext>
            </a:extLst>
          </p:cNvPr>
          <p:cNvSpPr/>
          <p:nvPr/>
        </p:nvSpPr>
        <p:spPr>
          <a:xfrm rot="5400000">
            <a:off x="6168539" y="5286988"/>
            <a:ext cx="292503" cy="720100"/>
          </a:xfrm>
          <a:prstGeom prst="chevron">
            <a:avLst>
              <a:gd name="adj" fmla="val 60879"/>
            </a:avLst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" name="Eingebuchteter Richtungspfeil 103">
            <a:extLst>
              <a:ext uri="{FF2B5EF4-FFF2-40B4-BE49-F238E27FC236}">
                <a16:creationId xmlns:a16="http://schemas.microsoft.com/office/drawing/2014/main" id="{D94EE0FA-3FA2-85ED-7353-0D37CC2E331B}"/>
              </a:ext>
            </a:extLst>
          </p:cNvPr>
          <p:cNvSpPr/>
          <p:nvPr/>
        </p:nvSpPr>
        <p:spPr>
          <a:xfrm rot="5400000">
            <a:off x="6168539" y="5104790"/>
            <a:ext cx="292503" cy="720100"/>
          </a:xfrm>
          <a:prstGeom prst="chevron">
            <a:avLst>
              <a:gd name="adj" fmla="val 60879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5" name="Abgerundetes Rechteck 104">
            <a:extLst>
              <a:ext uri="{FF2B5EF4-FFF2-40B4-BE49-F238E27FC236}">
                <a16:creationId xmlns:a16="http://schemas.microsoft.com/office/drawing/2014/main" id="{477CB97B-E57C-5432-BD33-4B3A4C34787F}"/>
              </a:ext>
            </a:extLst>
          </p:cNvPr>
          <p:cNvSpPr/>
          <p:nvPr/>
        </p:nvSpPr>
        <p:spPr>
          <a:xfrm>
            <a:off x="4737578" y="5875461"/>
            <a:ext cx="3154423" cy="47981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3600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More in our Code Wiki</a:t>
            </a:r>
          </a:p>
        </p:txBody>
      </p:sp>
    </p:spTree>
    <p:extLst>
      <p:ext uri="{BB962C8B-B14F-4D97-AF65-F5344CB8AC3E}">
        <p14:creationId xmlns:p14="http://schemas.microsoft.com/office/powerpoint/2010/main" val="239151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83918263-CCB9-1CC9-D6F3-BBF4E0D8A1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83918263-CCB9-1CC9-D6F3-BBF4E0D8A1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feld 4">
            <a:extLst>
              <a:ext uri="{FF2B5EF4-FFF2-40B4-BE49-F238E27FC236}">
                <a16:creationId xmlns:a16="http://schemas.microsoft.com/office/drawing/2014/main" id="{3F62AEC0-CA85-5518-97B6-5C05F7889966}"/>
              </a:ext>
            </a:extLst>
          </p:cNvPr>
          <p:cNvSpPr txBox="1"/>
          <p:nvPr/>
        </p:nvSpPr>
        <p:spPr>
          <a:xfrm>
            <a:off x="448752" y="1174619"/>
            <a:ext cx="10660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B14EC05-9FDC-EE71-A54A-3F875AD71D65}"/>
              </a:ext>
            </a:extLst>
          </p:cNvPr>
          <p:cNvSpPr/>
          <p:nvPr/>
        </p:nvSpPr>
        <p:spPr>
          <a:xfrm>
            <a:off x="-90722" y="3429000"/>
            <a:ext cx="12295674" cy="3429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9CAD0DF-B29A-C768-1E17-514C022D544C}"/>
              </a:ext>
            </a:extLst>
          </p:cNvPr>
          <p:cNvSpPr txBox="1"/>
          <p:nvPr/>
        </p:nvSpPr>
        <p:spPr>
          <a:xfrm>
            <a:off x="581876" y="2055756"/>
            <a:ext cx="9147569" cy="3858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are looking forward to having a lively discussion with you.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8FFAE11-C3E5-03B5-3CAA-7D14C32300B0}"/>
              </a:ext>
            </a:extLst>
          </p:cNvPr>
          <p:cNvGrpSpPr/>
          <p:nvPr/>
        </p:nvGrpSpPr>
        <p:grpSpPr>
          <a:xfrm>
            <a:off x="7445079" y="3973181"/>
            <a:ext cx="2470594" cy="2343811"/>
            <a:chOff x="2460746" y="4007721"/>
            <a:chExt cx="2470594" cy="2343811"/>
          </a:xfrm>
        </p:grpSpPr>
        <p:sp>
          <p:nvSpPr>
            <p:cNvPr id="22" name="Rechteck 23">
              <a:extLst>
                <a:ext uri="{FF2B5EF4-FFF2-40B4-BE49-F238E27FC236}">
                  <a16:creationId xmlns:a16="http://schemas.microsoft.com/office/drawing/2014/main" id="{7CE027FE-D66F-46E6-6026-512A0931DA9B}"/>
                </a:ext>
              </a:extLst>
            </p:cNvPr>
            <p:cNvSpPr/>
            <p:nvPr/>
          </p:nvSpPr>
          <p:spPr>
            <a:xfrm>
              <a:off x="2460746" y="5484547"/>
              <a:ext cx="2470594" cy="86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Hande</a:t>
              </a: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Yilmaz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M.Sc.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Informatics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4</a:t>
              </a:r>
              <a:r>
                <a:rPr kumimoji="0" lang="en-US" sz="1200" b="0" i="0" u="none" strike="noStrike" kern="1200" cap="none" spc="0" normalizeH="0" baseline="30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 semester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81C6378-EF8D-98C7-66D6-09F8CBEBA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5865" b="15865"/>
            <a:stretch/>
          </p:blipFill>
          <p:spPr>
            <a:xfrm>
              <a:off x="3028325" y="4007721"/>
              <a:ext cx="1335436" cy="1337857"/>
            </a:xfrm>
            <a:custGeom>
              <a:avLst/>
              <a:gdLst>
                <a:gd name="connsiteX0" fmla="*/ 968444 w 1936888"/>
                <a:gd name="connsiteY0" fmla="*/ 0 h 1940400"/>
                <a:gd name="connsiteX1" fmla="*/ 1936888 w 1936888"/>
                <a:gd name="connsiteY1" fmla="*/ 970200 h 1940400"/>
                <a:gd name="connsiteX2" fmla="*/ 968444 w 1936888"/>
                <a:gd name="connsiteY2" fmla="*/ 1940400 h 1940400"/>
                <a:gd name="connsiteX3" fmla="*/ 0 w 1936888"/>
                <a:gd name="connsiteY3" fmla="*/ 970200 h 1940400"/>
                <a:gd name="connsiteX4" fmla="*/ 968444 w 1936888"/>
                <a:gd name="connsiteY4" fmla="*/ 0 h 19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888" h="1940400">
                  <a:moveTo>
                    <a:pt x="968444" y="0"/>
                  </a:moveTo>
                  <a:cubicBezTo>
                    <a:pt x="1503301" y="0"/>
                    <a:pt x="1936888" y="434373"/>
                    <a:pt x="1936888" y="970200"/>
                  </a:cubicBezTo>
                  <a:cubicBezTo>
                    <a:pt x="1936888" y="1506027"/>
                    <a:pt x="1503301" y="1940400"/>
                    <a:pt x="968444" y="1940400"/>
                  </a:cubicBezTo>
                  <a:cubicBezTo>
                    <a:pt x="433587" y="1940400"/>
                    <a:pt x="0" y="1506027"/>
                    <a:pt x="0" y="970200"/>
                  </a:cubicBezTo>
                  <a:cubicBezTo>
                    <a:pt x="0" y="434373"/>
                    <a:pt x="433587" y="0"/>
                    <a:pt x="968444" y="0"/>
                  </a:cubicBez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FC34226-3A2C-5558-A798-8AC0DEAB5A9B}"/>
              </a:ext>
            </a:extLst>
          </p:cNvPr>
          <p:cNvGrpSpPr/>
          <p:nvPr/>
        </p:nvGrpSpPr>
        <p:grpSpPr>
          <a:xfrm>
            <a:off x="3604700" y="3953841"/>
            <a:ext cx="2470594" cy="2333705"/>
            <a:chOff x="60788" y="4007721"/>
            <a:chExt cx="2470594" cy="2333705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2C99E1AD-E9A2-29A8-21E6-9515904E33CD}"/>
                </a:ext>
              </a:extLst>
            </p:cNvPr>
            <p:cNvGrpSpPr/>
            <p:nvPr/>
          </p:nvGrpSpPr>
          <p:grpSpPr>
            <a:xfrm>
              <a:off x="60788" y="4007721"/>
              <a:ext cx="2470594" cy="2333705"/>
              <a:chOff x="60788" y="4007721"/>
              <a:chExt cx="2470594" cy="2333705"/>
            </a:xfrm>
          </p:grpSpPr>
          <p:sp>
            <p:nvSpPr>
              <p:cNvPr id="25" name="Rechteck 23">
                <a:extLst>
                  <a:ext uri="{FF2B5EF4-FFF2-40B4-BE49-F238E27FC236}">
                    <a16:creationId xmlns:a16="http://schemas.microsoft.com/office/drawing/2014/main" id="{98F74A38-CFDF-8302-E388-75C793A5538D}"/>
                  </a:ext>
                </a:extLst>
              </p:cNvPr>
              <p:cNvSpPr/>
              <p:nvPr/>
            </p:nvSpPr>
            <p:spPr>
              <a:xfrm>
                <a:off x="60788" y="5474441"/>
                <a:ext cx="2470594" cy="8669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Laura </a:t>
                </a:r>
                <a:r>
                  <a:rPr kumimoji="0" lang="en-US" sz="1200" b="1" i="0" u="none" strike="noStrike" kern="1200" cap="none" spc="0" normalizeH="0" baseline="0" noProof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Leschke</a:t>
                </a:r>
                <a:endPara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3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M.Sc. </a:t>
                </a:r>
                <a:b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Informatics</a:t>
                </a:r>
                <a:b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</a:b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2</a:t>
                </a:r>
                <a:r>
                  <a:rPr kumimoji="0" lang="en-US" sz="1200" b="0" i="0" u="none" strike="noStrike" kern="1200" cap="none" spc="0" normalizeH="0" baseline="3000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nd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semester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26" name="Grafik 22">
                <a:extLst>
                  <a:ext uri="{FF2B5EF4-FFF2-40B4-BE49-F238E27FC236}">
                    <a16:creationId xmlns:a16="http://schemas.microsoft.com/office/drawing/2014/main" id="{61E01E22-D652-F3ED-9677-BD9FDE317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" r="90"/>
              <a:stretch/>
            </p:blipFill>
            <p:spPr>
              <a:xfrm>
                <a:off x="628367" y="4007721"/>
                <a:ext cx="1335436" cy="1337857"/>
              </a:xfrm>
              <a:custGeom>
                <a:avLst/>
                <a:gdLst>
                  <a:gd name="connsiteX0" fmla="*/ 968444 w 1936888"/>
                  <a:gd name="connsiteY0" fmla="*/ 0 h 1940400"/>
                  <a:gd name="connsiteX1" fmla="*/ 1936888 w 1936888"/>
                  <a:gd name="connsiteY1" fmla="*/ 970200 h 1940400"/>
                  <a:gd name="connsiteX2" fmla="*/ 968444 w 1936888"/>
                  <a:gd name="connsiteY2" fmla="*/ 1940400 h 1940400"/>
                  <a:gd name="connsiteX3" fmla="*/ 0 w 1936888"/>
                  <a:gd name="connsiteY3" fmla="*/ 970200 h 1940400"/>
                  <a:gd name="connsiteX4" fmla="*/ 968444 w 1936888"/>
                  <a:gd name="connsiteY4" fmla="*/ 0 h 194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6888" h="1940400">
                    <a:moveTo>
                      <a:pt x="968444" y="0"/>
                    </a:moveTo>
                    <a:cubicBezTo>
                      <a:pt x="1503301" y="0"/>
                      <a:pt x="1936888" y="434373"/>
                      <a:pt x="1936888" y="970200"/>
                    </a:cubicBezTo>
                    <a:cubicBezTo>
                      <a:pt x="1936888" y="1506027"/>
                      <a:pt x="1503301" y="1940400"/>
                      <a:pt x="968444" y="1940400"/>
                    </a:cubicBezTo>
                    <a:cubicBezTo>
                      <a:pt x="433587" y="1940400"/>
                      <a:pt x="0" y="1506027"/>
                      <a:pt x="0" y="970200"/>
                    </a:cubicBezTo>
                    <a:cubicBezTo>
                      <a:pt x="0" y="434373"/>
                      <a:pt x="433587" y="0"/>
                      <a:pt x="968444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</p:pic>
        </p:grpSp>
        <p:pic>
          <p:nvPicPr>
            <p:cNvPr id="24" name="Grafik 22" descr="Ein Bild, das Menschliches Gesicht, Modeaccessoire, Person, Halskette enthält.&#10;&#10;Beschreibung automatisch generiert.">
              <a:extLst>
                <a:ext uri="{FF2B5EF4-FFF2-40B4-BE49-F238E27FC236}">
                  <a16:creationId xmlns:a16="http://schemas.microsoft.com/office/drawing/2014/main" id="{ECEF11C4-2F7E-7DC6-D2CC-A2587B74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2175" r="2175"/>
            <a:stretch/>
          </p:blipFill>
          <p:spPr>
            <a:xfrm>
              <a:off x="628367" y="4007721"/>
              <a:ext cx="1335436" cy="1337857"/>
            </a:xfrm>
            <a:custGeom>
              <a:avLst/>
              <a:gdLst>
                <a:gd name="connsiteX0" fmla="*/ 968444 w 1936888"/>
                <a:gd name="connsiteY0" fmla="*/ 0 h 1940400"/>
                <a:gd name="connsiteX1" fmla="*/ 1936888 w 1936888"/>
                <a:gd name="connsiteY1" fmla="*/ 970200 h 1940400"/>
                <a:gd name="connsiteX2" fmla="*/ 968444 w 1936888"/>
                <a:gd name="connsiteY2" fmla="*/ 1940400 h 1940400"/>
                <a:gd name="connsiteX3" fmla="*/ 0 w 1936888"/>
                <a:gd name="connsiteY3" fmla="*/ 970200 h 1940400"/>
                <a:gd name="connsiteX4" fmla="*/ 968444 w 1936888"/>
                <a:gd name="connsiteY4" fmla="*/ 0 h 19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888" h="1940400">
                  <a:moveTo>
                    <a:pt x="968444" y="0"/>
                  </a:moveTo>
                  <a:cubicBezTo>
                    <a:pt x="1503301" y="0"/>
                    <a:pt x="1936888" y="434373"/>
                    <a:pt x="1936888" y="970200"/>
                  </a:cubicBezTo>
                  <a:cubicBezTo>
                    <a:pt x="1936888" y="1506027"/>
                    <a:pt x="1503301" y="1940400"/>
                    <a:pt x="968444" y="1940400"/>
                  </a:cubicBezTo>
                  <a:cubicBezTo>
                    <a:pt x="433587" y="1940400"/>
                    <a:pt x="0" y="1506027"/>
                    <a:pt x="0" y="970200"/>
                  </a:cubicBezTo>
                  <a:cubicBezTo>
                    <a:pt x="0" y="434373"/>
                    <a:pt x="433587" y="0"/>
                    <a:pt x="968444" y="0"/>
                  </a:cubicBez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D9DB758-F288-98A2-15F1-C01A8AC8B6B0}"/>
              </a:ext>
            </a:extLst>
          </p:cNvPr>
          <p:cNvGrpSpPr/>
          <p:nvPr/>
        </p:nvGrpSpPr>
        <p:grpSpPr>
          <a:xfrm>
            <a:off x="5521467" y="3963505"/>
            <a:ext cx="2470594" cy="2334404"/>
            <a:chOff x="982283" y="4297035"/>
            <a:chExt cx="2470594" cy="2334404"/>
          </a:xfrm>
        </p:grpSpPr>
        <p:sp>
          <p:nvSpPr>
            <p:cNvPr id="20" name="Rechteck 23">
              <a:extLst>
                <a:ext uri="{FF2B5EF4-FFF2-40B4-BE49-F238E27FC236}">
                  <a16:creationId xmlns:a16="http://schemas.microsoft.com/office/drawing/2014/main" id="{11F470C6-568C-C32F-A33C-592E727AD2DF}"/>
                </a:ext>
              </a:extLst>
            </p:cNvPr>
            <p:cNvSpPr/>
            <p:nvPr/>
          </p:nvSpPr>
          <p:spPr>
            <a:xfrm>
              <a:off x="982283" y="5764454"/>
              <a:ext cx="2470594" cy="86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Luca Fober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M.Sc. Management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&amp; Technology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4</a:t>
              </a:r>
              <a:r>
                <a:rPr kumimoji="0" lang="en-US" sz="1200" b="0" i="0" u="none" strike="noStrike" kern="1200" cap="none" spc="0" normalizeH="0" baseline="30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semester</a:t>
              </a:r>
            </a:p>
          </p:txBody>
        </p:sp>
        <p:pic>
          <p:nvPicPr>
            <p:cNvPr id="21" name="Grafik 22">
              <a:extLst>
                <a:ext uri="{FF2B5EF4-FFF2-40B4-BE49-F238E27FC236}">
                  <a16:creationId xmlns:a16="http://schemas.microsoft.com/office/drawing/2014/main" id="{C6043666-2677-A05C-3710-079B20D5D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8" r="14378"/>
            <a:stretch/>
          </p:blipFill>
          <p:spPr>
            <a:xfrm>
              <a:off x="1549862" y="4297035"/>
              <a:ext cx="1335436" cy="1337857"/>
            </a:xfrm>
            <a:custGeom>
              <a:avLst/>
              <a:gdLst>
                <a:gd name="connsiteX0" fmla="*/ 968444 w 1936888"/>
                <a:gd name="connsiteY0" fmla="*/ 0 h 1940400"/>
                <a:gd name="connsiteX1" fmla="*/ 1936888 w 1936888"/>
                <a:gd name="connsiteY1" fmla="*/ 970200 h 1940400"/>
                <a:gd name="connsiteX2" fmla="*/ 968444 w 1936888"/>
                <a:gd name="connsiteY2" fmla="*/ 1940400 h 1940400"/>
                <a:gd name="connsiteX3" fmla="*/ 0 w 1936888"/>
                <a:gd name="connsiteY3" fmla="*/ 970200 h 1940400"/>
                <a:gd name="connsiteX4" fmla="*/ 968444 w 1936888"/>
                <a:gd name="connsiteY4" fmla="*/ 0 h 19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888" h="1940400">
                  <a:moveTo>
                    <a:pt x="968444" y="0"/>
                  </a:moveTo>
                  <a:cubicBezTo>
                    <a:pt x="1503301" y="0"/>
                    <a:pt x="1936888" y="434373"/>
                    <a:pt x="1936888" y="970200"/>
                  </a:cubicBezTo>
                  <a:cubicBezTo>
                    <a:pt x="1936888" y="1506027"/>
                    <a:pt x="1503301" y="1940400"/>
                    <a:pt x="968444" y="1940400"/>
                  </a:cubicBezTo>
                  <a:cubicBezTo>
                    <a:pt x="433587" y="1940400"/>
                    <a:pt x="0" y="1506027"/>
                    <a:pt x="0" y="970200"/>
                  </a:cubicBezTo>
                  <a:cubicBezTo>
                    <a:pt x="0" y="434373"/>
                    <a:pt x="433587" y="0"/>
                    <a:pt x="968444" y="0"/>
                  </a:cubicBez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</p:pic>
      </p:grpSp>
      <p:sp>
        <p:nvSpPr>
          <p:cNvPr id="18" name="Rechteck 23">
            <a:extLst>
              <a:ext uri="{FF2B5EF4-FFF2-40B4-BE49-F238E27FC236}">
                <a16:creationId xmlns:a16="http://schemas.microsoft.com/office/drawing/2014/main" id="{55E3005F-7776-6B3E-8194-677870A3423B}"/>
              </a:ext>
            </a:extLst>
          </p:cNvPr>
          <p:cNvSpPr/>
          <p:nvPr/>
        </p:nvSpPr>
        <p:spPr>
          <a:xfrm>
            <a:off x="1812369" y="5412294"/>
            <a:ext cx="2470594" cy="86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Martin </a:t>
            </a: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Stierlen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M.Sc. Information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Systems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3</a:t>
            </a:r>
            <a:r>
              <a:rPr kumimoji="0" lang="en-US" sz="12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rd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 semester</a:t>
            </a:r>
          </a:p>
          <a:p>
            <a:pPr marL="0" marR="0" lvl="0" indent="0" algn="ctr" defTabSz="914400" rtl="0" eaLnBrk="1" fontAlgn="auto" latinLnBrk="0" hangingPunct="1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9" name="Grafik 22" descr="Ein Bild, das Menschliches Gesicht, Person, Lächeln, Porträt enthält.&#10;&#10;Beschreibung automatisch generiert.">
            <a:extLst>
              <a:ext uri="{FF2B5EF4-FFF2-40B4-BE49-F238E27FC236}">
                <a16:creationId xmlns:a16="http://schemas.microsoft.com/office/drawing/2014/main" id="{1D2448AA-A91C-7FBA-351C-FFE30EC99C8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4049" b="4049"/>
          <a:stretch/>
        </p:blipFill>
        <p:spPr>
          <a:xfrm>
            <a:off x="2325697" y="3942191"/>
            <a:ext cx="1335436" cy="1337857"/>
          </a:xfrm>
          <a:custGeom>
            <a:avLst/>
            <a:gdLst>
              <a:gd name="connsiteX0" fmla="*/ 968444 w 1936888"/>
              <a:gd name="connsiteY0" fmla="*/ 0 h 1940400"/>
              <a:gd name="connsiteX1" fmla="*/ 1936888 w 1936888"/>
              <a:gd name="connsiteY1" fmla="*/ 970200 h 1940400"/>
              <a:gd name="connsiteX2" fmla="*/ 968444 w 1936888"/>
              <a:gd name="connsiteY2" fmla="*/ 1940400 h 1940400"/>
              <a:gd name="connsiteX3" fmla="*/ 0 w 1936888"/>
              <a:gd name="connsiteY3" fmla="*/ 970200 h 1940400"/>
              <a:gd name="connsiteX4" fmla="*/ 968444 w 1936888"/>
              <a:gd name="connsiteY4" fmla="*/ 0 h 194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888" h="1940400">
                <a:moveTo>
                  <a:pt x="968444" y="0"/>
                </a:moveTo>
                <a:cubicBezTo>
                  <a:pt x="1503301" y="0"/>
                  <a:pt x="1936888" y="434373"/>
                  <a:pt x="1936888" y="970200"/>
                </a:cubicBezTo>
                <a:cubicBezTo>
                  <a:pt x="1936888" y="1506027"/>
                  <a:pt x="1503301" y="1940400"/>
                  <a:pt x="968444" y="1940400"/>
                </a:cubicBezTo>
                <a:cubicBezTo>
                  <a:pt x="433587" y="1940400"/>
                  <a:pt x="0" y="1506027"/>
                  <a:pt x="0" y="970200"/>
                </a:cubicBezTo>
                <a:cubicBezTo>
                  <a:pt x="0" y="434373"/>
                  <a:pt x="433587" y="0"/>
                  <a:pt x="968444" y="0"/>
                </a:cubicBezTo>
                <a:close/>
              </a:path>
            </a:pathLst>
          </a:custGeom>
          <a:ln w="19050">
            <a:solidFill>
              <a:schemeClr val="bg1"/>
            </a:solidFill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917EEEB-7EB3-5CA2-BB39-EA5E410A0F15}"/>
              </a:ext>
            </a:extLst>
          </p:cNvPr>
          <p:cNvGrpSpPr/>
          <p:nvPr/>
        </p:nvGrpSpPr>
        <p:grpSpPr>
          <a:xfrm>
            <a:off x="-90722" y="3942192"/>
            <a:ext cx="2470594" cy="2324811"/>
            <a:chOff x="982207" y="4297035"/>
            <a:chExt cx="2470594" cy="2324811"/>
          </a:xfrm>
        </p:grpSpPr>
        <p:sp>
          <p:nvSpPr>
            <p:cNvPr id="15" name="Rechteck 23">
              <a:extLst>
                <a:ext uri="{FF2B5EF4-FFF2-40B4-BE49-F238E27FC236}">
                  <a16:creationId xmlns:a16="http://schemas.microsoft.com/office/drawing/2014/main" id="{9D720062-5B16-D9F1-6B46-DF20FAE92231}"/>
                </a:ext>
              </a:extLst>
            </p:cNvPr>
            <p:cNvSpPr/>
            <p:nvPr/>
          </p:nvSpPr>
          <p:spPr>
            <a:xfrm>
              <a:off x="982207" y="5754861"/>
              <a:ext cx="2470594" cy="86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Selin </a:t>
              </a:r>
              <a:r>
                <a:rPr kumimoji="0" lang="en-US" sz="1200" b="1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Yildiz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M.Sc. Management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&amp; Technology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</a:t>
              </a:r>
              <a:r>
                <a:rPr kumimoji="0" lang="en-US" sz="1200" b="0" i="0" u="none" strike="noStrike" kern="1200" cap="none" spc="0" normalizeH="0" baseline="30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rd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semester</a:t>
              </a:r>
            </a:p>
          </p:txBody>
        </p:sp>
        <p:pic>
          <p:nvPicPr>
            <p:cNvPr id="16" name="Grafik 22">
              <a:extLst>
                <a:ext uri="{FF2B5EF4-FFF2-40B4-BE49-F238E27FC236}">
                  <a16:creationId xmlns:a16="http://schemas.microsoft.com/office/drawing/2014/main" id="{DFC54C5B-770E-67FB-C8D2-8A35851DB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" r="24"/>
            <a:stretch/>
          </p:blipFill>
          <p:spPr>
            <a:xfrm>
              <a:off x="1549862" y="4297035"/>
              <a:ext cx="1335436" cy="1337857"/>
            </a:xfrm>
            <a:custGeom>
              <a:avLst/>
              <a:gdLst>
                <a:gd name="connsiteX0" fmla="*/ 968444 w 1936888"/>
                <a:gd name="connsiteY0" fmla="*/ 0 h 1940400"/>
                <a:gd name="connsiteX1" fmla="*/ 1936888 w 1936888"/>
                <a:gd name="connsiteY1" fmla="*/ 970200 h 1940400"/>
                <a:gd name="connsiteX2" fmla="*/ 968444 w 1936888"/>
                <a:gd name="connsiteY2" fmla="*/ 1940400 h 1940400"/>
                <a:gd name="connsiteX3" fmla="*/ 0 w 1936888"/>
                <a:gd name="connsiteY3" fmla="*/ 970200 h 1940400"/>
                <a:gd name="connsiteX4" fmla="*/ 968444 w 1936888"/>
                <a:gd name="connsiteY4" fmla="*/ 0 h 19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888" h="1940400">
                  <a:moveTo>
                    <a:pt x="968444" y="0"/>
                  </a:moveTo>
                  <a:cubicBezTo>
                    <a:pt x="1503301" y="0"/>
                    <a:pt x="1936888" y="434373"/>
                    <a:pt x="1936888" y="970200"/>
                  </a:cubicBezTo>
                  <a:cubicBezTo>
                    <a:pt x="1936888" y="1506027"/>
                    <a:pt x="1503301" y="1940400"/>
                    <a:pt x="968444" y="1940400"/>
                  </a:cubicBezTo>
                  <a:cubicBezTo>
                    <a:pt x="433587" y="1940400"/>
                    <a:pt x="0" y="1506027"/>
                    <a:pt x="0" y="970200"/>
                  </a:cubicBezTo>
                  <a:cubicBezTo>
                    <a:pt x="0" y="434373"/>
                    <a:pt x="433587" y="0"/>
                    <a:pt x="968444" y="0"/>
                  </a:cubicBez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</p:pic>
      </p:grp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BFF386E6-1F5D-0A42-6CF6-F0B1D4E89897}"/>
              </a:ext>
            </a:extLst>
          </p:cNvPr>
          <p:cNvCxnSpPr>
            <a:cxnSpLocks/>
          </p:cNvCxnSpPr>
          <p:nvPr/>
        </p:nvCxnSpPr>
        <p:spPr>
          <a:xfrm>
            <a:off x="9874139" y="3711234"/>
            <a:ext cx="0" cy="2795452"/>
          </a:xfrm>
          <a:prstGeom prst="line">
            <a:avLst/>
          </a:prstGeom>
          <a:ln w="12700">
            <a:solidFill>
              <a:schemeClr val="bg1"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171B79D-CA7A-5C25-A941-C5328B07B56D}"/>
              </a:ext>
            </a:extLst>
          </p:cNvPr>
          <p:cNvGrpSpPr/>
          <p:nvPr/>
        </p:nvGrpSpPr>
        <p:grpSpPr>
          <a:xfrm>
            <a:off x="9874139" y="3977797"/>
            <a:ext cx="2470594" cy="2333657"/>
            <a:chOff x="2460746" y="4007721"/>
            <a:chExt cx="2470594" cy="2333657"/>
          </a:xfrm>
        </p:grpSpPr>
        <p:sp>
          <p:nvSpPr>
            <p:cNvPr id="29" name="Rechteck 23">
              <a:extLst>
                <a:ext uri="{FF2B5EF4-FFF2-40B4-BE49-F238E27FC236}">
                  <a16:creationId xmlns:a16="http://schemas.microsoft.com/office/drawing/2014/main" id="{56302074-6DD6-9019-47D7-D27C579E25CB}"/>
                </a:ext>
              </a:extLst>
            </p:cNvPr>
            <p:cNvSpPr/>
            <p:nvPr/>
          </p:nvSpPr>
          <p:spPr>
            <a:xfrm>
              <a:off x="2460746" y="5474393"/>
              <a:ext cx="2470594" cy="86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Noah </a:t>
              </a:r>
              <a:r>
                <a:rPr kumimoji="0" lang="en-US" sz="1200" b="1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Kaspereit</a:t>
              </a:r>
              <a:b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Software Engineer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itestra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GmbH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39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D5839D32-6207-2078-963C-FD59C0A6E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" r="90"/>
            <a:stretch/>
          </p:blipFill>
          <p:spPr>
            <a:xfrm>
              <a:off x="3028325" y="4007721"/>
              <a:ext cx="1335436" cy="1337857"/>
            </a:xfrm>
            <a:custGeom>
              <a:avLst/>
              <a:gdLst>
                <a:gd name="connsiteX0" fmla="*/ 968444 w 1936888"/>
                <a:gd name="connsiteY0" fmla="*/ 0 h 1940400"/>
                <a:gd name="connsiteX1" fmla="*/ 1936888 w 1936888"/>
                <a:gd name="connsiteY1" fmla="*/ 970200 h 1940400"/>
                <a:gd name="connsiteX2" fmla="*/ 968444 w 1936888"/>
                <a:gd name="connsiteY2" fmla="*/ 1940400 h 1940400"/>
                <a:gd name="connsiteX3" fmla="*/ 0 w 1936888"/>
                <a:gd name="connsiteY3" fmla="*/ 970200 h 1940400"/>
                <a:gd name="connsiteX4" fmla="*/ 968444 w 1936888"/>
                <a:gd name="connsiteY4" fmla="*/ 0 h 19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888" h="1940400">
                  <a:moveTo>
                    <a:pt x="968444" y="0"/>
                  </a:moveTo>
                  <a:cubicBezTo>
                    <a:pt x="1503301" y="0"/>
                    <a:pt x="1936888" y="434373"/>
                    <a:pt x="1936888" y="970200"/>
                  </a:cubicBezTo>
                  <a:cubicBezTo>
                    <a:pt x="1936888" y="1506027"/>
                    <a:pt x="1503301" y="1940400"/>
                    <a:pt x="968444" y="1940400"/>
                  </a:cubicBezTo>
                  <a:cubicBezTo>
                    <a:pt x="433587" y="1940400"/>
                    <a:pt x="0" y="1506027"/>
                    <a:pt x="0" y="970200"/>
                  </a:cubicBezTo>
                  <a:cubicBezTo>
                    <a:pt x="0" y="434373"/>
                    <a:pt x="433587" y="0"/>
                    <a:pt x="968444" y="0"/>
                  </a:cubicBez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</p:pic>
      </p:grp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FF19FA38-0052-6143-C342-D030E2479C11}"/>
              </a:ext>
            </a:extLst>
          </p:cNvPr>
          <p:cNvSpPr/>
          <p:nvPr/>
        </p:nvSpPr>
        <p:spPr>
          <a:xfrm>
            <a:off x="448752" y="2643094"/>
            <a:ext cx="7643813" cy="1148384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 w="317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7999" tIns="36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Our App: A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powerful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scalable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Web-Application that supports</a:t>
            </a:r>
            <a:b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Team Staffing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Employee Allocation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software-projects at itestra</a:t>
            </a:r>
            <a:endParaRPr kumimoji="0" lang="de-DE" sz="14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1" name="Grafik 30" descr="Volltreffer mit einfarbiger Füllung">
            <a:extLst>
              <a:ext uri="{FF2B5EF4-FFF2-40B4-BE49-F238E27FC236}">
                <a16:creationId xmlns:a16="http://schemas.microsoft.com/office/drawing/2014/main" id="{B691556C-F29A-10C8-A356-8EAD4A8943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1876" y="2745045"/>
            <a:ext cx="914400" cy="914400"/>
          </a:xfrm>
          <a:prstGeom prst="rect">
            <a:avLst/>
          </a:prstGeom>
        </p:spPr>
      </p:pic>
      <p:pic>
        <p:nvPicPr>
          <p:cNvPr id="32" name="Grafik 31" descr="Ein Bild, das Schrift, Text, Screenshot, Grafiken enthält.&#10;&#10;Automatisch generierte Beschreibung">
            <a:extLst>
              <a:ext uri="{FF2B5EF4-FFF2-40B4-BE49-F238E27FC236}">
                <a16:creationId xmlns:a16="http://schemas.microsoft.com/office/drawing/2014/main" id="{CF66892F-7F05-E178-7FAC-401ABC0154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52" y="298311"/>
            <a:ext cx="3315632" cy="864032"/>
          </a:xfrm>
          <a:prstGeom prst="rect">
            <a:avLst/>
          </a:prstGeom>
          <a:effectLst>
            <a:outerShdw dir="5400000" algn="ctr" rotWithShape="0">
              <a:srgbClr val="000000">
                <a:alpha val="2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5458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EE02D003-F6D8-9FC3-90F8-FE6CCA0C75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E02D003-F6D8-9FC3-90F8-FE6CCA0C7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26936A7-7D48-359A-453E-EEF491EC2B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latin typeface="Arial"/>
                <a:ea typeface="Verdana"/>
                <a:cs typeface="Arial"/>
              </a:rPr>
              <a:t>Demo Explained</a:t>
            </a:r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5A93057-8EB1-A870-DC82-57E8D731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de-DE" dirty="0"/>
              <a:t>Backup: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Assign</a:t>
            </a:r>
            <a:r>
              <a:rPr lang="de-DE" dirty="0"/>
              <a:t>-Team Page </a:t>
            </a:r>
            <a:r>
              <a:rPr lang="de-DE" dirty="0" err="1"/>
              <a:t>works</a:t>
            </a:r>
            <a:r>
              <a:rPr lang="de-DE" dirty="0"/>
              <a:t>?</a:t>
            </a:r>
            <a:endParaRPr lang="en-US" dirty="0"/>
          </a:p>
        </p:txBody>
      </p:sp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D225031D-ED55-72CE-A652-1BA2D366BBD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0" t="250" r="6085" b="-250"/>
          <a:stretch/>
        </p:blipFill>
        <p:spPr>
          <a:xfrm>
            <a:off x="257503" y="1410934"/>
            <a:ext cx="8704613" cy="4747049"/>
          </a:xfrm>
          <a:prstGeom prst="roundRect">
            <a:avLst>
              <a:gd name="adj" fmla="val 3767"/>
            </a:avLst>
          </a:prstGeom>
          <a:ln w="19050">
            <a:solidFill>
              <a:schemeClr val="bg1">
                <a:lumMod val="85000"/>
                <a:alpha val="96000"/>
              </a:schemeClr>
            </a:solidFill>
          </a:ln>
          <a:effectLst>
            <a:outerShdw blurRad="307631" dist="25489" dir="5400000" algn="ctr" rotWithShape="0">
              <a:srgbClr val="000000">
                <a:alpha val="9028"/>
              </a:srgbClr>
            </a:outerShdw>
          </a:effectLst>
        </p:spPr>
      </p:pic>
      <p:sp>
        <p:nvSpPr>
          <p:cNvPr id="23" name="Legende mit Linie (2) (ohne Rahmen) 22">
            <a:extLst>
              <a:ext uri="{FF2B5EF4-FFF2-40B4-BE49-F238E27FC236}">
                <a16:creationId xmlns:a16="http://schemas.microsoft.com/office/drawing/2014/main" id="{6A6CCED1-7AA1-7CC5-874D-B11D0DDB303B}"/>
              </a:ext>
            </a:extLst>
          </p:cNvPr>
          <p:cNvSpPr/>
          <p:nvPr/>
        </p:nvSpPr>
        <p:spPr>
          <a:xfrm>
            <a:off x="9297053" y="1410934"/>
            <a:ext cx="2471394" cy="899844"/>
          </a:xfrm>
          <a:prstGeom prst="callout2">
            <a:avLst>
              <a:gd name="adj1" fmla="val 46776"/>
              <a:gd name="adj2" fmla="val -5407"/>
              <a:gd name="adj3" fmla="val 45734"/>
              <a:gd name="adj4" fmla="val -202291"/>
              <a:gd name="adj5" fmla="val 94776"/>
              <a:gd name="adj6" fmla="val -224209"/>
            </a:avLst>
          </a:prstGeom>
          <a:solidFill>
            <a:schemeClr val="accent1">
              <a:alpha val="93000"/>
            </a:schemeClr>
          </a:solid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Roles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that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are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not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assigned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yet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but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required</a:t>
            </a:r>
            <a:endParaRPr kumimoji="0" lang="de-DE" sz="14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Legende mit Linie (2) (ohne Rahmen) 12">
            <a:extLst>
              <a:ext uri="{FF2B5EF4-FFF2-40B4-BE49-F238E27FC236}">
                <a16:creationId xmlns:a16="http://schemas.microsoft.com/office/drawing/2014/main" id="{4B8B59A0-061B-CAFE-FC2E-4CB7DAA02697}"/>
              </a:ext>
            </a:extLst>
          </p:cNvPr>
          <p:cNvSpPr/>
          <p:nvPr/>
        </p:nvSpPr>
        <p:spPr>
          <a:xfrm>
            <a:off x="9297053" y="5229703"/>
            <a:ext cx="2471394" cy="1044097"/>
          </a:xfrm>
          <a:prstGeom prst="callout2">
            <a:avLst>
              <a:gd name="adj1" fmla="val 46776"/>
              <a:gd name="adj2" fmla="val -5407"/>
              <a:gd name="adj3" fmla="val 47547"/>
              <a:gd name="adj4" fmla="val -59769"/>
              <a:gd name="adj5" fmla="val 37124"/>
              <a:gd name="adj6" fmla="val -95117"/>
            </a:avLst>
          </a:prstGeom>
          <a:pattFill prst="dkDn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425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Dot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  <a:b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Employee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does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not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want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develop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skill</a:t>
            </a:r>
            <a:endParaRPr kumimoji="0" lang="de-DE" sz="1400" b="0" i="1" u="none" strike="noStrike" kern="1200" cap="none" spc="0" normalizeH="0" baseline="0" noProof="0">
              <a:ln>
                <a:noFill/>
              </a:ln>
              <a:solidFill>
                <a:srgbClr val="00529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Legende mit Linie (2) (ohne Rahmen) 15">
            <a:extLst>
              <a:ext uri="{FF2B5EF4-FFF2-40B4-BE49-F238E27FC236}">
                <a16:creationId xmlns:a16="http://schemas.microsoft.com/office/drawing/2014/main" id="{F373E252-C062-4926-6333-E2719126E895}"/>
              </a:ext>
            </a:extLst>
          </p:cNvPr>
          <p:cNvSpPr/>
          <p:nvPr/>
        </p:nvSpPr>
        <p:spPr>
          <a:xfrm>
            <a:off x="9297053" y="3396870"/>
            <a:ext cx="2471394" cy="866274"/>
          </a:xfrm>
          <a:prstGeom prst="callout2">
            <a:avLst>
              <a:gd name="adj1" fmla="val 46776"/>
              <a:gd name="adj2" fmla="val -5407"/>
              <a:gd name="adj3" fmla="val 47547"/>
              <a:gd name="adj4" fmla="val -230161"/>
              <a:gd name="adj5" fmla="val 76642"/>
              <a:gd name="adj6" fmla="val -238624"/>
            </a:avLst>
          </a:prstGeom>
          <a:solidFill>
            <a:srgbClr val="E1EAE2">
              <a:alpha val="93000"/>
            </a:srgbClr>
          </a:solidFill>
          <a:ln>
            <a:noFill/>
            <a:tailEnd type="oval"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1865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an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1865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employee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1865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1865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has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1865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1865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1865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1865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necessary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1865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1865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skills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1865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 but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1865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wants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1865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 to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1865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develop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1865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>
                      <a:alpha val="1865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personally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>
                <a:outerShdw blurRad="50800" dist="50800" dir="5400000" algn="ctr" rotWithShape="0">
                  <a:srgbClr val="000000">
                    <a:alpha val="1865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Legende mit Linie (2) (ohne Rahmen) 11">
            <a:extLst>
              <a:ext uri="{FF2B5EF4-FFF2-40B4-BE49-F238E27FC236}">
                <a16:creationId xmlns:a16="http://schemas.microsoft.com/office/drawing/2014/main" id="{D8DC4614-098A-1FA4-43CF-3A82A1E18D2E}"/>
              </a:ext>
            </a:extLst>
          </p:cNvPr>
          <p:cNvSpPr/>
          <p:nvPr/>
        </p:nvSpPr>
        <p:spPr>
          <a:xfrm>
            <a:off x="9297053" y="2742011"/>
            <a:ext cx="2471394" cy="654859"/>
          </a:xfrm>
          <a:prstGeom prst="callout2">
            <a:avLst>
              <a:gd name="adj1" fmla="val 46776"/>
              <a:gd name="adj2" fmla="val -5407"/>
              <a:gd name="adj3" fmla="val 45710"/>
              <a:gd name="adj4" fmla="val -59769"/>
              <a:gd name="adj5" fmla="val 199740"/>
              <a:gd name="adj6" fmla="val -169494"/>
            </a:avLst>
          </a:prstGeom>
          <a:pattFill prst="dkDn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2"/>
            </a:solidFill>
            <a:tailEnd type="oval"/>
          </a:ln>
          <a:effectLst>
            <a:outerShdw blurRad="50800" dist="50800" dir="5400000" algn="ctr" rotWithShape="0">
              <a:srgbClr val="000000">
                <a:alpha val="174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Arrow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  <a:b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Employee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wants</a:t>
            </a:r>
            <a:r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 </a:t>
            </a:r>
            <a:r>
              <a:rPr kumimoji="0" lang="de-DE" sz="1400" b="0" i="1" u="none" strike="noStrike" kern="1200" cap="none" spc="0" normalizeH="0" baseline="0" noProof="0" err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develop</a:t>
            </a:r>
            <a:endParaRPr kumimoji="0" lang="de-DE" sz="1400" b="0" i="1" u="none" strike="noStrike" kern="1200" cap="none" spc="0" normalizeH="0" baseline="0" noProof="0">
              <a:ln>
                <a:noFill/>
              </a:ln>
              <a:solidFill>
                <a:srgbClr val="00529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Legende mit Linie (2) (ohne Rahmen) 16">
            <a:extLst>
              <a:ext uri="{FF2B5EF4-FFF2-40B4-BE49-F238E27FC236}">
                <a16:creationId xmlns:a16="http://schemas.microsoft.com/office/drawing/2014/main" id="{59CEEAD0-0824-F0F2-F935-88FD079EAD7B}"/>
              </a:ext>
            </a:extLst>
          </p:cNvPr>
          <p:cNvSpPr/>
          <p:nvPr/>
        </p:nvSpPr>
        <p:spPr>
          <a:xfrm>
            <a:off x="9297053" y="4263144"/>
            <a:ext cx="2471394" cy="866274"/>
          </a:xfrm>
          <a:prstGeom prst="callout2">
            <a:avLst>
              <a:gd name="adj1" fmla="val 46776"/>
              <a:gd name="adj2" fmla="val -5407"/>
              <a:gd name="adj3" fmla="val 47547"/>
              <a:gd name="adj4" fmla="val -230161"/>
              <a:gd name="adj5" fmla="val 76642"/>
              <a:gd name="adj6" fmla="val -238624"/>
            </a:avLst>
          </a:prstGeom>
          <a:solidFill>
            <a:srgbClr val="F6F1E3">
              <a:alpha val="93000"/>
            </a:srgbClr>
          </a:solidFill>
          <a:ln>
            <a:noFill/>
            <a:tailEnd type="oval"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employee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lacks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sufficient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skills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for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role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 but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wants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 to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develop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 in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assigned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2523"/>
                    </a:srgb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</a:rPr>
              <a:t>role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>
                <a:outerShdw blurRad="50800" dist="50800" dir="5400000" algn="ctr" rotWithShape="0">
                  <a:srgbClr val="000000">
                    <a:alpha val="2523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7154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EE02D003-F6D8-9FC3-90F8-FE6CCA0C75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E02D003-F6D8-9FC3-90F8-FE6CCA0C7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26936A7-7D48-359A-453E-EEF491EC2B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latin typeface="Arial"/>
                <a:ea typeface="Verdana"/>
                <a:cs typeface="Arial"/>
              </a:rPr>
              <a:t>Demo Explained</a:t>
            </a:r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5A93057-8EB1-A870-DC82-57E8D731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de-DE" dirty="0"/>
              <a:t>Backup: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Color Coding in </a:t>
            </a:r>
            <a:r>
              <a:rPr lang="de-DE" dirty="0" err="1"/>
              <a:t>the</a:t>
            </a:r>
            <a:r>
              <a:rPr lang="de-DE" dirty="0"/>
              <a:t> Team-</a:t>
            </a:r>
            <a:r>
              <a:rPr lang="de-DE" dirty="0" err="1"/>
              <a:t>Assignment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0CEA057-B7D9-AFAE-D720-47E3A9B6F9F4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6A526ED-7195-3B7A-1CF7-55DAD810934E}"/>
              </a:ext>
            </a:extLst>
          </p:cNvPr>
          <p:cNvGrpSpPr/>
          <p:nvPr/>
        </p:nvGrpSpPr>
        <p:grpSpPr>
          <a:xfrm>
            <a:off x="409901" y="3491916"/>
            <a:ext cx="6570809" cy="470420"/>
            <a:chOff x="2336799" y="1698740"/>
            <a:chExt cx="6570809" cy="470420"/>
          </a:xfrm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E10DC8B9-5F5E-0008-6956-571DB03BAE01}"/>
                </a:ext>
              </a:extLst>
            </p:cNvPr>
            <p:cNvSpPr/>
            <p:nvPr/>
          </p:nvSpPr>
          <p:spPr>
            <a:xfrm>
              <a:off x="2336799" y="1698740"/>
              <a:ext cx="6570809" cy="47042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Arrows </a:t>
              </a:r>
              <a:r>
                <a:rPr kumimoji="0" lang="de-DE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for</a:t>
              </a:r>
              <a:r>
                <a:rPr kumimoji="0" lang="de-DE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Target Skills</a:t>
              </a:r>
            </a:p>
          </p:txBody>
        </p:sp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934666EA-C2B4-F010-61D6-C400AD57951C}"/>
                </a:ext>
              </a:extLst>
            </p:cNvPr>
            <p:cNvSpPr/>
            <p:nvPr/>
          </p:nvSpPr>
          <p:spPr>
            <a:xfrm>
              <a:off x="2413846" y="1751070"/>
              <a:ext cx="365760" cy="3657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</p:grp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8C90FA86-62EC-CAC3-F686-6C95D21ACE8F}"/>
              </a:ext>
            </a:extLst>
          </p:cNvPr>
          <p:cNvSpPr/>
          <p:nvPr/>
        </p:nvSpPr>
        <p:spPr>
          <a:xfrm>
            <a:off x="124718" y="1414508"/>
            <a:ext cx="7142980" cy="2547828"/>
          </a:xfrm>
          <a:prstGeom prst="roundRect">
            <a:avLst>
              <a:gd name="adj" fmla="val 0"/>
            </a:avLst>
          </a:prstGeom>
          <a:noFill/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🟢 Green: </a:t>
            </a: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Employee's skill level is at least 100% of the demanded level</a:t>
            </a:r>
            <a:endParaRPr kumimoji="0" lang="de-DE" sz="1400" b="1" i="0" u="none" strike="noStrike" kern="1200" cap="none" spc="0" normalizeH="0" baseline="0" noProof="1">
              <a:ln>
                <a:noFill/>
              </a:ln>
              <a:solidFill>
                <a:srgbClr val="00529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🟡 Yellow: </a:t>
            </a: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Employee's skill level is between 60% and 99% of the demanded level</a:t>
            </a:r>
            <a:endParaRPr kumimoji="0" lang="de-DE" sz="1400" b="1" i="0" u="none" strike="noStrike" kern="1200" cap="none" spc="0" normalizeH="0" baseline="0" noProof="1">
              <a:ln>
                <a:noFill/>
              </a:ln>
              <a:solidFill>
                <a:srgbClr val="00529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🔴 Red: </a:t>
            </a: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Employee's skill level is below 60% of the demanded level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1BFAD05-6BD7-9508-187A-FC64140001C1}"/>
              </a:ext>
            </a:extLst>
          </p:cNvPr>
          <p:cNvGrpSpPr/>
          <p:nvPr/>
        </p:nvGrpSpPr>
        <p:grpSpPr>
          <a:xfrm>
            <a:off x="409902" y="1566908"/>
            <a:ext cx="6570809" cy="470420"/>
            <a:chOff x="2336799" y="1698740"/>
            <a:chExt cx="6570809" cy="470420"/>
          </a:xfrm>
        </p:grpSpPr>
        <p:sp>
          <p:nvSpPr>
            <p:cNvPr id="30" name="Abgerundetes Rechteck 29">
              <a:extLst>
                <a:ext uri="{FF2B5EF4-FFF2-40B4-BE49-F238E27FC236}">
                  <a16:creationId xmlns:a16="http://schemas.microsoft.com/office/drawing/2014/main" id="{D2F4C377-93E2-A533-DE9E-C87DA9BA6374}"/>
                </a:ext>
              </a:extLst>
            </p:cNvPr>
            <p:cNvSpPr/>
            <p:nvPr/>
          </p:nvSpPr>
          <p:spPr>
            <a:xfrm>
              <a:off x="2336799" y="1698740"/>
              <a:ext cx="6570809" cy="47042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Color Coding </a:t>
              </a:r>
              <a:r>
                <a:rPr kumimoji="0" lang="de-DE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for</a:t>
              </a:r>
              <a:r>
                <a:rPr kumimoji="0" lang="de-DE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Current</a:t>
              </a:r>
              <a:r>
                <a:rPr kumimoji="0" lang="de-DE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Skills</a:t>
              </a:r>
            </a:p>
          </p:txBody>
        </p:sp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65E6C24A-8D6C-A230-6AB4-06C188C96756}"/>
                </a:ext>
              </a:extLst>
            </p:cNvPr>
            <p:cNvSpPr/>
            <p:nvPr/>
          </p:nvSpPr>
          <p:spPr>
            <a:xfrm>
              <a:off x="2413846" y="1751070"/>
              <a:ext cx="365760" cy="3657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382D10CE-A62C-3D23-E7BA-017359CC3BA0}"/>
              </a:ext>
            </a:extLst>
          </p:cNvPr>
          <p:cNvSpPr/>
          <p:nvPr/>
        </p:nvSpPr>
        <p:spPr>
          <a:xfrm>
            <a:off x="257503" y="3719076"/>
            <a:ext cx="9432762" cy="2547828"/>
          </a:xfrm>
          <a:prstGeom prst="roundRect">
            <a:avLst>
              <a:gd name="adj" fmla="val 0"/>
            </a:avLst>
          </a:prstGeom>
          <a:noFill/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🟢⬆️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 Arrow Up: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employee meets the skill requirement but wants to develop further in this area / develop in this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1">
              <a:ln>
                <a:noFill/>
              </a:ln>
              <a:solidFill>
                <a:srgbClr val="00529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🟡⬆️ / 🔴⬆️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Yellow/Red Arrow Up: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employee currently lacks sufficient skills but wants to develop in this area / develop for this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1">
              <a:ln>
                <a:noFill/>
              </a:ln>
              <a:solidFill>
                <a:srgbClr val="00529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🔘 </a:t>
            </a: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Circle with Dot: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Indicates the employee is satisfied with their current skill level in this category</a:t>
            </a:r>
          </a:p>
        </p:txBody>
      </p:sp>
    </p:spTree>
    <p:extLst>
      <p:ext uri="{BB962C8B-B14F-4D97-AF65-F5344CB8AC3E}">
        <p14:creationId xmlns:p14="http://schemas.microsoft.com/office/powerpoint/2010/main" val="42066228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EE02D003-F6D8-9FC3-90F8-FE6CCA0C75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E02D003-F6D8-9FC3-90F8-FE6CCA0C7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26936A7-7D48-359A-453E-EEF491EC2B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latin typeface="Arial"/>
                <a:ea typeface="Verdana"/>
                <a:cs typeface="Arial"/>
              </a:rPr>
              <a:t>Demo Explained</a:t>
            </a:r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5A93057-8EB1-A870-DC82-57E8D731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de-DE" dirty="0"/>
              <a:t>Backup: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Augmented</a:t>
            </a:r>
            <a:r>
              <a:rPr lang="de-DE" dirty="0"/>
              <a:t>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🧮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0CEA057-B7D9-AFAE-D720-47E3A9B6F9F4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6A526ED-7195-3B7A-1CF7-55DAD810934E}"/>
              </a:ext>
            </a:extLst>
          </p:cNvPr>
          <p:cNvGrpSpPr/>
          <p:nvPr/>
        </p:nvGrpSpPr>
        <p:grpSpPr>
          <a:xfrm>
            <a:off x="409901" y="3491916"/>
            <a:ext cx="6570809" cy="470420"/>
            <a:chOff x="2336799" y="1698740"/>
            <a:chExt cx="6570809" cy="470420"/>
          </a:xfrm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E10DC8B9-5F5E-0008-6956-571DB03BAE01}"/>
                </a:ext>
              </a:extLst>
            </p:cNvPr>
            <p:cNvSpPr/>
            <p:nvPr/>
          </p:nvSpPr>
          <p:spPr>
            <a:xfrm>
              <a:off x="2336799" y="1698740"/>
              <a:ext cx="6570809" cy="47042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Tiebreaker</a:t>
              </a:r>
              <a:r>
                <a:rPr kumimoji="0" lang="de-DE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Rules</a:t>
              </a:r>
            </a:p>
          </p:txBody>
        </p:sp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934666EA-C2B4-F010-61D6-C400AD57951C}"/>
                </a:ext>
              </a:extLst>
            </p:cNvPr>
            <p:cNvSpPr/>
            <p:nvPr/>
          </p:nvSpPr>
          <p:spPr>
            <a:xfrm>
              <a:off x="2413846" y="1751070"/>
              <a:ext cx="365760" cy="3657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+</a:t>
              </a:r>
            </a:p>
          </p:txBody>
        </p:sp>
      </p:grp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8C90FA86-62EC-CAC3-F686-6C95D21ACE8F}"/>
              </a:ext>
            </a:extLst>
          </p:cNvPr>
          <p:cNvSpPr/>
          <p:nvPr/>
        </p:nvSpPr>
        <p:spPr>
          <a:xfrm>
            <a:off x="124718" y="1443084"/>
            <a:ext cx="7142980" cy="2495498"/>
          </a:xfrm>
          <a:prstGeom prst="roundRect">
            <a:avLst>
              <a:gd name="adj" fmla="val 0"/>
            </a:avLst>
          </a:prstGeom>
          <a:noFill/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🟢 Green bubble: +2 points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🟡 Yellow bubble: +1 point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🔴 Red bubble: -1 point</a:t>
            </a:r>
            <a:endParaRPr kumimoji="0" lang="de-DE" sz="1400" b="0" i="0" u="none" strike="noStrike" kern="1200" cap="none" spc="0" normalizeH="0" baseline="0" noProof="1">
              <a:ln>
                <a:noFill/>
              </a:ln>
              <a:solidFill>
                <a:srgbClr val="00529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1BFAD05-6BD7-9508-187A-FC64140001C1}"/>
              </a:ext>
            </a:extLst>
          </p:cNvPr>
          <p:cNvGrpSpPr/>
          <p:nvPr/>
        </p:nvGrpSpPr>
        <p:grpSpPr>
          <a:xfrm>
            <a:off x="409902" y="1566908"/>
            <a:ext cx="6570809" cy="470420"/>
            <a:chOff x="2336799" y="1698740"/>
            <a:chExt cx="6570809" cy="470420"/>
          </a:xfrm>
        </p:grpSpPr>
        <p:sp>
          <p:nvSpPr>
            <p:cNvPr id="30" name="Abgerundetes Rechteck 29">
              <a:extLst>
                <a:ext uri="{FF2B5EF4-FFF2-40B4-BE49-F238E27FC236}">
                  <a16:creationId xmlns:a16="http://schemas.microsoft.com/office/drawing/2014/main" id="{D2F4C377-93E2-A533-DE9E-C87DA9BA6374}"/>
                </a:ext>
              </a:extLst>
            </p:cNvPr>
            <p:cNvSpPr/>
            <p:nvPr/>
          </p:nvSpPr>
          <p:spPr>
            <a:xfrm>
              <a:off x="2336799" y="1698740"/>
              <a:ext cx="6570809" cy="47042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529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Scoring System</a:t>
              </a:r>
            </a:p>
          </p:txBody>
        </p:sp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65E6C24A-8D6C-A230-6AB4-06C188C96756}"/>
                </a:ext>
              </a:extLst>
            </p:cNvPr>
            <p:cNvSpPr/>
            <p:nvPr/>
          </p:nvSpPr>
          <p:spPr>
            <a:xfrm>
              <a:off x="2413846" y="1751070"/>
              <a:ext cx="365760" cy="3657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+</a:t>
              </a:r>
            </a:p>
          </p:txBody>
        </p:sp>
      </p:grp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382D10CE-A62C-3D23-E7BA-017359CC3BA0}"/>
              </a:ext>
            </a:extLst>
          </p:cNvPr>
          <p:cNvSpPr/>
          <p:nvPr/>
        </p:nvSpPr>
        <p:spPr>
          <a:xfrm>
            <a:off x="257503" y="3719076"/>
            <a:ext cx="9432762" cy="1252974"/>
          </a:xfrm>
          <a:prstGeom prst="roundRect">
            <a:avLst>
              <a:gd name="adj" fmla="val 0"/>
            </a:avLst>
          </a:prstGeom>
          <a:noFill/>
          <a:ln w="12700">
            <a:noFill/>
          </a:ln>
          <a:effectLst>
            <a:outerShdw blurRad="50800" dist="25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First Tiebreaker: </a:t>
            </a: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Highest total skill points across all categories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400" b="1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Tiebreaker: </a:t>
            </a: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solidFill>
                  <a:srgbClr val="005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Most "arrows up" (indicating desire for skill development)</a:t>
            </a:r>
          </a:p>
        </p:txBody>
      </p:sp>
    </p:spTree>
    <p:extLst>
      <p:ext uri="{BB962C8B-B14F-4D97-AF65-F5344CB8AC3E}">
        <p14:creationId xmlns:p14="http://schemas.microsoft.com/office/powerpoint/2010/main" val="79048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624FDF4C-C45A-2BF1-1FDA-C128532869A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24FDF4C-C45A-2BF1-1FDA-C128532869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F7711D4-C4C9-74EE-0E62-B071E689D2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Solution Architecture &amp; Tech Stack: MERN stack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FCD819F-6812-D467-AF28-33D752AD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03" y="223489"/>
            <a:ext cx="10777080" cy="686916"/>
          </a:xfrm>
        </p:spPr>
        <p:txBody>
          <a:bodyPr vert="horz">
            <a:noAutofit/>
          </a:bodyPr>
          <a:lstStyle/>
          <a:p>
            <a:r>
              <a:rPr lang="en-US"/>
              <a:t>The MERN stack facilitates the creation of web applications and will be employed for this project 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FA657F2-3B9A-D7C0-C7E7-D538628550F6}"/>
              </a:ext>
            </a:extLst>
          </p:cNvPr>
          <p:cNvGrpSpPr/>
          <p:nvPr/>
        </p:nvGrpSpPr>
        <p:grpSpPr>
          <a:xfrm>
            <a:off x="1337253" y="1567133"/>
            <a:ext cx="9517494" cy="4200786"/>
            <a:chOff x="910575" y="1567133"/>
            <a:chExt cx="9517494" cy="4200786"/>
          </a:xfrm>
        </p:grpSpPr>
        <p:sp>
          <p:nvSpPr>
            <p:cNvPr id="12" name="Rectangle 44">
              <a:extLst>
                <a:ext uri="{FF2B5EF4-FFF2-40B4-BE49-F238E27FC236}">
                  <a16:creationId xmlns:a16="http://schemas.microsoft.com/office/drawing/2014/main" id="{2A7C5AFB-0480-9278-0BCD-ED62C3B2313E}"/>
                </a:ext>
              </a:extLst>
            </p:cNvPr>
            <p:cNvSpPr/>
            <p:nvPr/>
          </p:nvSpPr>
          <p:spPr>
            <a:xfrm>
              <a:off x="1986122" y="4820081"/>
              <a:ext cx="8440042" cy="8130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 cap="flat" cmpd="sng" algn="ctr">
              <a:solidFill>
                <a:srgbClr val="EBF0F5"/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defTabSz="742951"/>
              <a:endParaRPr lang="en-US" sz="1463" kern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EFE0C94F-5A40-367E-174A-4FDB845E7D3A}"/>
                </a:ext>
              </a:extLst>
            </p:cNvPr>
            <p:cNvSpPr txBox="1"/>
            <p:nvPr/>
          </p:nvSpPr>
          <p:spPr>
            <a:xfrm>
              <a:off x="2414666" y="5049763"/>
              <a:ext cx="7508274" cy="517065"/>
            </a:xfrm>
            <a:prstGeom prst="rect">
              <a:avLst/>
            </a:prstGeom>
            <a:noFill/>
          </p:spPr>
          <p:txBody>
            <a:bodyPr wrap="square" lIns="91440" tIns="45720" rIns="0" bIns="45720" rtlCol="0" anchor="t">
              <a:spAutoFit/>
            </a:bodyPr>
            <a:lstStyle/>
            <a:p>
              <a:pPr marL="277812" indent="-171450" eaLnBrk="0" hangingPunct="0">
                <a:spcBef>
                  <a:spcPct val="3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altLang="de-DE" sz="1200">
                  <a:sym typeface="Wingdings" panose="05000000000000000000" pitchFamily="2" charset="2"/>
                </a:rPr>
                <a:t>Node.js facilitates </a:t>
              </a:r>
              <a:r>
                <a:rPr lang="en-US" altLang="de-DE" sz="1200" b="1">
                  <a:sym typeface="Wingdings" panose="05000000000000000000" pitchFamily="2" charset="2"/>
                </a:rPr>
                <a:t>robust server-side functionality </a:t>
              </a:r>
              <a:r>
                <a:rPr lang="en-US" altLang="de-DE" sz="1200">
                  <a:sym typeface="Wingdings" panose="05000000000000000000" pitchFamily="2" charset="2"/>
                </a:rPr>
                <a:t>and handling </a:t>
              </a:r>
              <a:r>
                <a:rPr lang="en-US" altLang="de-DE" sz="1200" b="1">
                  <a:sym typeface="Wingdings" panose="05000000000000000000" pitchFamily="2" charset="2"/>
                </a:rPr>
                <a:t>API communication </a:t>
              </a:r>
              <a:r>
                <a:rPr lang="en-US" altLang="de-DE" sz="1200">
                  <a:sym typeface="Wingdings" panose="05000000000000000000" pitchFamily="2" charset="2"/>
                </a:rPr>
                <a:t>with the frontend</a:t>
              </a:r>
            </a:p>
            <a:p>
              <a:pPr marL="277812" indent="-171450" eaLnBrk="0" hangingPunct="0">
                <a:spcBef>
                  <a:spcPct val="3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altLang="de-DE" sz="1200">
                  <a:sym typeface="Wingdings" panose="05000000000000000000" pitchFamily="2" charset="2"/>
                </a:rPr>
                <a:t>Ensures </a:t>
              </a:r>
              <a:r>
                <a:rPr lang="en-US" altLang="de-DE" sz="1200" b="1">
                  <a:sym typeface="Wingdings" panose="05000000000000000000" pitchFamily="2" charset="2"/>
                </a:rPr>
                <a:t>seamless data flow </a:t>
              </a:r>
              <a:r>
                <a:rPr lang="en-US" altLang="de-DE" sz="1200">
                  <a:sym typeface="Wingdings" panose="05000000000000000000" pitchFamily="2" charset="2"/>
                </a:rPr>
                <a:t>and API management and </a:t>
              </a:r>
              <a:r>
                <a:rPr lang="en-US" altLang="de-DE" sz="1200" b="1">
                  <a:sym typeface="Wingdings" panose="05000000000000000000" pitchFamily="2" charset="2"/>
                </a:rPr>
                <a:t>enhances performance</a:t>
              </a:r>
              <a:r>
                <a:rPr lang="en-US" altLang="de-DE" sz="1200">
                  <a:sym typeface="Wingdings" panose="05000000000000000000" pitchFamily="2" charset="2"/>
                </a:rPr>
                <a:t> and scalability</a:t>
              </a:r>
              <a:endParaRPr lang="en-US" altLang="de-DE" sz="1200"/>
            </a:p>
          </p:txBody>
        </p:sp>
        <p:sp>
          <p:nvSpPr>
            <p:cNvPr id="15" name="Rectangle 44">
              <a:extLst>
                <a:ext uri="{FF2B5EF4-FFF2-40B4-BE49-F238E27FC236}">
                  <a16:creationId xmlns:a16="http://schemas.microsoft.com/office/drawing/2014/main" id="{05CBC64B-01EC-FD13-F12E-E42E113E71E3}"/>
                </a:ext>
              </a:extLst>
            </p:cNvPr>
            <p:cNvSpPr/>
            <p:nvPr/>
          </p:nvSpPr>
          <p:spPr>
            <a:xfrm>
              <a:off x="1988027" y="3796738"/>
              <a:ext cx="8440042" cy="8130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 cap="flat" cmpd="sng" algn="ctr">
              <a:solidFill>
                <a:srgbClr val="EBF0F5"/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defTabSz="742951"/>
              <a:endParaRPr lang="en-US" sz="1463" kern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138196CA-4DC2-CAAB-828E-D79E13EBA158}"/>
                </a:ext>
              </a:extLst>
            </p:cNvPr>
            <p:cNvSpPr txBox="1"/>
            <p:nvPr/>
          </p:nvSpPr>
          <p:spPr>
            <a:xfrm>
              <a:off x="2416571" y="4026420"/>
              <a:ext cx="7508274" cy="517065"/>
            </a:xfrm>
            <a:prstGeom prst="rect">
              <a:avLst/>
            </a:prstGeom>
            <a:noFill/>
          </p:spPr>
          <p:txBody>
            <a:bodyPr wrap="square" lIns="91440" tIns="45720" rIns="0" bIns="45720" rtlCol="0" anchor="t">
              <a:spAutoFit/>
            </a:bodyPr>
            <a:lstStyle/>
            <a:p>
              <a:pPr marL="277812" indent="-171450" eaLnBrk="0" hangingPunct="0">
                <a:spcBef>
                  <a:spcPct val="3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altLang="de-DE" sz="1200">
                  <a:sym typeface="Wingdings" panose="05000000000000000000" pitchFamily="2" charset="2"/>
                </a:rPr>
                <a:t>A library for </a:t>
              </a:r>
              <a:r>
                <a:rPr lang="en-US" altLang="de-DE" sz="1200" b="1">
                  <a:sym typeface="Wingdings" panose="05000000000000000000" pitchFamily="2" charset="2"/>
                </a:rPr>
                <a:t>building user interfaces</a:t>
              </a:r>
              <a:r>
                <a:rPr lang="en-US" altLang="de-DE" sz="1200">
                  <a:sym typeface="Wingdings" panose="05000000000000000000" pitchFamily="2" charset="2"/>
                </a:rPr>
                <a:t>, enabling dynamic and </a:t>
              </a:r>
              <a:r>
                <a:rPr lang="en-US" altLang="de-DE" sz="1200" b="1">
                  <a:sym typeface="Wingdings" panose="05000000000000000000" pitchFamily="2" charset="2"/>
                </a:rPr>
                <a:t>reactive single-page applications</a:t>
              </a:r>
            </a:p>
            <a:p>
              <a:pPr marL="277812" indent="-171450" eaLnBrk="0" hangingPunct="0">
                <a:spcBef>
                  <a:spcPct val="3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altLang="de-DE" sz="1200">
                  <a:sym typeface="Wingdings" panose="05000000000000000000" pitchFamily="2" charset="2"/>
                </a:rPr>
                <a:t>Renders </a:t>
              </a:r>
              <a:r>
                <a:rPr lang="en-US" altLang="de-DE" sz="1200" b="1">
                  <a:sym typeface="Wingdings" panose="05000000000000000000" pitchFamily="2" charset="2"/>
                </a:rPr>
                <a:t>UI</a:t>
              </a:r>
              <a:r>
                <a:rPr lang="en-US" altLang="de-DE" sz="1200">
                  <a:sym typeface="Wingdings" panose="05000000000000000000" pitchFamily="2" charset="2"/>
                </a:rPr>
                <a:t>, handles </a:t>
              </a:r>
              <a:r>
                <a:rPr lang="en-US" altLang="de-DE" sz="1200" b="1">
                  <a:sym typeface="Wingdings" panose="05000000000000000000" pitchFamily="2" charset="2"/>
                </a:rPr>
                <a:t>user interactions, </a:t>
              </a:r>
              <a:r>
                <a:rPr lang="en-US" altLang="de-DE" sz="1200">
                  <a:sym typeface="Wingdings" panose="05000000000000000000" pitchFamily="2" charset="2"/>
                </a:rPr>
                <a:t>manages state and </a:t>
              </a:r>
              <a:r>
                <a:rPr lang="en-US" altLang="de-DE" sz="1200" b="1">
                  <a:sym typeface="Wingdings" panose="05000000000000000000" pitchFamily="2" charset="2"/>
                </a:rPr>
                <a:t>integrates with backend APIs</a:t>
              </a:r>
              <a:endParaRPr lang="en-US" altLang="de-DE" sz="1200">
                <a:sym typeface="Wingdings" panose="05000000000000000000" pitchFamily="2" charset="2"/>
              </a:endParaRPr>
            </a:p>
          </p:txBody>
        </p:sp>
        <p:sp>
          <p:nvSpPr>
            <p:cNvPr id="18" name="Rectangle 44">
              <a:extLst>
                <a:ext uri="{FF2B5EF4-FFF2-40B4-BE49-F238E27FC236}">
                  <a16:creationId xmlns:a16="http://schemas.microsoft.com/office/drawing/2014/main" id="{69F1F1E8-C618-1074-2E2F-C2D9C8A563C2}"/>
                </a:ext>
              </a:extLst>
            </p:cNvPr>
            <p:cNvSpPr/>
            <p:nvPr/>
          </p:nvSpPr>
          <p:spPr>
            <a:xfrm>
              <a:off x="1988027" y="2775606"/>
              <a:ext cx="8440042" cy="8130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 cap="flat" cmpd="sng" algn="ctr">
              <a:solidFill>
                <a:srgbClr val="EBF0F5"/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defTabSz="742951"/>
              <a:endParaRPr lang="en-US" sz="1463" kern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904E0CBA-8FDE-5620-09A9-B157E4447A88}"/>
                </a:ext>
              </a:extLst>
            </p:cNvPr>
            <p:cNvSpPr txBox="1"/>
            <p:nvPr/>
          </p:nvSpPr>
          <p:spPr>
            <a:xfrm>
              <a:off x="2416571" y="3005288"/>
              <a:ext cx="7508274" cy="517065"/>
            </a:xfrm>
            <a:prstGeom prst="rect">
              <a:avLst/>
            </a:prstGeom>
            <a:noFill/>
          </p:spPr>
          <p:txBody>
            <a:bodyPr wrap="square" lIns="91440" tIns="45720" rIns="0" bIns="45720" rtlCol="0" anchor="t">
              <a:spAutoFit/>
            </a:bodyPr>
            <a:lstStyle/>
            <a:p>
              <a:pPr marL="277812" indent="-171450" eaLnBrk="0" hangingPunct="0">
                <a:spcBef>
                  <a:spcPct val="3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altLang="de-DE" sz="1200" err="1">
                  <a:sym typeface="Wingdings" panose="05000000000000000000" pitchFamily="2" charset="2"/>
                </a:rPr>
                <a:t>Express.js</a:t>
              </a:r>
              <a:r>
                <a:rPr lang="en-US" altLang="de-DE" sz="1200">
                  <a:sym typeface="Wingdings" panose="05000000000000000000" pitchFamily="2" charset="2"/>
                </a:rPr>
                <a:t> handles </a:t>
              </a:r>
              <a:r>
                <a:rPr lang="en-US" altLang="de-DE" sz="1200" b="1">
                  <a:sym typeface="Wingdings" panose="05000000000000000000" pitchFamily="2" charset="2"/>
                </a:rPr>
                <a:t>web application routing </a:t>
              </a:r>
              <a:r>
                <a:rPr lang="en-US" altLang="de-DE" sz="1200">
                  <a:sym typeface="Wingdings" panose="05000000000000000000" pitchFamily="2" charset="2"/>
                </a:rPr>
                <a:t>and middleware on the </a:t>
              </a:r>
              <a:r>
                <a:rPr lang="en-US" altLang="de-DE" sz="1200" b="1">
                  <a:sym typeface="Wingdings" panose="05000000000000000000" pitchFamily="2" charset="2"/>
                </a:rPr>
                <a:t>Node.js runtime </a:t>
              </a:r>
              <a:r>
                <a:rPr lang="en-US" altLang="de-DE" sz="1200">
                  <a:sym typeface="Wingdings" panose="05000000000000000000" pitchFamily="2" charset="2"/>
                </a:rPr>
                <a:t>environment </a:t>
              </a:r>
            </a:p>
            <a:p>
              <a:pPr marL="277812" indent="-171450" eaLnBrk="0" hangingPunct="0">
                <a:spcBef>
                  <a:spcPct val="3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altLang="de-DE" sz="1200">
                  <a:sym typeface="Wingdings" panose="05000000000000000000" pitchFamily="2" charset="2"/>
                </a:rPr>
                <a:t>Processes </a:t>
              </a:r>
              <a:r>
                <a:rPr lang="en-US" altLang="de-DE" sz="1200" b="1">
                  <a:sym typeface="Wingdings" panose="05000000000000000000" pitchFamily="2" charset="2"/>
                </a:rPr>
                <a:t>requests, </a:t>
              </a:r>
              <a:r>
                <a:rPr lang="en-US" altLang="de-DE" sz="1200">
                  <a:sym typeface="Wingdings" panose="05000000000000000000" pitchFamily="2" charset="2"/>
                </a:rPr>
                <a:t>returns </a:t>
              </a:r>
              <a:r>
                <a:rPr lang="en-US" altLang="de-DE" sz="1200" b="1">
                  <a:sym typeface="Wingdings" panose="05000000000000000000" pitchFamily="2" charset="2"/>
                </a:rPr>
                <a:t>responses</a:t>
              </a:r>
              <a:r>
                <a:rPr lang="en-US" altLang="de-DE" sz="1200">
                  <a:sym typeface="Wingdings" panose="05000000000000000000" pitchFamily="2" charset="2"/>
                </a:rPr>
                <a:t> and </a:t>
              </a:r>
              <a:r>
                <a:rPr lang="en-US" altLang="de-DE" sz="1200" b="1">
                  <a:sym typeface="Wingdings" panose="05000000000000000000" pitchFamily="2" charset="2"/>
                </a:rPr>
                <a:t>connects</a:t>
              </a:r>
              <a:r>
                <a:rPr lang="en-US" altLang="de-DE" sz="1200">
                  <a:sym typeface="Wingdings" panose="05000000000000000000" pitchFamily="2" charset="2"/>
                </a:rPr>
                <a:t> with MongoDB via Mongoose ODM</a:t>
              </a:r>
            </a:p>
          </p:txBody>
        </p:sp>
        <p:sp>
          <p:nvSpPr>
            <p:cNvPr id="21" name="Rectangle 44">
              <a:extLst>
                <a:ext uri="{FF2B5EF4-FFF2-40B4-BE49-F238E27FC236}">
                  <a16:creationId xmlns:a16="http://schemas.microsoft.com/office/drawing/2014/main" id="{E1AF5ED6-0779-AC78-5A94-0C0A9CF8D5A8}"/>
                </a:ext>
              </a:extLst>
            </p:cNvPr>
            <p:cNvSpPr/>
            <p:nvPr/>
          </p:nvSpPr>
          <p:spPr>
            <a:xfrm>
              <a:off x="1988027" y="1748142"/>
              <a:ext cx="8440042" cy="8130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 cap="flat" cmpd="sng" algn="ctr">
              <a:solidFill>
                <a:srgbClr val="EBF0F5"/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defTabSz="742951"/>
              <a:endParaRPr lang="en-US" sz="1463" kern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B69D5A5F-93CC-D7B5-8F1C-D0434059F643}"/>
                </a:ext>
              </a:extLst>
            </p:cNvPr>
            <p:cNvSpPr txBox="1"/>
            <p:nvPr/>
          </p:nvSpPr>
          <p:spPr>
            <a:xfrm>
              <a:off x="2416571" y="1977824"/>
              <a:ext cx="7508274" cy="517065"/>
            </a:xfrm>
            <a:prstGeom prst="rect">
              <a:avLst/>
            </a:prstGeom>
            <a:noFill/>
          </p:spPr>
          <p:txBody>
            <a:bodyPr wrap="square" lIns="91440" tIns="45720" rIns="0" bIns="45720" rtlCol="0" anchor="t">
              <a:spAutoFit/>
            </a:bodyPr>
            <a:lstStyle/>
            <a:p>
              <a:pPr marL="277812" indent="-171450" eaLnBrk="0" hangingPunct="0">
                <a:spcBef>
                  <a:spcPct val="3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altLang="de-DE" sz="1200">
                  <a:sym typeface="Wingdings" panose="05000000000000000000" pitchFamily="2" charset="2"/>
                </a:rPr>
                <a:t>A </a:t>
              </a:r>
              <a:r>
                <a:rPr lang="en-US" altLang="de-DE" sz="1200" b="1">
                  <a:sym typeface="Wingdings" panose="05000000000000000000" pitchFamily="2" charset="2"/>
                </a:rPr>
                <a:t>NoSQL database </a:t>
              </a:r>
              <a:r>
                <a:rPr lang="en-US" altLang="de-DE" sz="1200">
                  <a:sym typeface="Wingdings" panose="05000000000000000000" pitchFamily="2" charset="2"/>
                </a:rPr>
                <a:t>used for storing JSON-like documents, enabling </a:t>
              </a:r>
              <a:r>
                <a:rPr lang="en-US" altLang="de-DE" sz="1200" b="1">
                  <a:sym typeface="Wingdings" panose="05000000000000000000" pitchFamily="2" charset="2"/>
                </a:rPr>
                <a:t>flexible, scalable data storage </a:t>
              </a:r>
            </a:p>
            <a:p>
              <a:pPr marL="277812" indent="-171450" eaLnBrk="0" hangingPunct="0">
                <a:spcBef>
                  <a:spcPct val="3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altLang="de-DE" sz="1200">
                  <a:sym typeface="Wingdings" panose="05000000000000000000" pitchFamily="2" charset="2"/>
                </a:rPr>
                <a:t>Manages </a:t>
              </a:r>
              <a:r>
                <a:rPr lang="en-US" altLang="de-DE" sz="1200" b="1">
                  <a:sym typeface="Wingdings" panose="05000000000000000000" pitchFamily="2" charset="2"/>
                </a:rPr>
                <a:t>data persistence </a:t>
              </a:r>
              <a:r>
                <a:rPr lang="en-US" altLang="de-DE" sz="1200">
                  <a:sym typeface="Wingdings" panose="05000000000000000000" pitchFamily="2" charset="2"/>
                </a:rPr>
                <a:t>and</a:t>
              </a:r>
              <a:r>
                <a:rPr lang="en-US" altLang="de-DE" sz="1200" b="1">
                  <a:sym typeface="Wingdings" panose="05000000000000000000" pitchFamily="2" charset="2"/>
                </a:rPr>
                <a:t> </a:t>
              </a:r>
              <a:r>
                <a:rPr lang="en-US" altLang="de-DE" sz="1200">
                  <a:sym typeface="Wingdings" panose="05000000000000000000" pitchFamily="2" charset="2"/>
                </a:rPr>
                <a:t>retrieval and supports </a:t>
              </a:r>
              <a:r>
                <a:rPr lang="en-US" altLang="de-DE" sz="1200" b="1">
                  <a:sym typeface="Wingdings" panose="05000000000000000000" pitchFamily="2" charset="2"/>
                </a:rPr>
                <a:t>fast queries </a:t>
              </a:r>
              <a:r>
                <a:rPr lang="en-US" altLang="de-DE" sz="1200">
                  <a:sym typeface="Wingdings" panose="05000000000000000000" pitchFamily="2" charset="2"/>
                </a:rPr>
                <a:t>and data aggregation</a:t>
              </a:r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36D9B0ED-8948-C590-2E83-4D15C4897283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1365637" y="3855015"/>
              <a:ext cx="1159109" cy="578819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1"/>
              <a:endParaRPr lang="en-US" sz="1463" kern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AFF6F66A-F29F-6251-8C40-1A3B57D534AD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1365636" y="4898955"/>
              <a:ext cx="1159109" cy="578820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1"/>
              <a:endParaRPr lang="en-US" sz="1463" kern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F546C09E-D653-03D6-058C-A043922FD5AC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1199250" y="4877875"/>
              <a:ext cx="1159109" cy="578820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1"/>
              <a:endParaRPr lang="en-US" sz="1463" kern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632F4F11-233D-A823-CFF0-3B045DAC4075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1365635" y="1857278"/>
              <a:ext cx="1159110" cy="578820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1"/>
              <a:endParaRPr lang="en-US" sz="1463" kern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E10412CE-45E1-AC6A-6258-FE0A7CF955EE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1365637" y="2867347"/>
              <a:ext cx="1159109" cy="578820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1"/>
              <a:endParaRPr lang="en-US" sz="1463" kern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2E6BA7D2-F130-524A-3A45-930114E51817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1199251" y="2876382"/>
              <a:ext cx="1159108" cy="578820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1"/>
              <a:endParaRPr lang="en-US" sz="1463" kern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73BDE901-A981-DEB6-1CD9-B54BB797CA47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1199251" y="1878790"/>
              <a:ext cx="1159111" cy="578820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1"/>
              <a:endParaRPr lang="en-US" sz="1463" kern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77A673F-3459-591F-293E-1DCC5850F0C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0432" y="3874905"/>
              <a:ext cx="1159109" cy="578820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1"/>
              <a:endParaRPr lang="en-US" sz="1463" kern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619A55E7-AA7D-4373-E2D9-4840A7B3A86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0432" y="1878791"/>
              <a:ext cx="1159110" cy="578821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1"/>
              <a:endParaRPr lang="en-US" sz="1463" kern="0">
                <a:solidFill>
                  <a:srgbClr val="2D97A5"/>
                </a:solidFill>
                <a:latin typeface="+mj-lt"/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A9C17D10-4CBC-DEF5-D213-3B7848764041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1199251" y="3874905"/>
              <a:ext cx="1159109" cy="578819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1"/>
              <a:endParaRPr lang="en-US" sz="1463" kern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AEBFCD58-F6D9-5816-D8B8-5E4BF6F722F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0432" y="2884757"/>
              <a:ext cx="1159108" cy="578821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1"/>
              <a:endParaRPr lang="en-US" sz="1463" kern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105653D2-9CA4-C940-9F8D-2E81B40676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0431" y="4877875"/>
              <a:ext cx="1159109" cy="578821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1"/>
              <a:endParaRPr lang="en-US" sz="1463" kern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E8FA8120-CA1E-1FA7-DE64-1EC5ACC4E679}"/>
                </a:ext>
              </a:extLst>
            </p:cNvPr>
            <p:cNvSpPr txBox="1"/>
            <p:nvPr/>
          </p:nvSpPr>
          <p:spPr>
            <a:xfrm>
              <a:off x="1083983" y="1862174"/>
              <a:ext cx="809253" cy="62670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indent="0" algn="ctr"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en-US" sz="3600" b="1">
                  <a:solidFill>
                    <a:schemeClr val="tx2"/>
                  </a:solidFill>
                </a:rPr>
                <a:t>M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E268A9C1-6058-0C0B-FD79-E5B6462BF32D}"/>
                </a:ext>
              </a:extLst>
            </p:cNvPr>
            <p:cNvSpPr txBox="1"/>
            <p:nvPr/>
          </p:nvSpPr>
          <p:spPr>
            <a:xfrm>
              <a:off x="1083983" y="2868803"/>
              <a:ext cx="809253" cy="62670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indent="0" algn="ctr"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en-US" sz="3600" b="1">
                  <a:solidFill>
                    <a:schemeClr val="tx2"/>
                  </a:solidFill>
                </a:rPr>
                <a:t>E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B5E70211-9FD1-6AE0-9666-8BD80464F5CE}"/>
                </a:ext>
              </a:extLst>
            </p:cNvPr>
            <p:cNvSpPr txBox="1"/>
            <p:nvPr/>
          </p:nvSpPr>
          <p:spPr>
            <a:xfrm>
              <a:off x="1083983" y="3866444"/>
              <a:ext cx="809253" cy="62670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indent="0" algn="ctr"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en-US" sz="3600" b="1">
                  <a:solidFill>
                    <a:schemeClr val="tx2"/>
                  </a:solidFill>
                </a:rPr>
                <a:t>R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6AA60DE7-CBB5-4700-DACA-AE1678A860C8}"/>
                </a:ext>
              </a:extLst>
            </p:cNvPr>
            <p:cNvSpPr txBox="1"/>
            <p:nvPr/>
          </p:nvSpPr>
          <p:spPr>
            <a:xfrm>
              <a:off x="1083983" y="4888598"/>
              <a:ext cx="809253" cy="62670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indent="0" algn="ctr"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en-US" sz="3600" b="1">
                  <a:solidFill>
                    <a:schemeClr val="tx2"/>
                  </a:solidFill>
                </a:rPr>
                <a:t>N</a:t>
              </a:r>
            </a:p>
          </p:txBody>
        </p:sp>
      </p:grp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4996D6B0-6E53-C10B-A334-2340B43F8A52}"/>
              </a:ext>
            </a:extLst>
          </p:cNvPr>
          <p:cNvSpPr/>
          <p:nvPr/>
        </p:nvSpPr>
        <p:spPr>
          <a:xfrm>
            <a:off x="2914726" y="1579899"/>
            <a:ext cx="4070294" cy="33121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b="1"/>
              <a:t>MongoDB – The Database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932A9B-6265-CFB4-CD39-AA49074589AB}"/>
              </a:ext>
            </a:extLst>
          </p:cNvPr>
          <p:cNvSpPr/>
          <p:nvPr/>
        </p:nvSpPr>
        <p:spPr>
          <a:xfrm>
            <a:off x="2964402" y="1624215"/>
            <a:ext cx="245461" cy="2454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51" name="Inhaltsplatzhalter 50" descr="Ein Bild, das Kreativität, Kunst enthält.&#10;&#10;Automatisch generierte Beschreibung">
            <a:extLst>
              <a:ext uri="{FF2B5EF4-FFF2-40B4-BE49-F238E27FC236}">
                <a16:creationId xmlns:a16="http://schemas.microsoft.com/office/drawing/2014/main" id="{0BCD976E-34EE-3375-FF64-BF2B1689B64A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20" y="1642153"/>
            <a:ext cx="105824" cy="227523"/>
          </a:xfrm>
        </p:spPr>
      </p:pic>
      <p:sp>
        <p:nvSpPr>
          <p:cNvPr id="56" name="Abgerundetes Rechteck 55">
            <a:extLst>
              <a:ext uri="{FF2B5EF4-FFF2-40B4-BE49-F238E27FC236}">
                <a16:creationId xmlns:a16="http://schemas.microsoft.com/office/drawing/2014/main" id="{72FA3C41-3FC8-5652-26FA-264EC827404B}"/>
              </a:ext>
            </a:extLst>
          </p:cNvPr>
          <p:cNvSpPr/>
          <p:nvPr/>
        </p:nvSpPr>
        <p:spPr>
          <a:xfrm>
            <a:off x="2914726" y="2625255"/>
            <a:ext cx="4070294" cy="33121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42951"/>
            <a:r>
              <a:rPr lang="en-US" sz="1200" b="1" kern="0" err="1">
                <a:solidFill>
                  <a:prstClr val="white"/>
                </a:solidFill>
                <a:latin typeface="+mj-lt"/>
              </a:rPr>
              <a:t>Express.js</a:t>
            </a:r>
            <a:r>
              <a:rPr lang="en-US" sz="1200" b="1" kern="0">
                <a:solidFill>
                  <a:prstClr val="white"/>
                </a:solidFill>
                <a:latin typeface="+mj-lt"/>
              </a:rPr>
              <a:t> – The Backend-Framework</a:t>
            </a:r>
            <a:endParaRPr lang="de-DE" sz="1200">
              <a:solidFill>
                <a:prstClr val="white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4B63F62-9D4E-0B72-9F15-F26E68CEF534}"/>
              </a:ext>
            </a:extLst>
          </p:cNvPr>
          <p:cNvSpPr/>
          <p:nvPr/>
        </p:nvSpPr>
        <p:spPr>
          <a:xfrm>
            <a:off x="2964402" y="2669571"/>
            <a:ext cx="245461" cy="2454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66" name="Grafik 65" descr="Ein Bild, das Kreis, Grafiken, Schrift, Logo enthält.&#10;&#10;Automatisch generierte Beschreibung">
            <a:extLst>
              <a:ext uri="{FF2B5EF4-FFF2-40B4-BE49-F238E27FC236}">
                <a16:creationId xmlns:a16="http://schemas.microsoft.com/office/drawing/2014/main" id="{41C41E91-E09B-F081-922B-52A5A51AEE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56" y="2695028"/>
            <a:ext cx="190566" cy="190566"/>
          </a:xfrm>
          <a:prstGeom prst="rect">
            <a:avLst/>
          </a:prstGeom>
        </p:spPr>
      </p:pic>
      <p:sp>
        <p:nvSpPr>
          <p:cNvPr id="67" name="Abgerundetes Rechteck 66">
            <a:extLst>
              <a:ext uri="{FF2B5EF4-FFF2-40B4-BE49-F238E27FC236}">
                <a16:creationId xmlns:a16="http://schemas.microsoft.com/office/drawing/2014/main" id="{1ED97FB9-E677-DCE9-798D-EBDF40D362C4}"/>
              </a:ext>
            </a:extLst>
          </p:cNvPr>
          <p:cNvSpPr/>
          <p:nvPr/>
        </p:nvSpPr>
        <p:spPr>
          <a:xfrm>
            <a:off x="2914726" y="3657102"/>
            <a:ext cx="4070294" cy="33121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42951"/>
            <a:r>
              <a:rPr lang="en-US" sz="1200" b="1" kern="0" err="1">
                <a:solidFill>
                  <a:prstClr val="white"/>
                </a:solidFill>
                <a:latin typeface="+mj-lt"/>
              </a:rPr>
              <a:t>React.js</a:t>
            </a:r>
            <a:r>
              <a:rPr lang="en-US" sz="1200" b="1" kern="0">
                <a:solidFill>
                  <a:prstClr val="white"/>
                </a:solidFill>
                <a:latin typeface="+mj-lt"/>
              </a:rPr>
              <a:t> – The Frontend-Framework </a:t>
            </a:r>
            <a:endParaRPr lang="de-DE" sz="120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FA99E3C-0266-3698-5910-6DAD2E5EA82F}"/>
              </a:ext>
            </a:extLst>
          </p:cNvPr>
          <p:cNvSpPr/>
          <p:nvPr/>
        </p:nvSpPr>
        <p:spPr>
          <a:xfrm>
            <a:off x="2964402" y="3701418"/>
            <a:ext cx="245461" cy="2454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71" name="Grafik 70" descr="Ein Bild, das Grafiken, Kreis, Symbol, Kunst enthält.&#10;&#10;Automatisch generierte Beschreibung">
            <a:extLst>
              <a:ext uri="{FF2B5EF4-FFF2-40B4-BE49-F238E27FC236}">
                <a16:creationId xmlns:a16="http://schemas.microsoft.com/office/drawing/2014/main" id="{75CD1D00-F441-DAB1-2573-7E9F394A89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44" y="3728074"/>
            <a:ext cx="217220" cy="188887"/>
          </a:xfrm>
          <a:prstGeom prst="rect">
            <a:avLst/>
          </a:prstGeom>
        </p:spPr>
      </p:pic>
      <p:sp>
        <p:nvSpPr>
          <p:cNvPr id="72" name="Abgerundetes Rechteck 71">
            <a:extLst>
              <a:ext uri="{FF2B5EF4-FFF2-40B4-BE49-F238E27FC236}">
                <a16:creationId xmlns:a16="http://schemas.microsoft.com/office/drawing/2014/main" id="{2FCE48BB-10E7-9267-8AEF-8AEAD8BC4D23}"/>
              </a:ext>
            </a:extLst>
          </p:cNvPr>
          <p:cNvSpPr/>
          <p:nvPr/>
        </p:nvSpPr>
        <p:spPr>
          <a:xfrm>
            <a:off x="2914726" y="4661167"/>
            <a:ext cx="4070294" cy="33121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42951"/>
            <a:r>
              <a:rPr lang="en-US" sz="1200" b="1" kern="0">
                <a:solidFill>
                  <a:prstClr val="white"/>
                </a:solidFill>
                <a:latin typeface="+mj-lt"/>
              </a:rPr>
              <a:t>Node.js – API Communication &amp; Data Flow</a:t>
            </a:r>
            <a:endParaRPr lang="de-DE" sz="12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33C7EC8-4169-F53E-37BE-375B79843917}"/>
              </a:ext>
            </a:extLst>
          </p:cNvPr>
          <p:cNvSpPr/>
          <p:nvPr/>
        </p:nvSpPr>
        <p:spPr>
          <a:xfrm>
            <a:off x="2964402" y="4705483"/>
            <a:ext cx="245461" cy="2454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76" name="Grafik 75" descr="Ein Bild, das Grafiken, Schrift, Symbol, Logo enthält.&#10;&#10;Automatisch generierte Beschreibung">
            <a:extLst>
              <a:ext uri="{FF2B5EF4-FFF2-40B4-BE49-F238E27FC236}">
                <a16:creationId xmlns:a16="http://schemas.microsoft.com/office/drawing/2014/main" id="{ECDC3896-EC02-7E1D-44DD-46D9C8ADCB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852" y="4717930"/>
            <a:ext cx="199036" cy="22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71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624FDF4C-C45A-2BF1-1FDA-C128532869A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24FDF4C-C45A-2BF1-1FDA-C128532869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F7711D4-C4C9-74EE-0E62-B071E689D2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Solution Architecture &amp; Tech Stack: MERN stack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FCD819F-6812-D467-AF28-33D752AD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04" y="228600"/>
            <a:ext cx="10777080" cy="686916"/>
          </a:xfrm>
        </p:spPr>
        <p:txBody>
          <a:bodyPr vert="horz">
            <a:noAutofit/>
          </a:bodyPr>
          <a:lstStyle/>
          <a:p>
            <a:r>
              <a:rPr lang="en-US"/>
              <a:t>A Detailed Sketch of the Tech Stack and Solution Architecture Using the MERN Stack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6860785-5CA1-DAF4-0693-AC4E953A5D2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57503" y="6294436"/>
            <a:ext cx="11676994" cy="138499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Grafik 1" descr="Ein Bild, das Text, Screenshot, Diagramm enthält.&#10;&#10;Beschreibung automatisch generiert.">
            <a:extLst>
              <a:ext uri="{FF2B5EF4-FFF2-40B4-BE49-F238E27FC236}">
                <a16:creationId xmlns:a16="http://schemas.microsoft.com/office/drawing/2014/main" id="{A3EF2D7A-1863-98DE-606D-DF036A12B4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790"/>
          <a:stretch/>
        </p:blipFill>
        <p:spPr>
          <a:xfrm>
            <a:off x="1271047" y="1200764"/>
            <a:ext cx="9649906" cy="47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86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65359EEB-BF9D-27A6-1A59-7BE3AA989E6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5359EEB-BF9D-27A6-1A59-7BE3AA989E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B5781F7-0671-74F2-8FCD-23EAA8E2AA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Solution Architecture &amp; Tech Stack: UML Diagram for MVP</a:t>
            </a:r>
          </a:p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A0F10F-C1AB-AFF8-E082-4061DAED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 b="1">
                <a:effectLst/>
                <a:latin typeface="Arial" panose="020B0604020202020204" pitchFamily="34" charset="0"/>
              </a:rPr>
              <a:t>As part of our Stage 1 </a:t>
            </a:r>
            <a:r>
              <a:rPr lang="en-US"/>
              <a:t>MVP, we will s</a:t>
            </a:r>
            <a:r>
              <a:rPr lang="en-US">
                <a:effectLst/>
                <a:latin typeface="Arial" panose="020B0604020202020204" pitchFamily="34" charset="0"/>
              </a:rPr>
              <a:t>pecify the necessary data in a structured way and map it to a functioning web app</a:t>
            </a:r>
            <a:endParaRPr lang="en-US"/>
          </a:p>
        </p:txBody>
      </p:sp>
      <p:pic>
        <p:nvPicPr>
          <p:cNvPr id="5" name="Grafik 4" descr="Ein Bild, das Text, Diagramm, Screenshot, Schrift enthält.&#10;&#10;Beschreibung automatisch generiert.">
            <a:extLst>
              <a:ext uri="{FF2B5EF4-FFF2-40B4-BE49-F238E27FC236}">
                <a16:creationId xmlns:a16="http://schemas.microsoft.com/office/drawing/2014/main" id="{0AA083A5-7B6A-1AD0-1F8A-87F845BAA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974" y="1201615"/>
            <a:ext cx="5374192" cy="516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227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LANGUAGE_ID" val="1033"/>
  <p:tag name="THINKCELLPRESENTATIONDONOTDELETE" val="&lt;?xml version=&quot;1.0&quot; encoding=&quot;UTF-16&quot; standalone=&quot;yes&quot;?&gt;&lt;root reqver=&quot;28224&quot;&gt;&lt;version val=&quot;35325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4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2a4WASlulOTf5U6n7flz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6RAx5sVQDt6FuBBpbOd_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zywJentIxCX9BKAePbf.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9nDjHFxa.rJh2RD2VUYrw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rsT6l2J0BjuDt0UvavTA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H4RgrNjPWMAcgFrRcoP2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U1BZRcr_hZmGIaOzU._kQ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IRUGK3CgD4s_Nk7ek2nog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zh7oXp3PgMr7Dws38j9w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4ZWZrhsTkqiIOyVRNs0h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l.WwPoPK86o6zHORCYe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Va4HJ5qPyUN73jy9TgrfQ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BOfrxsxxWS39FnayOlCzQ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SPsEz4bceBmATNbMYfHJQ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udMwvI29qzkqo2LeE6Pn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idx9BS.u5hUH9bMjvlbhw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.393cV4TSquRxQ7bFU4tA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VCtU21KlEaxYzKvjwtIA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mFL.k9k_3bZl.PTJlba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7ZLa3XJCC0e5JlPse39k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g1Ds2Gg5M6tf.tDSaEhuQ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O4QUColNUvGAUQde.J.Q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kEXO_cASjDVWQY3pDU0aw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rLtfGU42Ety46_T.J4HLQ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yioF_unUeWVrwJlLaPjw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3otWWMEkR68yLmC2jHMSw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7puwCf1ySGhCUXAGJisl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uOhGrLjiZjfBLgcFND0A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nplo0LoBXaFNMCLxbgcm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lrkTvpYbw81x9CTMfHTw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IwmN.KtSSvu9BzR7MkXg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GQSEwmTmD_W1orbz06C0A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l212OdRtFTRIvW0w9hllQ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BZmVbSTYKR1cnq5v870Y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YlXFOxKyOCVV9JHVkdMQ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ITkIt5qfPLyHzLzA8Kt9Q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rh.TTpYDkanh35aRIZnmw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Z.zXkaTgQn9ovrWrkRZQ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KNds9LEuYcb9xhWCtw93w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elNP6M0WFWBJaTlhFkGHw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.4RewnXstMhwpIocc0Ph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VnQ.QEJ2gXMIZZqQY8LQ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KUcvO9GGQf5jFes21woj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u.9QiEKeExkXAa18skHGw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glMDNaDaxAkiALksO_9Eg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S3ZQPt6_2y4pGHa_WRYEA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MSH4vCF_6xWqoKg35q2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GrxO7iCqlEUHj_bxr6c_g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_P37IrBN3fdOmhBWBSqbg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4naKYGoFK0ZsNvSPcj3BA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IwmN.KtSSvu9BzR7MkXg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IwmN.KtSSvu9BzR7MkXg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IwmN.KtSSvu9BzR7MkX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IwmN.KtSSvu9BzR7MkX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IwmN.KtSSvu9BzR7MkX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IwmN.KtSSvu9BzR7MkX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IwmN.KtSSvu9BzR7MkX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IwmN.KtSSvu9BzR7MkX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IwmN.KtSSvu9BzR7MkX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IwmN.KtSSvu9BzR7MkX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IwmN.KtSSvu9BzR7MkX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IwmN.KtSSvu9BzR7MkX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IwmN.KtSSvu9BzR7MkX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IwmN.KtSSvu9BzR7MkX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IwmN.KtSSvu9BzR7MkX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IwmN.KtSSvu9BzR7MkXg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QzCHL3bZLhjqKjbeXllk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bU2GN.qrNDVcMesQaRE0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JouUphX1DgFcFC39LUh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1xOmiMmjnyQpSQX74NwO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kcAN3iQn7Lhce1NGG42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27rT7xhjRvrEXVFZuTxO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WSNWPow051fUcjvCSYFKw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44km9IQIcpFeqKz4I4r4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IwmN.KtSSvu9BzR7MkX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qtQ3ncE5NotB9tsHjRHz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CpfJP_jyFsvrY4_ywZRT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hCkOw90cC.kXFRmde46S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h66mtEy9WwaD3Gg__tS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O5GHOHyvvUABJHgbul2C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Q_iWHuRBztixHfqXNOS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vqeUMMpYTVrQojfp.1b6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Vki19nieLM3xj37pB7H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rMmnxVcqnbmoNpi_wZNjw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j61xaraIDfvmjITgnBPO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TCftA5iBsFNp0Y1CZU46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bHunyclbz1BO8AgIRLJl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wB0lXF2wcQufsxXIoydy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nVYr0IX_Fu68NbmfKIzO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3sdCh3M_4axft8SxgJLk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Rgj9EybIc2VzFYJpYeSZ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HAxhTuiiMF0IDD_yxHxP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7jLD_e.Ue0ppR7dKX5V8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EsQM5wSyS4DXSm0AYJkN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ZZwf1VwJbAtRcv4b1SHA"/>
</p:tagLst>
</file>

<file path=ppt/theme/theme1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2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1E03A00F-5A34-475F-BA84-E2EBED434790}"/>
    </a:ext>
  </a:extLst>
</a:theme>
</file>

<file path=ppt/theme/theme3.xml><?xml version="1.0" encoding="utf-8"?>
<a:theme xmlns:a="http://schemas.openxmlformats.org/drawingml/2006/main" name="1_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4.xml><?xml version="1.0" encoding="utf-8"?>
<a:theme xmlns:a="http://schemas.openxmlformats.org/drawingml/2006/main" name="2_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5.xml><?xml version="1.0" encoding="utf-8"?>
<a:theme xmlns:a="http://schemas.openxmlformats.org/drawingml/2006/main" name="3_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a2f16d4-1fa2-4688-89f7-c0e6ce30e757">
      <Terms xmlns="http://schemas.microsoft.com/office/infopath/2007/PartnerControls"/>
    </lcf76f155ced4ddcb4097134ff3c332f>
    <TaxCatchAll xmlns="23061d0e-491f-46b5-aece-37f87e0c3f6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F3921543DE49949867E227980503546" ma:contentTypeVersion="11" ma:contentTypeDescription="Ein neues Dokument erstellen." ma:contentTypeScope="" ma:versionID="4ee44dac5670b3c216196df28da17f36">
  <xsd:schema xmlns:xsd="http://www.w3.org/2001/XMLSchema" xmlns:xs="http://www.w3.org/2001/XMLSchema" xmlns:p="http://schemas.microsoft.com/office/2006/metadata/properties" xmlns:ns2="4a2f16d4-1fa2-4688-89f7-c0e6ce30e757" xmlns:ns3="23061d0e-491f-46b5-aece-37f87e0c3f66" targetNamespace="http://schemas.microsoft.com/office/2006/metadata/properties" ma:root="true" ma:fieldsID="2614ad5a1261564a9150db7ceb800ecf" ns2:_="" ns3:_="">
    <xsd:import namespace="4a2f16d4-1fa2-4688-89f7-c0e6ce30e757"/>
    <xsd:import namespace="23061d0e-491f-46b5-aece-37f87e0c3f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2f16d4-1fa2-4688-89f7-c0e6ce30e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14ae72d6-1d51-44e0-a414-869ae22c088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61d0e-491f-46b5-aece-37f87e0c3f6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ea195ae-4b7c-4f93-9b6e-6128a9793f6d}" ma:internalName="TaxCatchAll" ma:showField="CatchAllData" ma:web="23061d0e-491f-46b5-aece-37f87e0c3f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E5042F-0133-474A-A623-238A48433B20}">
  <ds:schemaRefs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23061d0e-491f-46b5-aece-37f87e0c3f66"/>
    <ds:schemaRef ds:uri="4a2f16d4-1fa2-4688-89f7-c0e6ce30e75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9E2CC0B-2534-4DAE-AA67-EB5CD44440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A4BABC-469E-4675-9218-F625EF0307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2f16d4-1fa2-4688-89f7-c0e6ce30e757"/>
    <ds:schemaRef ds:uri="23061d0e-491f-46b5-aece-37f87e0c3f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5877</Words>
  <Application>Microsoft Macintosh PowerPoint</Application>
  <PresentationFormat>Breitbild</PresentationFormat>
  <Paragraphs>960</Paragraphs>
  <Slides>67</Slides>
  <Notes>45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5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67</vt:i4>
      </vt:variant>
    </vt:vector>
  </HeadingPairs>
  <TitlesOfParts>
    <vt:vector size="86" baseType="lpstr">
      <vt:lpstr>-apple-system</vt:lpstr>
      <vt:lpstr>-webkit-standard</vt:lpstr>
      <vt:lpstr>Arial</vt:lpstr>
      <vt:lpstr>Arial MT</vt:lpstr>
      <vt:lpstr>ArialMT</vt:lpstr>
      <vt:lpstr>Calibri</vt:lpstr>
      <vt:lpstr>Helvetica</vt:lpstr>
      <vt:lpstr>Helvetica Neue</vt:lpstr>
      <vt:lpstr>Montserrat Light</vt:lpstr>
      <vt:lpstr>Söhne</vt:lpstr>
      <vt:lpstr>Symbol</vt:lpstr>
      <vt:lpstr>Verdana</vt:lpstr>
      <vt:lpstr>Wingdings</vt:lpstr>
      <vt:lpstr>Inhalt</vt:lpstr>
      <vt:lpstr>Titel 1</vt:lpstr>
      <vt:lpstr>1_Inhalt</vt:lpstr>
      <vt:lpstr>2_Inhalt</vt:lpstr>
      <vt:lpstr>3_Inhalt</vt:lpstr>
      <vt:lpstr>think-cell Folie</vt:lpstr>
      <vt:lpstr>Project: Staffing of Multiple Projects  Across Different Locations  - Milestone Update </vt:lpstr>
      <vt:lpstr>PowerPoint-Präsentation</vt:lpstr>
      <vt:lpstr>itestra aims to improve internal staffing processes by employing a software tool </vt:lpstr>
      <vt:lpstr>As part of their profile, employees can edit their skill sets and view assigned projects</vt:lpstr>
      <vt:lpstr>Project specifications may be changed in the according interface </vt:lpstr>
      <vt:lpstr>Project specifications may be changed in the according interface </vt:lpstr>
      <vt:lpstr>The MERN stack facilitates the creation of web applications and will be employed for this project </vt:lpstr>
      <vt:lpstr>A Detailed Sketch of the Tech Stack and Solution Architecture Using the MERN Stack</vt:lpstr>
      <vt:lpstr>As part of our Stage 1 MVP, we will specify the necessary data in a structured way and map it to a functioning web app</vt:lpstr>
      <vt:lpstr>Strategically Phasing our MVP Development: Two Stages for Optimized Staffing Web-App and one Post-MVP Phase for advanced capabilities</vt:lpstr>
      <vt:lpstr>Explore Our Interactive Prototype: Klick to experience the UI/UX DEMO of our MVP</vt:lpstr>
      <vt:lpstr>As part of the project overview, admins can see a current staffing overview</vt:lpstr>
      <vt:lpstr>As an employee, one can edit one’s skill set and see allocated projects</vt:lpstr>
      <vt:lpstr>A holistic overview over available employees is given in the Employee Overview </vt:lpstr>
      <vt:lpstr>Project specifications may be edited in an admin role</vt:lpstr>
      <vt:lpstr>Outlook: The optimal situation for the next iteration</vt:lpstr>
      <vt:lpstr>By following specific milestones, the project will successfully finish in August</vt:lpstr>
      <vt:lpstr>PowerPoint-Präsentation</vt:lpstr>
      <vt:lpstr>Project Update: Augmented Matching based on Feedback Session - UX/UI Update </vt:lpstr>
      <vt:lpstr>As part of our Stage 1 MVP, we will specify the necessary data in a structured way and map it to a functioning web app: Updated UML</vt:lpstr>
      <vt:lpstr>Project specifications &amp; Profiles may be edited in an admin role</vt:lpstr>
      <vt:lpstr>Outlook: The optimal situation for the next iteration</vt:lpstr>
      <vt:lpstr>PowerPoint-Präsentation</vt:lpstr>
      <vt:lpstr>Staffing of Multiple Projects  Across Different Locations  </vt:lpstr>
      <vt:lpstr>Roadmap</vt:lpstr>
      <vt:lpstr>Itestras key challenge is efficiently managing project staffings across multiple locations while ensuring optimal employee allocation</vt:lpstr>
      <vt:lpstr>PowerPoint-Präsentation</vt:lpstr>
      <vt:lpstr>Our solution provides a scalable web-application that facilitates team staffing and employee allocation for software projects, tailored to the specific needs of itestra</vt:lpstr>
      <vt:lpstr>Roadmap</vt:lpstr>
      <vt:lpstr>An initial challenge to be solved was requirements engineering: Whereas some criteria for staffing projects are must-haves, many requirements are nice-to-have add-ons </vt:lpstr>
      <vt:lpstr>Users need to efficiently assign the right employees to projects and quickly view suitable candidates based on their skills for informed decision-making</vt:lpstr>
      <vt:lpstr>Strategically Phasing our 3-Step MVP Development: Two Stages for Optimized Staffing Web-App and one Post-MVP Phase for advanced capabilities</vt:lpstr>
      <vt:lpstr>The Project Overview Page</vt:lpstr>
      <vt:lpstr>The Edit Project Page</vt:lpstr>
      <vt:lpstr>The Assign Team Page</vt:lpstr>
      <vt:lpstr>Roadmap</vt:lpstr>
      <vt:lpstr>Our solution is based on a robust and scalable Web Application built with the MERN Tech-Stack</vt:lpstr>
      <vt:lpstr>Roadmap</vt:lpstr>
      <vt:lpstr>Live Demo</vt:lpstr>
      <vt:lpstr>Roadmap</vt:lpstr>
      <vt:lpstr>Connections between back- and frontend as well as comprehensive testing ensure successful project implementation</vt:lpstr>
      <vt:lpstr>PowerPoint-Präsentation</vt:lpstr>
      <vt:lpstr>Project Update: Live App, Roadmap &amp; Updates</vt:lpstr>
      <vt:lpstr>How the GreatStaff App developed since the last meeting?</vt:lpstr>
      <vt:lpstr>Next steps for the next iteration of the GreatStaff App</vt:lpstr>
      <vt:lpstr>Figma drafts for the new ideas</vt:lpstr>
      <vt:lpstr>Figma drafts for the new ideas</vt:lpstr>
      <vt:lpstr>Figma drafts for the new ideas</vt:lpstr>
      <vt:lpstr>Outlook: The optimal situation for the next iteration</vt:lpstr>
      <vt:lpstr>Our Live App</vt:lpstr>
      <vt:lpstr>PowerPoint-Präsentation</vt:lpstr>
      <vt:lpstr>Staffing of Multiple Projects  Across Different Locations  </vt:lpstr>
      <vt:lpstr>Recap and Reminder from the Last Presentation: Developing a Team Staffing App – Key Factors for excellent Team Management and Employee Allocation at itestra</vt:lpstr>
      <vt:lpstr>Recap and Reminder from the Last Presentation: Developing a Team Staffing App – Key Factors for excellent Team Management and Employee Allocation at itestra</vt:lpstr>
      <vt:lpstr>PowerPoint-Präsentation</vt:lpstr>
      <vt:lpstr>Team staffing is no longer a challenge – but of course, there are other team-related and personal challenges when designing such an app</vt:lpstr>
      <vt:lpstr>We have implemented all the given requirements and beyond to develop a comprehensive project and Staff Management App for itestra</vt:lpstr>
      <vt:lpstr>We have implemented all the given requirements and beyond to develop a comprehensive project and Staff Management App for itestra</vt:lpstr>
      <vt:lpstr>We have implemented all the given requirements and beyond to develop a comprehensive project and Staff Management App for itestra</vt:lpstr>
      <vt:lpstr>We have implemented all the given requirements and beyond to develop a comprehensive project and Staff Management App for itestra</vt:lpstr>
      <vt:lpstr>We have implemented all the given requirements and beyond to develop a comprehensive project and Staff Management App for itestra</vt:lpstr>
      <vt:lpstr> </vt:lpstr>
      <vt:lpstr> </vt:lpstr>
      <vt:lpstr>PowerPoint-Präsentation</vt:lpstr>
      <vt:lpstr>Backup: How does the Assign-Team Page works?</vt:lpstr>
      <vt:lpstr>Backup: How does the Color Coding in the Team-Assignment works?</vt:lpstr>
      <vt:lpstr>Backup: How does the Augmented Matching Algorithm 🧮 works?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cp:keywords/>
  <dc:description/>
  <cp:lastModifiedBy>Luca Fober</cp:lastModifiedBy>
  <cp:revision>8</cp:revision>
  <dcterms:created xsi:type="dcterms:W3CDTF">2023-05-11T10:31:59Z</dcterms:created>
  <dcterms:modified xsi:type="dcterms:W3CDTF">2024-08-14T16:28:52Z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0x010100FF3921543DE49949867E227980503546</vt:lpwstr>
  </property>
  <property fmtid="{D5CDD505-2E9C-101B-9397-08002B2CF9AE}" pid="3" name="MediaServiceImageTags">
    <vt:lpwstr/>
  </property>
</Properties>
</file>